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4880" cy="614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4880" cy="614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4880" cy="614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fr-FR" sz="44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fr-FR" sz="44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slideLayout" Target="../slideLayouts/slideLayout2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274320" y="235080"/>
            <a:ext cx="11455200" cy="5850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Plan Départemental</a:t>
            </a:r>
            <a:endParaRPr b="0" lang="fr-FR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de Formation Continue</a:t>
            </a:r>
            <a:endParaRPr b="0" lang="fr-FR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Année scolaire 2021-2022</a:t>
            </a:r>
            <a:endParaRPr b="0" lang="fr-FR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CPD FORMATION  71- 08/09/2021</a:t>
            </a:r>
            <a:endParaRPr b="0" lang="fr-FR" sz="1000" spc="-1" strike="noStrike">
              <a:latin typeface="Arial"/>
            </a:endParaRPr>
          </a:p>
        </p:txBody>
      </p:sp>
      <p:pic>
        <p:nvPicPr>
          <p:cNvPr id="115" name="Image 1" descr=""/>
          <p:cNvPicPr/>
          <p:nvPr/>
        </p:nvPicPr>
        <p:blipFill>
          <a:blip r:embed="rId1"/>
          <a:stretch/>
        </p:blipFill>
        <p:spPr>
          <a:xfrm>
            <a:off x="493920" y="371880"/>
            <a:ext cx="3047760" cy="1066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379800" y="156600"/>
            <a:ext cx="11464560" cy="559800"/>
          </a:xfrm>
          <a:prstGeom prst="roundRect">
            <a:avLst>
              <a:gd name="adj" fmla="val 16667"/>
            </a:avLst>
          </a:prstGeom>
          <a:solidFill>
            <a:srgbClr val="009999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7" name="CustomShape 2"/>
          <p:cNvSpPr/>
          <p:nvPr/>
        </p:nvSpPr>
        <p:spPr>
          <a:xfrm>
            <a:off x="222120" y="156600"/>
            <a:ext cx="11782080" cy="716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Règles et principes.</a:t>
            </a:r>
            <a:endParaRPr b="0" lang="fr-F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32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1" lang="fr-F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1 déplacement remboursé </a:t>
            </a:r>
            <a:r>
              <a:rPr b="0" lang="fr-F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dans les 18 heures.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1" lang="fr-F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Un 2</a:t>
            </a:r>
            <a:r>
              <a:rPr b="1" lang="fr-FR" sz="2000" spc="-1" strike="noStrike" baseline="30000">
                <a:solidFill>
                  <a:srgbClr val="000000"/>
                </a:solidFill>
                <a:latin typeface="Calibri"/>
                <a:ea typeface="DejaVu Sans"/>
              </a:rPr>
              <a:t>e</a:t>
            </a:r>
            <a:r>
              <a:rPr b="1" lang="fr-F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 déplacement défrayé </a:t>
            </a:r>
            <a:r>
              <a:rPr b="0" lang="fr-F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pour les enseignants en constellation 18h si les fiches de présence sont remontées à la DSDEN avant les vacances d’automne (période de clôture de l’exercice budgétaire 2021).</a:t>
            </a:r>
            <a:endParaRPr b="0" lang="fr-FR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1" lang="fr-F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Le déplacement défrayé </a:t>
            </a:r>
            <a:r>
              <a:rPr b="0" lang="fr-F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pour les constellations 9h est assujetti à la transmission des demandes de défraiement avant les vacances d’automne (période de clôture de l’exercice budgétaire 2021).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-     Les formations spécifiques donnent droit à défraiement systématiquement.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Pas de déplacement remboursé pour la journée de solidarité (sauf formations spécifiques).</a:t>
            </a:r>
            <a:endParaRPr b="0" lang="fr-FR" sz="2000" spc="-1" strike="noStrike">
              <a:latin typeface="Arial"/>
            </a:endParaRPr>
          </a:p>
          <a:p>
            <a:pPr marL="360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Le positionnement des brigades est déterminé par chaque IEN.</a:t>
            </a:r>
            <a:endParaRPr b="0" lang="fr-FR" sz="2000" spc="-1" strike="noStrike">
              <a:latin typeface="Arial"/>
            </a:endParaRPr>
          </a:p>
          <a:p>
            <a:pPr marL="360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Ne sont pas pris en compte dans les 18h:</a:t>
            </a:r>
            <a:endParaRPr b="0" lang="fr-FR" sz="2000" spc="-1" strike="noStrike">
              <a:latin typeface="Arial"/>
            </a:endParaRPr>
          </a:p>
          <a:p>
            <a:pPr marL="36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-</a:t>
            </a:r>
            <a:r>
              <a:rPr b="1" lang="fr-F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la journée de solidarité </a:t>
            </a:r>
            <a:r>
              <a:rPr b="0" lang="fr-F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: mise à disposition des circonscriptions (exceptions pour les MAT et PEMF en fonction de la décision de Mme La Rectrice).</a:t>
            </a:r>
            <a:endParaRPr b="0" lang="fr-FR" sz="2000" spc="-1" strike="noStrike">
              <a:latin typeface="Arial"/>
            </a:endParaRPr>
          </a:p>
          <a:p>
            <a:pPr marL="36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-</a:t>
            </a:r>
            <a:r>
              <a:rPr b="1" lang="fr-F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la 2</a:t>
            </a:r>
            <a:r>
              <a:rPr b="1" lang="fr-FR" sz="2000" spc="-1" strike="noStrike" baseline="30000">
                <a:solidFill>
                  <a:srgbClr val="000000"/>
                </a:solidFill>
                <a:latin typeface="Calibri"/>
                <a:ea typeface="DejaVu Sans"/>
              </a:rPr>
              <a:t>e</a:t>
            </a:r>
            <a:r>
              <a:rPr b="1" lang="fr-F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 journée de pré-rentrée</a:t>
            </a:r>
            <a:r>
              <a:rPr b="0" lang="fr-F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: mise à disposition des écoles. </a:t>
            </a:r>
            <a:endParaRPr b="0" lang="fr-FR" sz="2000" spc="-1" strike="noStrike">
              <a:latin typeface="Arial"/>
            </a:endParaRPr>
          </a:p>
          <a:p>
            <a:pPr marL="360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2"/>
          <p:cNvSpPr/>
          <p:nvPr/>
        </p:nvSpPr>
        <p:spPr>
          <a:xfrm>
            <a:off x="329040" y="1443960"/>
            <a:ext cx="11675160" cy="5180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360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-    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Les MAT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bénéficient de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deux ½ journées académiques avant les vacances de la Toussaint par l’INSPE ( sur la journée de solidarité). </a:t>
            </a:r>
            <a:endParaRPr b="0" lang="fr-FR" sz="1800" spc="-1" strike="noStrike">
              <a:latin typeface="Arial"/>
            </a:endParaRPr>
          </a:p>
          <a:p>
            <a:pPr marL="286200"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Les 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PEMF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bénéficient de deux  ½ journées académiques  (31/08 après-midi + une autre ½ journée à déterminer) par l’INSPE (sur la journée de solidarité).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fr-FR" sz="1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Les formations de l’INPSE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auprès des PEMF et MAT sont remboursées par la DAFOP.</a:t>
            </a:r>
            <a:endParaRPr b="0" lang="fr-FR" sz="1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Les T1 et les T2: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ils prendront 6 h sur les 36 h d’APC pour le « savoir nager » et le « savoir rouler à vélo ».</a:t>
            </a:r>
            <a:endParaRPr b="0" lang="fr-FR" sz="1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Les directeurs d’école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ont droit à 2 journées de formation. Ils prendront sur leurs 36 heures d’APC réalisées devant élèves ou non. </a:t>
            </a:r>
            <a:endParaRPr b="0" lang="fr-FR" sz="1800" spc="-1" strike="noStrike">
              <a:latin typeface="Arial"/>
            </a:endParaRPr>
          </a:p>
          <a:p>
            <a:pPr marL="360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marL="360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Wingdings"/>
                <a:ea typeface="DejaVu Sans"/>
              </a:rPr>
              <a:t></a:t>
            </a:r>
            <a:r>
              <a:rPr b="0" lang="fr-FR" sz="1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Numérique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:</a:t>
            </a:r>
            <a:endParaRPr b="0" lang="fr-FR" sz="1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Les 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directeurs et les enseignants dont l’école a adhéré à l’espace numérique de travail (ENT) académique (ECLAT-BFC)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bénéficient d’une formation de 3h.</a:t>
            </a:r>
            <a:endParaRPr b="0" lang="fr-FR" sz="1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Les 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enseignants des écoles engagées dans les plans d’équipement numérique , Label écoles numériques (LEN) 2020 et Socle numérique des écoles élémentaires (SNEE)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bénéficient d’une formation de 6 h.</a:t>
            </a:r>
            <a:endParaRPr b="0" lang="fr-FR" sz="1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A noter que les enseignants engagés dans le numérique prendront les heures (3h/6h/9h) en fonction des projets numériques sur les 48h « travaux d’équipe, suivis d’élèves». 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marL="360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</p:txBody>
      </p:sp>
      <p:sp>
        <p:nvSpPr>
          <p:cNvPr id="119" name="Rectangle à coins arrondis 1"/>
          <p:cNvSpPr/>
          <p:nvPr/>
        </p:nvSpPr>
        <p:spPr>
          <a:xfrm>
            <a:off x="329040" y="521280"/>
            <a:ext cx="10862640" cy="53928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Cas particuliers: public désigné hors temps scolaire</a:t>
            </a:r>
            <a:endParaRPr b="0" lang="fr-F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Image 6" descr=""/>
          <p:cNvPicPr/>
          <p:nvPr/>
        </p:nvPicPr>
        <p:blipFill>
          <a:blip r:embed="rId1"/>
          <a:stretch/>
        </p:blipFill>
        <p:spPr>
          <a:xfrm>
            <a:off x="1134000" y="1517760"/>
            <a:ext cx="1773720" cy="560520"/>
          </a:xfrm>
          <a:prstGeom prst="rect">
            <a:avLst/>
          </a:prstGeom>
          <a:ln w="0">
            <a:noFill/>
          </a:ln>
        </p:spPr>
      </p:pic>
      <p:pic>
        <p:nvPicPr>
          <p:cNvPr id="121" name="Image 7" descr=""/>
          <p:cNvPicPr/>
          <p:nvPr/>
        </p:nvPicPr>
        <p:blipFill>
          <a:blip r:embed="rId2"/>
          <a:stretch/>
        </p:blipFill>
        <p:spPr>
          <a:xfrm>
            <a:off x="1134000" y="2221920"/>
            <a:ext cx="1737000" cy="536040"/>
          </a:xfrm>
          <a:prstGeom prst="rect">
            <a:avLst/>
          </a:prstGeom>
          <a:ln w="0">
            <a:noFill/>
          </a:ln>
        </p:spPr>
      </p:pic>
      <p:pic>
        <p:nvPicPr>
          <p:cNvPr id="122" name="Image 8" descr=""/>
          <p:cNvPicPr/>
          <p:nvPr/>
        </p:nvPicPr>
        <p:blipFill>
          <a:blip r:embed="rId3"/>
          <a:stretch/>
        </p:blipFill>
        <p:spPr>
          <a:xfrm>
            <a:off x="1134000" y="3051720"/>
            <a:ext cx="1517760" cy="511920"/>
          </a:xfrm>
          <a:prstGeom prst="rect">
            <a:avLst/>
          </a:prstGeom>
          <a:ln w="0">
            <a:noFill/>
          </a:ln>
        </p:spPr>
      </p:pic>
      <p:pic>
        <p:nvPicPr>
          <p:cNvPr id="123" name="Image 9" descr=""/>
          <p:cNvPicPr/>
          <p:nvPr/>
        </p:nvPicPr>
        <p:blipFill>
          <a:blip r:embed="rId4"/>
          <a:stretch/>
        </p:blipFill>
        <p:spPr>
          <a:xfrm>
            <a:off x="1164240" y="3955680"/>
            <a:ext cx="1761480" cy="609120"/>
          </a:xfrm>
          <a:prstGeom prst="rect">
            <a:avLst/>
          </a:prstGeom>
          <a:ln w="0">
            <a:noFill/>
          </a:ln>
        </p:spPr>
      </p:pic>
      <p:sp>
        <p:nvSpPr>
          <p:cNvPr id="124" name="Sous-titre 2"/>
          <p:cNvSpPr txBox="1"/>
          <p:nvPr/>
        </p:nvSpPr>
        <p:spPr>
          <a:xfrm>
            <a:off x="838080" y="438840"/>
            <a:ext cx="10514880" cy="5737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  <p:sp>
        <p:nvSpPr>
          <p:cNvPr id="125" name="Rectangle à coins arrondis 4"/>
          <p:cNvSpPr/>
          <p:nvPr/>
        </p:nvSpPr>
        <p:spPr>
          <a:xfrm>
            <a:off x="1134000" y="603360"/>
            <a:ext cx="9719640" cy="57564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Modalités et remboursement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26" name="Rectangle à coins arrondis 1"/>
          <p:cNvSpPr/>
          <p:nvPr/>
        </p:nvSpPr>
        <p:spPr>
          <a:xfrm>
            <a:off x="5759640" y="3832200"/>
            <a:ext cx="4155840" cy="56052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Déplacement défrayé si remontée avant vacances d’automne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27" name="Rectangle à coins arrondis 3"/>
          <p:cNvSpPr/>
          <p:nvPr/>
        </p:nvSpPr>
        <p:spPr>
          <a:xfrm>
            <a:off x="5759640" y="2565000"/>
            <a:ext cx="4155840" cy="605160"/>
          </a:xfrm>
          <a:prstGeom prst="roundRect">
            <a:avLst>
              <a:gd name="adj" fmla="val 16667"/>
            </a:avLst>
          </a:prstGeom>
          <a:solidFill>
            <a:srgbClr val="f9846d"/>
          </a:solidFill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Déplacement défrayé annuel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379800" y="283320"/>
            <a:ext cx="11464560" cy="5598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CustomShape 2"/>
          <p:cNvSpPr/>
          <p:nvPr/>
        </p:nvSpPr>
        <p:spPr>
          <a:xfrm>
            <a:off x="718560" y="326520"/>
            <a:ext cx="10796400" cy="51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Cycle 3 et </a:t>
            </a:r>
            <a:r>
              <a:rPr b="0" lang="fr-F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GS/CP/CE1 à effectif réduit en constellations en 2020-2021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30" name="CustomShape 3"/>
          <p:cNvSpPr/>
          <p:nvPr/>
        </p:nvSpPr>
        <p:spPr>
          <a:xfrm>
            <a:off x="643680" y="1202400"/>
            <a:ext cx="6513120" cy="3657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6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18 heures comptées dans les 108 heures.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31" name="CustomShape 4"/>
          <p:cNvSpPr/>
          <p:nvPr/>
        </p:nvSpPr>
        <p:spPr>
          <a:xfrm>
            <a:off x="646200" y="1935720"/>
            <a:ext cx="2833920" cy="108036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6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Plan français 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9h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Suite constellations 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32" name="CustomShape 5"/>
          <p:cNvSpPr/>
          <p:nvPr/>
        </p:nvSpPr>
        <p:spPr>
          <a:xfrm>
            <a:off x="4219200" y="1968840"/>
            <a:ext cx="2833920" cy="10472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6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Plan mathématiques 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9h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Suite constellations 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33" name="CustomShape 6"/>
          <p:cNvSpPr/>
          <p:nvPr/>
        </p:nvSpPr>
        <p:spPr>
          <a:xfrm>
            <a:off x="3661200" y="2369160"/>
            <a:ext cx="532440" cy="364680"/>
          </a:xfrm>
          <a:prstGeom prst="rect">
            <a:avLst/>
          </a:prstGeom>
          <a:noFill/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OU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34" name="CustomShape 7"/>
          <p:cNvSpPr/>
          <p:nvPr/>
        </p:nvSpPr>
        <p:spPr>
          <a:xfrm>
            <a:off x="7507080" y="1194120"/>
            <a:ext cx="4231080" cy="44564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6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12 heures obligatoires hors 108 heures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</p:txBody>
      </p:sp>
      <p:sp>
        <p:nvSpPr>
          <p:cNvPr id="135" name="CustomShape 8"/>
          <p:cNvSpPr/>
          <p:nvPr/>
        </p:nvSpPr>
        <p:spPr>
          <a:xfrm>
            <a:off x="718560" y="5116320"/>
            <a:ext cx="6322320" cy="165708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3816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Formations spécifiques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: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- numérique 3h et/ou 6h ou 9h (obligatoire dans le cadre LEN/SNEE/ECLAT-BFC)</a:t>
            </a: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- « savoir nager » 3h (T1 obligatoire)</a:t>
            </a: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-« savoir rouler à vélo» 3h (T1 et T2 obligatoire)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136" name="CustomShape 9"/>
          <p:cNvSpPr/>
          <p:nvPr/>
        </p:nvSpPr>
        <p:spPr>
          <a:xfrm>
            <a:off x="7586640" y="1968840"/>
            <a:ext cx="2083320" cy="139716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6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Journée de solidarité 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6 heures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37" name="CustomShape 10"/>
          <p:cNvSpPr/>
          <p:nvPr/>
        </p:nvSpPr>
        <p:spPr>
          <a:xfrm>
            <a:off x="9947160" y="1968840"/>
            <a:ext cx="1567800" cy="139716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6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r>
              <a:rPr b="0" lang="fr-FR" sz="1800" spc="-1" strike="noStrike" baseline="30000">
                <a:solidFill>
                  <a:srgbClr val="000000"/>
                </a:solidFill>
                <a:latin typeface="Calibri"/>
                <a:ea typeface="DejaVu Sans"/>
              </a:rPr>
              <a:t>ème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journée de pré-rentrée 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6 heures.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À disposition des écoles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38" name="CustomShape 11"/>
          <p:cNvSpPr/>
          <p:nvPr/>
        </p:nvSpPr>
        <p:spPr>
          <a:xfrm>
            <a:off x="7608240" y="3665880"/>
            <a:ext cx="2062080" cy="1616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6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Programme établi par chaque circonscription.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Sauf pour MAT, PEMF (cadrage de la rectrice)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39" name="CustomShape 8"/>
          <p:cNvSpPr/>
          <p:nvPr/>
        </p:nvSpPr>
        <p:spPr>
          <a:xfrm>
            <a:off x="674280" y="3270600"/>
            <a:ext cx="6334920" cy="13723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6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Projets départementaux au service des apprentissages fondamentaux et des valeurs républicaines : 9h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LVE, arts, sciences, classes robots et classes tablettes,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école inclusive, projet Théâ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40" name="Flèche vers le bas 1"/>
          <p:cNvSpPr/>
          <p:nvPr/>
        </p:nvSpPr>
        <p:spPr>
          <a:xfrm>
            <a:off x="8538120" y="3366360"/>
            <a:ext cx="118440" cy="54972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Rectangle à coins arrondis 16"/>
          <p:cNvSpPr/>
          <p:nvPr/>
        </p:nvSpPr>
        <p:spPr>
          <a:xfrm>
            <a:off x="6318000" y="3711240"/>
            <a:ext cx="969840" cy="357120"/>
          </a:xfrm>
          <a:prstGeom prst="roundRect">
            <a:avLst>
              <a:gd name="adj" fmla="val 16667"/>
            </a:avLst>
          </a:prstGeom>
          <a:solidFill>
            <a:srgbClr val="f9846d"/>
          </a:solidFill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annuel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42" name="Rectangle à coins arrondis 17"/>
          <p:cNvSpPr/>
          <p:nvPr/>
        </p:nvSpPr>
        <p:spPr>
          <a:xfrm>
            <a:off x="5876640" y="5256360"/>
            <a:ext cx="969840" cy="357120"/>
          </a:xfrm>
          <a:prstGeom prst="roundRect">
            <a:avLst>
              <a:gd name="adj" fmla="val 16667"/>
            </a:avLst>
          </a:prstGeom>
          <a:solidFill>
            <a:srgbClr val="f9846d"/>
          </a:solidFill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annuel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43" name="Rectangle à coins arrondis 18"/>
          <p:cNvSpPr/>
          <p:nvPr/>
        </p:nvSpPr>
        <p:spPr>
          <a:xfrm>
            <a:off x="2873880" y="2369160"/>
            <a:ext cx="839880" cy="32652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si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44" name="Rectangle à coins arrondis 19"/>
          <p:cNvSpPr/>
          <p:nvPr/>
        </p:nvSpPr>
        <p:spPr>
          <a:xfrm>
            <a:off x="6153840" y="2391480"/>
            <a:ext cx="887040" cy="30384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si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45" name="Rectangle à coins arrondis 22"/>
          <p:cNvSpPr/>
          <p:nvPr/>
        </p:nvSpPr>
        <p:spPr>
          <a:xfrm>
            <a:off x="143280" y="3002040"/>
            <a:ext cx="332280" cy="53676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+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46" name="Rectangle à coins arrondis 23"/>
          <p:cNvSpPr/>
          <p:nvPr/>
        </p:nvSpPr>
        <p:spPr>
          <a:xfrm>
            <a:off x="166680" y="4643280"/>
            <a:ext cx="332280" cy="53676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+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379800" y="59400"/>
            <a:ext cx="11464560" cy="57384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CustomShape 2"/>
          <p:cNvSpPr/>
          <p:nvPr/>
        </p:nvSpPr>
        <p:spPr>
          <a:xfrm>
            <a:off x="89280" y="59400"/>
            <a:ext cx="11925720" cy="51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Cycle 2 </a:t>
            </a:r>
            <a:r>
              <a:rPr b="0" lang="fr-F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sauf CP/CE effectifs réduits en constellations en 2020-2021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1170360" y="2256120"/>
            <a:ext cx="2080440" cy="8762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6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Constellations Français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18 h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50" name="CustomShape 5"/>
          <p:cNvSpPr/>
          <p:nvPr/>
        </p:nvSpPr>
        <p:spPr>
          <a:xfrm>
            <a:off x="609480" y="1080720"/>
            <a:ext cx="6385320" cy="347256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6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18 heures comptées dans les 108 heures.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ou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51" name="CustomShape 6"/>
          <p:cNvSpPr/>
          <p:nvPr/>
        </p:nvSpPr>
        <p:spPr>
          <a:xfrm>
            <a:off x="7508520" y="1080720"/>
            <a:ext cx="4445280" cy="494496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6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12 heures obligatoires hors 108 heures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</p:txBody>
      </p:sp>
      <p:sp>
        <p:nvSpPr>
          <p:cNvPr id="152" name="CustomShape 7"/>
          <p:cNvSpPr/>
          <p:nvPr/>
        </p:nvSpPr>
        <p:spPr>
          <a:xfrm>
            <a:off x="4572000" y="2021400"/>
            <a:ext cx="2052360" cy="10994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6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Constellations Mathématiques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18 h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53" name="CustomShape 13"/>
          <p:cNvSpPr/>
          <p:nvPr/>
        </p:nvSpPr>
        <p:spPr>
          <a:xfrm>
            <a:off x="7818120" y="2209680"/>
            <a:ext cx="1865160" cy="1420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6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Journée de solidarité 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6 heures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54" name="CustomShape 14"/>
          <p:cNvSpPr/>
          <p:nvPr/>
        </p:nvSpPr>
        <p:spPr>
          <a:xfrm>
            <a:off x="10162800" y="2256120"/>
            <a:ext cx="1559520" cy="137376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6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r>
              <a:rPr b="0" lang="fr-FR" sz="1800" spc="-1" strike="noStrike" baseline="30000">
                <a:solidFill>
                  <a:srgbClr val="000000"/>
                </a:solidFill>
                <a:latin typeface="Calibri"/>
                <a:ea typeface="DejaVu Sans"/>
              </a:rPr>
              <a:t>ème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journée de pré-rentrée 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6 heures.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55" name="CustomShape 19"/>
          <p:cNvSpPr/>
          <p:nvPr/>
        </p:nvSpPr>
        <p:spPr>
          <a:xfrm>
            <a:off x="7818120" y="4024440"/>
            <a:ext cx="2062080" cy="1528200"/>
          </a:xfrm>
          <a:prstGeom prst="roundRect">
            <a:avLst>
              <a:gd name="adj" fmla="val 16667"/>
            </a:avLst>
          </a:prstGeom>
          <a:noFill/>
          <a:ln w="3816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Programme établi par chaque circonscription.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Sauf pour MAT, PEMF (cadrage de la rectrice)</a:t>
            </a:r>
            <a:endParaRPr b="0" lang="fr-FR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200" spc="-1" strike="noStrike">
              <a:latin typeface="Arial"/>
            </a:endParaRPr>
          </a:p>
        </p:txBody>
      </p:sp>
      <p:sp>
        <p:nvSpPr>
          <p:cNvPr id="156" name="CustomShape 8"/>
          <p:cNvSpPr/>
          <p:nvPr/>
        </p:nvSpPr>
        <p:spPr>
          <a:xfrm>
            <a:off x="3346200" y="2430360"/>
            <a:ext cx="541440" cy="511560"/>
          </a:xfrm>
          <a:prstGeom prst="roundRect">
            <a:avLst>
              <a:gd name="adj" fmla="val 16667"/>
            </a:avLst>
          </a:prstGeom>
          <a:noFill/>
          <a:ln w="3816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7" name="Rectangle à coins arrondis 2"/>
          <p:cNvSpPr/>
          <p:nvPr/>
        </p:nvSpPr>
        <p:spPr>
          <a:xfrm>
            <a:off x="1389960" y="2021400"/>
            <a:ext cx="1955880" cy="111096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Constellations français 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18h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58" name="Rectangle à coins arrondis 14"/>
          <p:cNvSpPr/>
          <p:nvPr/>
        </p:nvSpPr>
        <p:spPr>
          <a:xfrm>
            <a:off x="2717640" y="2763720"/>
            <a:ext cx="969840" cy="357120"/>
          </a:xfrm>
          <a:prstGeom prst="roundRect">
            <a:avLst>
              <a:gd name="adj" fmla="val 16667"/>
            </a:avLst>
          </a:prstGeom>
          <a:solidFill>
            <a:srgbClr val="f9846d"/>
          </a:solidFill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annuel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59" name="Rectangle à coins arrondis 15"/>
          <p:cNvSpPr/>
          <p:nvPr/>
        </p:nvSpPr>
        <p:spPr>
          <a:xfrm>
            <a:off x="6079320" y="2749320"/>
            <a:ext cx="969840" cy="357120"/>
          </a:xfrm>
          <a:prstGeom prst="roundRect">
            <a:avLst>
              <a:gd name="adj" fmla="val 16667"/>
            </a:avLst>
          </a:prstGeom>
          <a:solidFill>
            <a:srgbClr val="f9846d"/>
          </a:solidFill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annuel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60" name="Rectangle à coins arrondis 5"/>
          <p:cNvSpPr/>
          <p:nvPr/>
        </p:nvSpPr>
        <p:spPr>
          <a:xfrm>
            <a:off x="719640" y="4788720"/>
            <a:ext cx="6246360" cy="185652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Formations spécifiques: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r>
              <a:rPr b="0" lang="fr-FR" sz="1400" spc="-1" strike="noStrike">
                <a:solidFill>
                  <a:srgbClr val="000000"/>
                </a:solidFill>
                <a:latin typeface="Arial"/>
                <a:ea typeface="DejaVu Sans"/>
              </a:rPr>
              <a:t>numérique 3h et/ou 6h ou 9h (obligatoire dans le cadre LEN/SNEE/ECLAT-BFC)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  <a:ea typeface="DejaVu Sans"/>
              </a:rPr>
              <a:t>- « savoir nager » 3h (T1 obligatoire)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  <a:ea typeface="DejaVu Sans"/>
              </a:rPr>
              <a:t>- « savoir rouler à vélo » 3h (T1 et T2 obligatoire)</a:t>
            </a:r>
            <a:endParaRPr b="0" lang="fr-FR" sz="14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  <a:ea typeface="DejaVu Sans"/>
              </a:rPr>
              <a:t>projet Théâ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61" name="Rectangle à coins arrondis 19"/>
          <p:cNvSpPr/>
          <p:nvPr/>
        </p:nvSpPr>
        <p:spPr>
          <a:xfrm>
            <a:off x="5826240" y="4935960"/>
            <a:ext cx="969840" cy="357120"/>
          </a:xfrm>
          <a:prstGeom prst="roundRect">
            <a:avLst>
              <a:gd name="adj" fmla="val 16667"/>
            </a:avLst>
          </a:prstGeom>
          <a:solidFill>
            <a:srgbClr val="f9846d"/>
          </a:solidFill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annuel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62" name="Flèche vers le bas 6"/>
          <p:cNvSpPr/>
          <p:nvPr/>
        </p:nvSpPr>
        <p:spPr>
          <a:xfrm>
            <a:off x="8750880" y="3526920"/>
            <a:ext cx="45360" cy="496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Rectangle à coins arrondis 21"/>
          <p:cNvSpPr/>
          <p:nvPr/>
        </p:nvSpPr>
        <p:spPr>
          <a:xfrm>
            <a:off x="2750040" y="3351600"/>
            <a:ext cx="937800" cy="33300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si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64" name="Rectangle à coins arrondis 23"/>
          <p:cNvSpPr/>
          <p:nvPr/>
        </p:nvSpPr>
        <p:spPr>
          <a:xfrm>
            <a:off x="6024240" y="3323520"/>
            <a:ext cx="937800" cy="36108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si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65" name="Rectangle à coins arrondis 7"/>
          <p:cNvSpPr/>
          <p:nvPr/>
        </p:nvSpPr>
        <p:spPr>
          <a:xfrm>
            <a:off x="178200" y="4251240"/>
            <a:ext cx="332280" cy="53676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+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2"/>
          <p:cNvSpPr/>
          <p:nvPr/>
        </p:nvSpPr>
        <p:spPr>
          <a:xfrm>
            <a:off x="91440" y="118800"/>
            <a:ext cx="11923560" cy="5169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rgbClr val="5b9bd5">
                <a:lumMod val="75000"/>
              </a:srgb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  <a:ea typeface="DejaVu Sans"/>
              </a:rPr>
              <a:t>Cycle 1</a:t>
            </a:r>
            <a:endParaRPr b="0" lang="fr-FR" sz="2800" spc="-1" strike="noStrike">
              <a:latin typeface="Arial"/>
            </a:endParaRPr>
          </a:p>
        </p:txBody>
      </p:sp>
      <p:sp>
        <p:nvSpPr>
          <p:cNvPr id="167" name="CustomShape 3"/>
          <p:cNvSpPr/>
          <p:nvPr/>
        </p:nvSpPr>
        <p:spPr>
          <a:xfrm>
            <a:off x="4666320" y="2707560"/>
            <a:ext cx="2319120" cy="6206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6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1400" spc="-1" strike="noStrike">
                <a:solidFill>
                  <a:srgbClr val="000000"/>
                </a:solidFill>
                <a:latin typeface="Arial"/>
                <a:ea typeface="DejaVu Sans"/>
              </a:rPr>
              <a:t>Mobiliser le langage dans toutes ses dimensions 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3h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68" name="CustomShape 5"/>
          <p:cNvSpPr/>
          <p:nvPr/>
        </p:nvSpPr>
        <p:spPr>
          <a:xfrm>
            <a:off x="411480" y="1028520"/>
            <a:ext cx="6638400" cy="37231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6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18 heures obligatoires comptées dans les 108 heures.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</p:txBody>
      </p:sp>
      <p:sp>
        <p:nvSpPr>
          <p:cNvPr id="169" name="CustomShape 6"/>
          <p:cNvSpPr/>
          <p:nvPr/>
        </p:nvSpPr>
        <p:spPr>
          <a:xfrm>
            <a:off x="7598520" y="1058400"/>
            <a:ext cx="4412520" cy="4802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6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12 heures obligatoires hors 108 heures.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</p:txBody>
      </p:sp>
      <p:sp>
        <p:nvSpPr>
          <p:cNvPr id="170" name="CustomShape 7"/>
          <p:cNvSpPr/>
          <p:nvPr/>
        </p:nvSpPr>
        <p:spPr>
          <a:xfrm>
            <a:off x="4666320" y="1923120"/>
            <a:ext cx="2319120" cy="784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6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1400" spc="-1" strike="noStrike">
                <a:solidFill>
                  <a:srgbClr val="000000"/>
                </a:solidFill>
                <a:latin typeface="Arial"/>
                <a:ea typeface="DejaVu Sans"/>
              </a:rPr>
              <a:t>Acquérir les premiers outils mathématiques 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3h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71" name="CustomShape 8"/>
          <p:cNvSpPr/>
          <p:nvPr/>
        </p:nvSpPr>
        <p:spPr>
          <a:xfrm>
            <a:off x="475560" y="4905360"/>
            <a:ext cx="6636600" cy="164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3816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Formations spécifiques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: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- </a:t>
            </a:r>
            <a:r>
              <a:rPr b="0" lang="fr-FR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numérique 3h et/ou 6h ou 9h (obligatoire dans le cadre LEN/SNEE/ECLAT-BFC)</a:t>
            </a: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- « savoir nager » 3h (T1 obligatoire)</a:t>
            </a: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- « savoir rouler à vélo» 3h (T1 et T2 obligatoire)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172" name="CustomShape 13"/>
          <p:cNvSpPr/>
          <p:nvPr/>
        </p:nvSpPr>
        <p:spPr>
          <a:xfrm>
            <a:off x="7853760" y="1923120"/>
            <a:ext cx="1907280" cy="13906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6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Journée de solidarité 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6 heures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73" name="CustomShape 14"/>
          <p:cNvSpPr/>
          <p:nvPr/>
        </p:nvSpPr>
        <p:spPr>
          <a:xfrm>
            <a:off x="10119960" y="1923120"/>
            <a:ext cx="1743120" cy="1405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6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r>
              <a:rPr b="0" lang="fr-FR" sz="1800" spc="-1" strike="noStrike" baseline="30000">
                <a:solidFill>
                  <a:srgbClr val="000000"/>
                </a:solidFill>
                <a:latin typeface="Calibri"/>
                <a:ea typeface="DejaVu Sans"/>
              </a:rPr>
              <a:t>ème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journée de pré-rentrée 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6 heures.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74" name="CustomShape 17"/>
          <p:cNvSpPr/>
          <p:nvPr/>
        </p:nvSpPr>
        <p:spPr>
          <a:xfrm>
            <a:off x="7918560" y="3765960"/>
            <a:ext cx="1867680" cy="1583280"/>
          </a:xfrm>
          <a:prstGeom prst="roundRect">
            <a:avLst>
              <a:gd name="adj" fmla="val 16667"/>
            </a:avLst>
          </a:prstGeom>
          <a:noFill/>
          <a:ln w="3816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Programme établi par chaque circonscription.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Sauf pour MAT, PEMF (cadrage de la rectrice)</a:t>
            </a:r>
            <a:endParaRPr b="0" lang="fr-FR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200" spc="-1" strike="noStrike">
              <a:latin typeface="Arial"/>
            </a:endParaRPr>
          </a:p>
        </p:txBody>
      </p:sp>
      <p:sp>
        <p:nvSpPr>
          <p:cNvPr id="175" name="CustomShape 7"/>
          <p:cNvSpPr/>
          <p:nvPr/>
        </p:nvSpPr>
        <p:spPr>
          <a:xfrm>
            <a:off x="475560" y="1923120"/>
            <a:ext cx="3538080" cy="16628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6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1400" spc="-1" strike="noStrike">
                <a:solidFill>
                  <a:srgbClr val="000000"/>
                </a:solidFill>
                <a:latin typeface="Arial"/>
                <a:ea typeface="DejaVu Sans"/>
              </a:rPr>
              <a:t>Consolider une posture d’enseignant sécurisant à l’école maternelle au service de la langue française et des mathématiques. 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12h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76" name="Rectangle à coins arrondis 1"/>
          <p:cNvSpPr/>
          <p:nvPr/>
        </p:nvSpPr>
        <p:spPr>
          <a:xfrm>
            <a:off x="4666320" y="2887200"/>
            <a:ext cx="2319120" cy="8431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1400" spc="-1" strike="noStrike">
                <a:solidFill>
                  <a:srgbClr val="000000"/>
                </a:solidFill>
                <a:latin typeface="Arial"/>
                <a:ea typeface="DejaVu Sans"/>
              </a:rPr>
              <a:t>Mobiliser le langage dans toutes ses dimensions  </a:t>
            </a:r>
            <a:r>
              <a:rPr b="0" lang="fr-FR" sz="1800" spc="-1" strike="noStrike">
                <a:solidFill>
                  <a:srgbClr val="ffffff"/>
                </a:solidFill>
                <a:latin typeface="Arial"/>
                <a:ea typeface="DejaVu Sans"/>
              </a:rPr>
              <a:t>d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3h</a:t>
            </a:r>
            <a:r>
              <a:rPr b="0" lang="fr-FR" sz="1800" spc="-1" strike="noStrike">
                <a:solidFill>
                  <a:srgbClr val="ffffff"/>
                </a:solidFill>
                <a:latin typeface="Arial"/>
                <a:ea typeface="DejaVu Sans"/>
              </a:rPr>
              <a:t>s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77" name="Rectangle à coins arrondis 14"/>
          <p:cNvSpPr/>
          <p:nvPr/>
        </p:nvSpPr>
        <p:spPr>
          <a:xfrm>
            <a:off x="5568120" y="4961160"/>
            <a:ext cx="969840" cy="357120"/>
          </a:xfrm>
          <a:prstGeom prst="roundRect">
            <a:avLst>
              <a:gd name="adj" fmla="val 16667"/>
            </a:avLst>
          </a:prstGeom>
          <a:solidFill>
            <a:srgbClr val="f9846d"/>
          </a:solidFill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annuel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78" name="Rectangle à coins arrondis 15"/>
          <p:cNvSpPr/>
          <p:nvPr/>
        </p:nvSpPr>
        <p:spPr>
          <a:xfrm>
            <a:off x="3371760" y="3586680"/>
            <a:ext cx="969840" cy="357120"/>
          </a:xfrm>
          <a:prstGeom prst="roundRect">
            <a:avLst>
              <a:gd name="adj" fmla="val 16667"/>
            </a:avLst>
          </a:prstGeom>
          <a:solidFill>
            <a:srgbClr val="f9846d"/>
          </a:solidFill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annuel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79" name="Flèche vers le bas 2"/>
          <p:cNvSpPr/>
          <p:nvPr/>
        </p:nvSpPr>
        <p:spPr>
          <a:xfrm>
            <a:off x="8807760" y="3141000"/>
            <a:ext cx="74880" cy="624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0" name="Rectangle à coins arrondis 17"/>
          <p:cNvSpPr/>
          <p:nvPr/>
        </p:nvSpPr>
        <p:spPr>
          <a:xfrm>
            <a:off x="142920" y="4483440"/>
            <a:ext cx="332280" cy="53676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+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81" name="Rectangle à coins arrondis 18"/>
          <p:cNvSpPr/>
          <p:nvPr/>
        </p:nvSpPr>
        <p:spPr>
          <a:xfrm>
            <a:off x="4141800" y="2350080"/>
            <a:ext cx="332280" cy="53676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+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ous-titre 2"/>
          <p:cNvSpPr txBox="1"/>
          <p:nvPr/>
        </p:nvSpPr>
        <p:spPr>
          <a:xfrm>
            <a:off x="838080" y="1294560"/>
            <a:ext cx="10514880" cy="520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→ 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Les enseignants de l’ASH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: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- Formation « débuter dans l’ASH » : 2 journées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-Journées catégorielles pour les enseignants de RASED : 2 journées pour les maîtres spé et 3 pour les psychologues.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-Journées pour les enseignants  des dispositifs ULIS école, collège, lycée: 2 journées.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-Constellations maths/français pour les enseignants de SEGPA en fonction des projets.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-Enseignants Référents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-Stages MIN  « Troubles du spectre autistique et troubles du comportement »: 2 x 26h 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→ 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Les enseignants « débutant en maternelle »: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-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GS à effectifs réduits 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-Accueil des – 3 ans 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→ 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Les candidats au CAFIPEMF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: 2 semaines (8 journées) auprès des PEMF et CPC + 3 semaines INSPE/DSDEN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→ 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La formation pour les ERUN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→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La formation UPE2A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→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La lutte contre le harcèlement à l’école « pHARe ».</a:t>
            </a:r>
            <a:endParaRPr b="0" lang="fr-FR" sz="18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→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Les groupes départementaux :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3 déplacements remboursés si fiche de présence remontée avant les vacances d’automne. </a:t>
            </a:r>
            <a:endParaRPr b="0" lang="fr-FR" sz="18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→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La formation « Théâ »: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6h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fr-FR" sz="1800" spc="-1" strike="noStrike">
              <a:latin typeface="Arial"/>
            </a:endParaRPr>
          </a:p>
        </p:txBody>
      </p:sp>
      <p:sp>
        <p:nvSpPr>
          <p:cNvPr id="183" name="Rectangle à coins arrondis 3"/>
          <p:cNvSpPr/>
          <p:nvPr/>
        </p:nvSpPr>
        <p:spPr>
          <a:xfrm>
            <a:off x="838080" y="603360"/>
            <a:ext cx="10271520" cy="55728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Cas particuliers: public désigné sur temps scolaire</a:t>
            </a:r>
            <a:endParaRPr b="0" lang="fr-F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945</TotalTime>
  <Application>LibreOffice/7.1.3.2$Windows_X86_64 LibreOffice_project/47f78053abe362b9384784d31a6e56f8511eb1c1</Application>
  <AppVersion>15.0000</AppVersion>
  <Words>622</Words>
  <Paragraphs>214</Paragraphs>
  <Company>HP Inc.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2020-09-08T12:03:07Z</dcterms:created>
  <dc:creator>cp_appfond</dc:creator>
  <dc:description/>
  <dc:language>fr-FR</dc:language>
  <cp:lastModifiedBy>pat</cp:lastModifiedBy>
  <cp:lastPrinted>2021-09-07T14:30:58Z</cp:lastPrinted>
  <dcterms:modified xsi:type="dcterms:W3CDTF">2021-09-08T11:00:52Z</dcterms:modified>
  <cp:revision>82</cp:revision>
  <dc:subject/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0</vt:i4>
  </property>
  <property fmtid="{D5CDD505-2E9C-101B-9397-08002B2CF9AE}" pid="7" name="PresentationFormat">
    <vt:lpwstr>Grand écran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8</vt:i4>
  </property>
</Properties>
</file>