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7" r:id="rId4"/>
    <p:sldId id="260" r:id="rId5"/>
    <p:sldId id="266" r:id="rId6"/>
    <p:sldId id="261" r:id="rId7"/>
    <p:sldId id="262" r:id="rId8"/>
    <p:sldId id="258" r:id="rId9"/>
    <p:sldId id="259" r:id="rId10"/>
    <p:sldId id="263" r:id="rId11"/>
    <p:sldId id="268" r:id="rId12"/>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6" d="100"/>
          <a:sy n="76" d="100"/>
        </p:scale>
        <p:origin x="49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fr-FR" smtClean="0"/>
              <a:t>Modifiez le style du titre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6/17/2016</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‹N°›</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341D2AC3-6A0B-4169-B1EA-E3AE8B351BDD}" type="datetimeFigureOut">
              <a:rPr lang="en-US" dirty="0"/>
              <a:t>6/17/2016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fr-FR" smtClean="0"/>
              <a:t>Modifiez le style du titre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DD4B9363-8B87-41B7-9F8E-64519CBB8F34}" type="datetimeFigureOut">
              <a:rPr lang="en-US" dirty="0"/>
              <a:t>6/17/2016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fr-FR" smtClean="0"/>
              <a:t>Modifiez le style du titre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EAEF5746-5284-4951-9F37-7AE924EDBCB7}" type="datetimeFigureOut">
              <a:rPr lang="en-US" dirty="0"/>
              <a:t>6/17/2016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fr-FR" smtClean="0"/>
              <a:t>Modifiez le style du titre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2398B29-7265-4A65-A2A4-6703C057B7C1}" type="datetimeFigureOut">
              <a:rPr lang="en-US" dirty="0"/>
              <a:t>6/17/2016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fr-FR" smtClean="0"/>
              <a:t>Modifiez le style du titre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28FBA082-94DF-4C4B-A041-6624924AB0A8}" type="datetimeFigureOut">
              <a:rPr lang="en-US" dirty="0"/>
              <a:t>6/17/2016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fr-FR" smtClean="0"/>
              <a:t>Modifiez le style du titre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B27686C4-3AB5-4E0C-86CA-FB108C350AA9}" type="datetimeFigureOut">
              <a:rPr lang="en-US" dirty="0"/>
              <a:t>6/17/2016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fr-FR" smtClean="0"/>
              <a:t>Modifiez le style du titre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6/17/2016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fr-FR" smtClean="0"/>
              <a:t>Modifiez le style du titre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6/17/2016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6/17/2016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fr-FR" smtClean="0"/>
              <a:t>Modifiez le style du titre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0F7F47CF-67C9-420C-80A5-E2069FF0C2DF}" type="datetimeFigureOut">
              <a:rPr lang="en-US" dirty="0"/>
              <a:t>6/17/2016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fr-FR" smtClean="0"/>
              <a:t>Modifiez le style du titre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6/17/2016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2" name="Content Placeholder 3"/>
          <p:cNvSpPr>
            <a:spLocks noGrp="1"/>
          </p:cNvSpPr>
          <p:nvPr>
            <p:ph sz="quarter" idx="13"/>
          </p:nvPr>
        </p:nvSpPr>
        <p:spPr>
          <a:xfrm>
            <a:off x="685802" y="2861733"/>
            <a:ext cx="5088712" cy="2512852"/>
          </a:xfrm>
        </p:spPr>
        <p:txBody>
          <a:bodyPr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3" name="Content Placeholder 5"/>
          <p:cNvSpPr>
            <a:spLocks noGrp="1"/>
          </p:cNvSpPr>
          <p:nvPr>
            <p:ph sz="quarter" idx="14"/>
          </p:nvPr>
        </p:nvSpPr>
        <p:spPr>
          <a:xfrm>
            <a:off x="5993969" y="2861733"/>
            <a:ext cx="5088713" cy="2512852"/>
          </a:xfrm>
        </p:spPr>
        <p:txBody>
          <a:bodyPr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6/17/2016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6/17/2016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6/17/2016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fr-FR" smtClean="0"/>
              <a:t>Modifiez le style du titre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50C3BFE2-83B7-4B0A-B9D3-AB28331082B3}" type="datetimeFigureOut">
              <a:rPr lang="en-US" dirty="0"/>
              <a:t>6/17/2016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12EF78E3-FDA3-4D28-AAA2-0B81F349A39D}" type="datetimeFigureOut">
              <a:rPr lang="en-US" dirty="0"/>
              <a:t>6/17/2016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6/17/2016</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education.gouv.fr/pid25535/bulletin_officiel.html?cid_bo=84362"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cache.media.education.gouv.fr/file/special_7_MEN/32/7/8315_annexe3_375327.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education.gouv.fr/pid285/bulletin_officiel.html?cid_bo=97990" TargetMode="External"/><Relationship Id="rId2" Type="http://schemas.openxmlformats.org/officeDocument/2006/relationships/hyperlink" Target="http://cache.media.eduscol.education.fr/file/Domaines_artistiques/49/9/2013_EAC_guide_bdef_287499.pdf" TargetMode="External"/><Relationship Id="rId1" Type="http://schemas.openxmlformats.org/officeDocument/2006/relationships/slideLayout" Target="../slideLayouts/slideLayout2.xml"/><Relationship Id="rId4" Type="http://schemas.openxmlformats.org/officeDocument/2006/relationships/slide" Target="slide7.xml"/></Relationships>
</file>

<file path=ppt/slides/_rels/slide3.xml.rels><?xml version="1.0" encoding="UTF-8" standalone="yes"?>
<Relationships xmlns="http://schemas.openxmlformats.org/package/2006/relationships"><Relationship Id="rId8" Type="http://schemas.openxmlformats.org/officeDocument/2006/relationships/hyperlink" Target="http://ecolecinema71.fr/!inscription2016/" TargetMode="External"/><Relationship Id="rId3" Type="http://schemas.openxmlformats.org/officeDocument/2006/relationships/hyperlink" Target="http://eduscol.education.fr/cid97131/suivi-et-evaluation-a-l-ecole-maternelle.html" TargetMode="External"/><Relationship Id="rId7" Type="http://schemas.openxmlformats.org/officeDocument/2006/relationships/hyperlink" Target="http://ecolecinema71.fr/!intention2016/" TargetMode="External"/><Relationship Id="rId2" Type="http://schemas.openxmlformats.org/officeDocument/2006/relationships/hyperlink" Target="http://cache.media.education.gouv.fr/file/DP_Evaluation/28/0/DP-Evaluation-des-eleves-du-CP-a-la-troisieme-Livret-scolaire_477280.pdf" TargetMode="External"/><Relationship Id="rId1" Type="http://schemas.openxmlformats.org/officeDocument/2006/relationships/slideLayout" Target="../slideLayouts/slideLayout2.xml"/><Relationship Id="rId6" Type="http://schemas.openxmlformats.org/officeDocument/2006/relationships/hyperlink" Target="http://eduscol.education.fr/cid99757/ressources-d-accompagnement-des-nouveaux-programmes-de-l-ecole-et-du-college.html" TargetMode="External"/><Relationship Id="rId5" Type="http://schemas.openxmlformats.org/officeDocument/2006/relationships/hyperlink" Target="http://eduscol.education.fr/primabord/" TargetMode="External"/><Relationship Id="rId10" Type="http://schemas.openxmlformats.org/officeDocument/2006/relationships/image" Target="../media/image4.png"/><Relationship Id="rId4" Type="http://schemas.openxmlformats.org/officeDocument/2006/relationships/hyperlink" Target="http://www.education.gouv.fr/cid2770/le-socle-commun-de-connaissances-et-de-competences.html#Un_nouveau_socle_commun_de_connaissances_de_competences_et_de_culture_a_la_rentree_2016" TargetMode="External"/><Relationship Id="rId9" Type="http://schemas.openxmlformats.org/officeDocument/2006/relationships/hyperlink" Target="http://circo71.ec.ac-dijon.fr/" TargetMode="External"/></Relationships>
</file>

<file path=ppt/slides/_rels/slide4.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hyperlink" Target="https://owncloud.ac-dijon.fr/index.php/s/YPlHG3E6RgIc1Q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cdti71@ac-dijon.fr" TargetMode="External"/><Relationship Id="rId2" Type="http://schemas.openxmlformats.org/officeDocument/2006/relationships/hyperlink" Target="http://circo71.ec.ac-dijon.fr/" TargetMode="External"/><Relationship Id="rId1" Type="http://schemas.openxmlformats.org/officeDocument/2006/relationships/slideLayout" Target="../slideLayouts/slideLayout2.xml"/><Relationship Id="rId4" Type="http://schemas.openxmlformats.org/officeDocument/2006/relationships/hyperlink" Target="https://circo71.cir.ac-dijon.fr/?cat=7" TargetMode="External"/></Relationships>
</file>

<file path=ppt/slides/_rels/slide6.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hyperlink" Target="http://www.education.gouv.fr/cid49596/mene0915926c.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cache.media.education.gouv.fr/file/special_7_MEN/32/3/8315_annexe1_375323.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cache.media.education.gouv.fr/file/special_7_MEN/32/5/8315_annexe2_375325.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rot="21420000">
            <a:off x="891201" y="362032"/>
            <a:ext cx="9755187" cy="2766528"/>
          </a:xfrm>
        </p:spPr>
        <p:txBody>
          <a:bodyPr>
            <a:normAutofit fontScale="90000"/>
          </a:bodyPr>
          <a:lstStyle/>
          <a:p>
            <a:r>
              <a:rPr lang="fr-FR" dirty="0" smtClean="0"/>
              <a:t>RÉUNION DES DIRECTEURS </a:t>
            </a:r>
            <a:r>
              <a:rPr lang="fr-FR" sz="6000" dirty="0" err="1" smtClean="0"/>
              <a:t>CIRcONSCRIPTION</a:t>
            </a:r>
            <a:r>
              <a:rPr lang="fr-FR" sz="6000" dirty="0" smtClean="0"/>
              <a:t> CHALON 1</a:t>
            </a:r>
            <a:endParaRPr lang="fr-FR" sz="6000" dirty="0"/>
          </a:p>
        </p:txBody>
      </p:sp>
      <p:sp>
        <p:nvSpPr>
          <p:cNvPr id="3" name="Sous-titre 2"/>
          <p:cNvSpPr>
            <a:spLocks noGrp="1"/>
          </p:cNvSpPr>
          <p:nvPr>
            <p:ph type="subTitle" idx="1"/>
          </p:nvPr>
        </p:nvSpPr>
        <p:spPr/>
        <p:txBody>
          <a:bodyPr/>
          <a:lstStyle/>
          <a:p>
            <a:r>
              <a:rPr lang="fr-FR" dirty="0" smtClean="0"/>
              <a:t>Lundi 20 juin 2016</a:t>
            </a:r>
            <a:endParaRPr lang="fr-FR" dirty="0"/>
          </a:p>
        </p:txBody>
      </p:sp>
      <p:sp>
        <p:nvSpPr>
          <p:cNvPr id="4" name="Sous-titre 2"/>
          <p:cNvSpPr txBox="1">
            <a:spLocks/>
          </p:cNvSpPr>
          <p:nvPr/>
        </p:nvSpPr>
        <p:spPr>
          <a:xfrm rot="21420000">
            <a:off x="5047481" y="4602375"/>
            <a:ext cx="6141571" cy="1038803"/>
          </a:xfrm>
          <a:prstGeom prst="rect">
            <a:avLst/>
          </a:prstGeom>
        </p:spPr>
        <p:txBody>
          <a:bodyPr vert="horz" lIns="91440" tIns="45720" rIns="91440" bIns="45720" rtlCol="0" anchor="t">
            <a:noAutofit/>
          </a:bodyPr>
          <a:lstStyle>
            <a:lvl1pPr marL="0" indent="0" algn="r" defTabSz="914400" rtl="0" eaLnBrk="1" latinLnBrk="0" hangingPunct="1">
              <a:lnSpc>
                <a:spcPct val="120000"/>
              </a:lnSpc>
              <a:spcBef>
                <a:spcPts val="1000"/>
              </a:spcBef>
              <a:buClr>
                <a:schemeClr val="accent1"/>
              </a:buClr>
              <a:buSzPct val="160000"/>
              <a:buFont typeface="Arial" panose="020B0604020202020204" pitchFamily="34" charset="0"/>
              <a:buNone/>
              <a:defRPr sz="2800" kern="1200" cap="all" baseline="0">
                <a:solidFill>
                  <a:schemeClr val="bg1">
                    <a:lumMod val="50000"/>
                  </a:schemeClr>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2000" kern="1200" cap="all"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800" kern="1200" cap="all" baseline="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9pPr>
          </a:lstStyle>
          <a:p>
            <a:r>
              <a:rPr lang="fr-FR" sz="2400" cap="none" dirty="0" smtClean="0">
                <a:solidFill>
                  <a:schemeClr val="bg1"/>
                </a:solidFill>
              </a:rPr>
              <a:t>Compte rendu élaboré en prenant appui sur le </a:t>
            </a:r>
            <a:r>
              <a:rPr lang="fr-FR" sz="2400" cap="none" dirty="0" smtClean="0">
                <a:solidFill>
                  <a:schemeClr val="bg1"/>
                </a:solidFill>
                <a:hlinkClick r:id="rId2"/>
              </a:rPr>
              <a:t>référentiel du métiers des directeurs d’école</a:t>
            </a:r>
            <a:endParaRPr lang="fr-FR" sz="2400" cap="none" dirty="0">
              <a:solidFill>
                <a:schemeClr val="bg1"/>
              </a:solidFill>
            </a:endParaRPr>
          </a:p>
        </p:txBody>
      </p:sp>
    </p:spTree>
    <p:extLst>
      <p:ext uri="{BB962C8B-B14F-4D97-AF65-F5344CB8AC3E}">
        <p14:creationId xmlns:p14="http://schemas.microsoft.com/office/powerpoint/2010/main" val="2200317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1876" y="50104"/>
            <a:ext cx="9904007" cy="688932"/>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ctr"/>
            <a:r>
              <a:rPr lang="fr-FR" sz="3600" dirty="0" smtClean="0"/>
              <a:t>Annexe 3 : </a:t>
            </a:r>
            <a:r>
              <a:rPr lang="fr-FR" sz="3600" dirty="0"/>
              <a:t>Relations avec les parents et les </a:t>
            </a:r>
            <a:r>
              <a:rPr lang="fr-FR" sz="3600" dirty="0" smtClean="0"/>
              <a:t>partenaires</a:t>
            </a:r>
            <a:endParaRPr lang="fr-FR" sz="3600" dirty="0"/>
          </a:p>
        </p:txBody>
      </p:sp>
      <p:sp>
        <p:nvSpPr>
          <p:cNvPr id="3" name="Espace réservé du contenu 2"/>
          <p:cNvSpPr>
            <a:spLocks noGrp="1"/>
          </p:cNvSpPr>
          <p:nvPr>
            <p:ph sz="quarter" idx="13"/>
          </p:nvPr>
        </p:nvSpPr>
        <p:spPr>
          <a:xfrm>
            <a:off x="125260" y="739035"/>
            <a:ext cx="11373633" cy="4872625"/>
          </a:xfrm>
        </p:spPr>
        <p:txBody>
          <a:bodyPr>
            <a:noAutofit/>
          </a:bodyPr>
          <a:lstStyle/>
          <a:p>
            <a:pPr marL="0" indent="0">
              <a:lnSpc>
                <a:spcPct val="100000"/>
              </a:lnSpc>
              <a:spcBef>
                <a:spcPts val="0"/>
              </a:spcBef>
              <a:buNone/>
            </a:pPr>
            <a:r>
              <a:rPr lang="fr-FR" sz="1350" u="sng" cap="none" dirty="0">
                <a:latin typeface="Arial" panose="020B0604020202020204" pitchFamily="34" charset="0"/>
                <a:cs typeface="Arial" panose="020B0604020202020204" pitchFamily="34" charset="0"/>
              </a:rPr>
              <a:t>a - Relations avec la commune ou l'EPCI compétent </a:t>
            </a:r>
          </a:p>
          <a:p>
            <a:pPr marL="0" indent="0">
              <a:lnSpc>
                <a:spcPct val="100000"/>
              </a:lnSpc>
              <a:spcBef>
                <a:spcPts val="0"/>
              </a:spcBef>
              <a:buNone/>
            </a:pPr>
            <a:r>
              <a:rPr lang="fr-FR" sz="1350" cap="none" dirty="0">
                <a:latin typeface="Arial" panose="020B0604020202020204" pitchFamily="34" charset="0"/>
                <a:cs typeface="Arial" panose="020B0604020202020204" pitchFamily="34" charset="0"/>
              </a:rPr>
              <a:t>Le directeur représente l'institution scolaire auprès de la commune, notamment pour la définition et le pilotage des politiques éducatives territorialisées (projet éducatif territorial – PEDT – ou volet éducatif des nouveaux contrats de ville, et programmes de réussite éducative – PRE) ; il peut être amené à participer à des commissions ou à des groupes de travail dans le cadre de politiques de sécurité publique et de prévention (conseil local de sécurité et de prévention de la délinquance – CLSPD –, zone de sécurité prioritaire – ZSP).</a:t>
            </a:r>
          </a:p>
          <a:p>
            <a:pPr marL="0" indent="0">
              <a:lnSpc>
                <a:spcPct val="100000"/>
              </a:lnSpc>
              <a:spcBef>
                <a:spcPts val="0"/>
              </a:spcBef>
              <a:buNone/>
            </a:pPr>
            <a:r>
              <a:rPr lang="fr-FR" sz="1350" cap="none" dirty="0">
                <a:latin typeface="Arial" panose="020B0604020202020204" pitchFamily="34" charset="0"/>
                <a:cs typeface="Arial" panose="020B0604020202020204" pitchFamily="34" charset="0"/>
              </a:rPr>
              <a:t>Si un coordonnateur ou référent des activités périscolaires a été désigné par la commune, le directeur d'école lui présente le projet d'école et entretient avec lui les relations nécessaires pour favoriser la complémentarité de ces activités avec le projet d'école.</a:t>
            </a:r>
          </a:p>
          <a:p>
            <a:pPr marL="0" indent="0">
              <a:lnSpc>
                <a:spcPct val="100000"/>
              </a:lnSpc>
              <a:spcBef>
                <a:spcPts val="0"/>
              </a:spcBef>
              <a:buNone/>
            </a:pPr>
            <a:endParaRPr lang="fr-FR" sz="1350" cap="none" dirty="0" smtClean="0">
              <a:latin typeface="Arial" panose="020B0604020202020204" pitchFamily="34" charset="0"/>
              <a:cs typeface="Arial" panose="020B0604020202020204" pitchFamily="34" charset="0"/>
            </a:endParaRPr>
          </a:p>
          <a:p>
            <a:pPr marL="0" indent="0">
              <a:lnSpc>
                <a:spcPct val="100000"/>
              </a:lnSpc>
              <a:spcBef>
                <a:spcPts val="0"/>
              </a:spcBef>
              <a:buNone/>
            </a:pPr>
            <a:r>
              <a:rPr lang="fr-FR" sz="1350" u="sng" cap="none" dirty="0" smtClean="0">
                <a:latin typeface="Arial" panose="020B0604020202020204" pitchFamily="34" charset="0"/>
                <a:cs typeface="Arial" panose="020B0604020202020204" pitchFamily="34" charset="0"/>
              </a:rPr>
              <a:t>b </a:t>
            </a:r>
            <a:r>
              <a:rPr lang="fr-FR" sz="1350" u="sng" cap="none" dirty="0">
                <a:latin typeface="Arial" panose="020B0604020202020204" pitchFamily="34" charset="0"/>
                <a:cs typeface="Arial" panose="020B0604020202020204" pitchFamily="34" charset="0"/>
              </a:rPr>
              <a:t>- Relations avec les parents d'élèves</a:t>
            </a:r>
          </a:p>
          <a:p>
            <a:pPr marL="0" indent="0">
              <a:lnSpc>
                <a:spcPct val="100000"/>
              </a:lnSpc>
              <a:spcBef>
                <a:spcPts val="0"/>
              </a:spcBef>
              <a:buNone/>
            </a:pPr>
            <a:r>
              <a:rPr lang="fr-FR" sz="1350" cap="none" dirty="0">
                <a:latin typeface="Arial" panose="020B0604020202020204" pitchFamily="34" charset="0"/>
                <a:cs typeface="Arial" panose="020B0604020202020204" pitchFamily="34" charset="0"/>
              </a:rPr>
              <a:t>Le directeur facilite la participation des parents à l'action éducatrice de l'école en leur diffusant l'information nécessaire. Il favorise leur implication dans l'élaboration du projet d'école initié par l'équipe pédagogique. Il veille à ce qu'une réponse soit donnée à leurs demandes d'information et d'entrevues.</a:t>
            </a:r>
          </a:p>
          <a:p>
            <a:pPr marL="0" indent="0">
              <a:lnSpc>
                <a:spcPct val="100000"/>
              </a:lnSpc>
              <a:spcBef>
                <a:spcPts val="0"/>
              </a:spcBef>
              <a:buNone/>
            </a:pPr>
            <a:r>
              <a:rPr lang="fr-FR" sz="1350" cap="none" dirty="0">
                <a:latin typeface="Arial" panose="020B0604020202020204" pitchFamily="34" charset="0"/>
                <a:cs typeface="Arial" panose="020B0604020202020204" pitchFamily="34" charset="0"/>
              </a:rPr>
              <a:t>Le directeur assure l'organisation des élections des représentants de parents d'élèves au conseil d'école</a:t>
            </a:r>
            <a:r>
              <a:rPr lang="fr-FR" sz="1350" cap="none" dirty="0" smtClean="0">
                <a:latin typeface="Arial" panose="020B0604020202020204" pitchFamily="34" charset="0"/>
                <a:cs typeface="Arial" panose="020B0604020202020204" pitchFamily="34" charset="0"/>
              </a:rPr>
              <a:t>.</a:t>
            </a:r>
          </a:p>
          <a:p>
            <a:pPr marL="0" indent="0">
              <a:lnSpc>
                <a:spcPct val="100000"/>
              </a:lnSpc>
              <a:spcBef>
                <a:spcPts val="0"/>
              </a:spcBef>
              <a:buNone/>
            </a:pPr>
            <a:endParaRPr lang="fr-FR" sz="1350" cap="none" dirty="0">
              <a:latin typeface="Arial" panose="020B0604020202020204" pitchFamily="34" charset="0"/>
              <a:cs typeface="Arial" panose="020B0604020202020204" pitchFamily="34" charset="0"/>
            </a:endParaRPr>
          </a:p>
          <a:p>
            <a:pPr marL="0" indent="0">
              <a:lnSpc>
                <a:spcPct val="100000"/>
              </a:lnSpc>
              <a:spcBef>
                <a:spcPts val="0"/>
              </a:spcBef>
              <a:buNone/>
            </a:pPr>
            <a:r>
              <a:rPr lang="fr-FR" sz="1350" u="sng" cap="none" dirty="0">
                <a:latin typeface="Arial" panose="020B0604020202020204" pitchFamily="34" charset="0"/>
                <a:cs typeface="Arial" panose="020B0604020202020204" pitchFamily="34" charset="0"/>
              </a:rPr>
              <a:t>c - Participation à la protection de l'enfance</a:t>
            </a:r>
          </a:p>
          <a:p>
            <a:pPr marL="0" indent="0">
              <a:lnSpc>
                <a:spcPct val="100000"/>
              </a:lnSpc>
              <a:spcBef>
                <a:spcPts val="0"/>
              </a:spcBef>
              <a:buNone/>
            </a:pPr>
            <a:r>
              <a:rPr lang="fr-FR" sz="1350" cap="none" dirty="0">
                <a:latin typeface="Arial" panose="020B0604020202020204" pitchFamily="34" charset="0"/>
                <a:cs typeface="Arial" panose="020B0604020202020204" pitchFamily="34" charset="0"/>
              </a:rPr>
              <a:t>Le directeur d'école contribue à la protection des enfants en liaison avec les services compétents.</a:t>
            </a:r>
          </a:p>
          <a:p>
            <a:pPr marL="0" indent="0">
              <a:lnSpc>
                <a:spcPct val="100000"/>
              </a:lnSpc>
              <a:spcBef>
                <a:spcPts val="0"/>
              </a:spcBef>
              <a:buNone/>
            </a:pPr>
            <a:r>
              <a:rPr lang="fr-FR" sz="1350" cap="none" dirty="0">
                <a:latin typeface="Arial" panose="020B0604020202020204" pitchFamily="34" charset="0"/>
                <a:cs typeface="Arial" panose="020B0604020202020204" pitchFamily="34" charset="0"/>
              </a:rPr>
              <a:t>Il participe au repérage des situations d'élèves en danger ou en risque de l'être et organise la réflexion partagée entre les membres de l'équipe éducative. Il s'assure de l'affichage du numéro du service national d'accueil téléphonique de l'enfance en danger.</a:t>
            </a:r>
          </a:p>
          <a:p>
            <a:pPr marL="0" indent="0">
              <a:lnSpc>
                <a:spcPct val="100000"/>
              </a:lnSpc>
              <a:spcBef>
                <a:spcPts val="0"/>
              </a:spcBef>
              <a:buNone/>
            </a:pPr>
            <a:r>
              <a:rPr lang="fr-FR" sz="1350" cap="none" dirty="0">
                <a:latin typeface="Arial" panose="020B0604020202020204" pitchFamily="34" charset="0"/>
                <a:cs typeface="Arial" panose="020B0604020202020204" pitchFamily="34" charset="0"/>
              </a:rPr>
              <a:t>En lien avec les personnels sociaux et de santé de l'éducation nationale, il est l'interlocuteur des partenaires (services sociaux, éducatifs, de santé) et des autorités locales, le cas échéant. Il assure la transmission des informations préoccupantes au président du conseil général et des signalements concernant les élèves en danger ou en risque de danger, selon la procédure fixée dans le protocole départemental de protection de l'enfance.</a:t>
            </a:r>
          </a:p>
          <a:p>
            <a:pPr marL="0" indent="0">
              <a:lnSpc>
                <a:spcPct val="100000"/>
              </a:lnSpc>
              <a:spcBef>
                <a:spcPts val="0"/>
              </a:spcBef>
              <a:buNone/>
            </a:pPr>
            <a:r>
              <a:rPr lang="fr-FR" sz="1350" cap="none" dirty="0">
                <a:latin typeface="Arial" panose="020B0604020202020204" pitchFamily="34" charset="0"/>
                <a:cs typeface="Arial" panose="020B0604020202020204" pitchFamily="34" charset="0"/>
              </a:rPr>
              <a:t>Il veille à ce que soit préservée la qualité des relations entre l'école et les parents concernés par ces situations</a:t>
            </a:r>
            <a:r>
              <a:rPr lang="fr-FR" sz="1300" cap="none" dirty="0" smtClean="0">
                <a:latin typeface="Arial" panose="020B0604020202020204" pitchFamily="34" charset="0"/>
                <a:cs typeface="Arial" panose="020B0604020202020204" pitchFamily="34" charset="0"/>
              </a:rPr>
              <a:t>.</a:t>
            </a:r>
          </a:p>
        </p:txBody>
      </p:sp>
      <p:sp>
        <p:nvSpPr>
          <p:cNvPr id="4" name="ZoneTexte 3"/>
          <p:cNvSpPr txBox="1"/>
          <p:nvPr/>
        </p:nvSpPr>
        <p:spPr>
          <a:xfrm>
            <a:off x="685800" y="5855742"/>
            <a:ext cx="5311036" cy="338554"/>
          </a:xfrm>
          <a:prstGeom prst="rect">
            <a:avLst/>
          </a:prstGeom>
          <a:noFill/>
        </p:spPr>
        <p:txBody>
          <a:bodyPr wrap="square" rtlCol="0">
            <a:spAutoFit/>
          </a:bodyPr>
          <a:lstStyle/>
          <a:p>
            <a:r>
              <a:rPr lang="fr-FR" sz="1600" b="1" dirty="0">
                <a:solidFill>
                  <a:schemeClr val="bg1"/>
                </a:solidFill>
                <a:latin typeface="Arial" panose="020B0604020202020204" pitchFamily="34" charset="0"/>
                <a:cs typeface="Arial" panose="020B0604020202020204" pitchFamily="34" charset="0"/>
              </a:rPr>
              <a:t>B.O :</a:t>
            </a:r>
            <a:r>
              <a:rPr lang="fr-FR" sz="1600" dirty="0">
                <a:latin typeface="Arial" panose="020B0604020202020204" pitchFamily="34" charset="0"/>
                <a:cs typeface="Arial" panose="020B0604020202020204" pitchFamily="34" charset="0"/>
              </a:rPr>
              <a:t> </a:t>
            </a:r>
            <a:r>
              <a:rPr lang="fr-FR" sz="1600" dirty="0">
                <a:hlinkClick r:id="rId2" tooltip="8315_annexe3.pdf (PDF-98.55 Ko-Nouvelle fenêtre)"/>
              </a:rPr>
              <a:t>Relations avec les parents et les partenaires de l'école</a:t>
            </a:r>
            <a:endParaRPr lang="fr-F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44993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293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625" y="-3131"/>
            <a:ext cx="10396882" cy="1017740"/>
          </a:xfrm>
        </p:spPr>
        <p:txBody>
          <a:bodyPr>
            <a:normAutofit/>
          </a:bodyPr>
          <a:lstStyle/>
          <a:p>
            <a:pPr algn="ctr"/>
            <a:r>
              <a:rPr lang="fr-FR" u="sng" dirty="0" smtClean="0"/>
              <a:t>Responsabilité pédagogique</a:t>
            </a:r>
            <a:endParaRPr lang="fr-FR" u="sng" dirty="0"/>
          </a:p>
        </p:txBody>
      </p:sp>
      <p:sp>
        <p:nvSpPr>
          <p:cNvPr id="3" name="Espace réservé du contenu 2"/>
          <p:cNvSpPr>
            <a:spLocks noGrp="1"/>
          </p:cNvSpPr>
          <p:nvPr>
            <p:ph sz="quarter" idx="13"/>
          </p:nvPr>
        </p:nvSpPr>
        <p:spPr>
          <a:xfrm>
            <a:off x="313151" y="2179529"/>
            <a:ext cx="11060481" cy="3319397"/>
          </a:xfrm>
          <a:solidFill>
            <a:schemeClr val="bg1"/>
          </a:solidFill>
        </p:spPr>
        <p:txBody>
          <a:bodyPr>
            <a:normAutofit/>
          </a:bodyPr>
          <a:lstStyle/>
          <a:p>
            <a:pPr>
              <a:lnSpc>
                <a:spcPct val="100000"/>
              </a:lnSpc>
              <a:spcBef>
                <a:spcPts val="0"/>
              </a:spcBef>
            </a:pPr>
            <a:r>
              <a:rPr lang="fr-FR" sz="1600" b="1" cap="none" dirty="0" smtClean="0">
                <a:solidFill>
                  <a:schemeClr val="accent1"/>
                </a:solidFill>
                <a:latin typeface="Comic Sans MS" panose="030F0702030302020204" pitchFamily="66" charset="0"/>
              </a:rPr>
              <a:t>Point </a:t>
            </a:r>
            <a:r>
              <a:rPr lang="fr-FR" sz="1600" b="1" cap="none" dirty="0">
                <a:solidFill>
                  <a:schemeClr val="accent1"/>
                </a:solidFill>
                <a:latin typeface="Comic Sans MS" panose="030F0702030302020204" pitchFamily="66" charset="0"/>
              </a:rPr>
              <a:t>sur les différents parcours "Santé", "Citoyen", "Artistique et </a:t>
            </a:r>
            <a:r>
              <a:rPr lang="fr-FR" sz="1600" b="1" cap="none" dirty="0" smtClean="0">
                <a:solidFill>
                  <a:schemeClr val="accent1"/>
                </a:solidFill>
                <a:latin typeface="Comic Sans MS" panose="030F0702030302020204" pitchFamily="66" charset="0"/>
              </a:rPr>
              <a:t>Culturel" : </a:t>
            </a:r>
            <a:r>
              <a:rPr lang="fr-FR" sz="1600" b="1" cap="none" dirty="0">
                <a:solidFill>
                  <a:schemeClr val="accent1"/>
                </a:solidFill>
                <a:latin typeface="Comic Sans MS" panose="030F0702030302020204" pitchFamily="66" charset="0"/>
              </a:rPr>
              <a:t>quels outils ? que transmettre au </a:t>
            </a:r>
            <a:r>
              <a:rPr lang="fr-FR" sz="1600" b="1" cap="none" dirty="0" smtClean="0">
                <a:solidFill>
                  <a:schemeClr val="accent1"/>
                </a:solidFill>
                <a:latin typeface="Comic Sans MS" panose="030F0702030302020204" pitchFamily="66" charset="0"/>
              </a:rPr>
              <a:t>collège</a:t>
            </a:r>
            <a:r>
              <a:rPr lang="fr-FR" sz="1600" b="1" cap="none" dirty="0">
                <a:solidFill>
                  <a:schemeClr val="accent1"/>
                </a:solidFill>
                <a:latin typeface="Comic Sans MS" panose="030F0702030302020204" pitchFamily="66" charset="0"/>
              </a:rPr>
              <a:t>? Quelle coordination par l'IEN, en particulier concernant le parcours "Santé" </a:t>
            </a:r>
            <a:r>
              <a:rPr lang="fr-FR" sz="1600" b="1" cap="none" dirty="0" smtClean="0">
                <a:solidFill>
                  <a:schemeClr val="accent1"/>
                </a:solidFill>
                <a:latin typeface="Comic Sans MS" panose="030F0702030302020204" pitchFamily="66" charset="0"/>
              </a:rPr>
              <a:t>? </a:t>
            </a:r>
            <a:r>
              <a:rPr lang="fr-FR" sz="1600" i="1" cap="none" dirty="0" smtClean="0">
                <a:latin typeface="Comic Sans MS" panose="030F0702030302020204" pitchFamily="66" charset="0"/>
              </a:rPr>
              <a:t>Pour le PEAC : sur </a:t>
            </a:r>
            <a:r>
              <a:rPr lang="fr-FR" sz="1600" i="1" cap="none" dirty="0" err="1" smtClean="0">
                <a:latin typeface="Comic Sans MS" panose="030F0702030302020204" pitchFamily="66" charset="0"/>
              </a:rPr>
              <a:t>Eduscol</a:t>
            </a:r>
            <a:r>
              <a:rPr lang="fr-FR" sz="1600" i="1" cap="none" dirty="0" smtClean="0">
                <a:latin typeface="Comic Sans MS" panose="030F0702030302020204" pitchFamily="66" charset="0"/>
              </a:rPr>
              <a:t>, </a:t>
            </a:r>
            <a:r>
              <a:rPr lang="fr-FR" sz="1600" i="1" cap="none" dirty="0" smtClean="0">
                <a:latin typeface="Comic Sans MS" panose="030F0702030302020204" pitchFamily="66" charset="0"/>
                <a:hlinkClick r:id="rId2"/>
              </a:rPr>
              <a:t>un guide</a:t>
            </a:r>
            <a:r>
              <a:rPr lang="fr-FR" sz="1600" i="1" cap="none" dirty="0" smtClean="0">
                <a:latin typeface="Comic Sans MS" panose="030F0702030302020204" pitchFamily="66" charset="0"/>
              </a:rPr>
              <a:t> présente les principes et l’organisation du parcours pour un élève. </a:t>
            </a:r>
          </a:p>
          <a:p>
            <a:pPr marL="0" indent="0">
              <a:lnSpc>
                <a:spcPct val="100000"/>
              </a:lnSpc>
              <a:spcBef>
                <a:spcPts val="0"/>
              </a:spcBef>
              <a:buNone/>
            </a:pPr>
            <a:r>
              <a:rPr lang="fr-FR" sz="1600" i="1" cap="none" dirty="0">
                <a:latin typeface="Comic Sans MS" panose="030F0702030302020204" pitchFamily="66" charset="0"/>
              </a:rPr>
              <a:t> </a:t>
            </a:r>
            <a:r>
              <a:rPr lang="fr-FR" sz="1600" i="1" cap="none" dirty="0" smtClean="0">
                <a:latin typeface="Comic Sans MS" panose="030F0702030302020204" pitchFamily="66" charset="0"/>
              </a:rPr>
              <a:t>   Pour le parcours citoyen, une composante est l’EMI, des propositions seront faites dans le plan de formation.</a:t>
            </a:r>
            <a:r>
              <a:rPr lang="fr-FR" sz="1600" b="1" cap="none" dirty="0" smtClean="0">
                <a:solidFill>
                  <a:schemeClr val="accent1"/>
                </a:solidFill>
                <a:latin typeface="Comic Sans MS" panose="030F0702030302020204" pitchFamily="66" charset="0"/>
              </a:rPr>
              <a:t> </a:t>
            </a:r>
          </a:p>
          <a:p>
            <a:pPr marL="0" indent="0">
              <a:lnSpc>
                <a:spcPct val="100000"/>
              </a:lnSpc>
              <a:spcBef>
                <a:spcPts val="0"/>
              </a:spcBef>
              <a:buNone/>
            </a:pPr>
            <a:r>
              <a:rPr lang="fr-FR" sz="1600" i="1" cap="none" dirty="0">
                <a:latin typeface="Comic Sans MS" panose="030F0702030302020204" pitchFamily="66" charset="0"/>
              </a:rPr>
              <a:t> </a:t>
            </a:r>
            <a:r>
              <a:rPr lang="fr-FR" sz="1600" i="1" cap="none" dirty="0" smtClean="0">
                <a:latin typeface="Comic Sans MS" panose="030F0702030302020204" pitchFamily="66" charset="0"/>
              </a:rPr>
              <a:t>   Pour le parcours éducatif de santé, se référer au </a:t>
            </a:r>
            <a:r>
              <a:rPr lang="fr-FR" sz="1600" i="1" cap="none" dirty="0" smtClean="0">
                <a:latin typeface="Comic Sans MS" panose="030F0702030302020204" pitchFamily="66" charset="0"/>
                <a:hlinkClick r:id="rId3"/>
              </a:rPr>
              <a:t>BO du 28/01/2016</a:t>
            </a:r>
            <a:r>
              <a:rPr lang="fr-FR" sz="1600" b="1" i="1" cap="none" dirty="0" smtClean="0">
                <a:solidFill>
                  <a:schemeClr val="accent1"/>
                </a:solidFill>
                <a:latin typeface="Comic Sans MS" panose="030F0702030302020204" pitchFamily="66" charset="0"/>
              </a:rPr>
              <a:t> </a:t>
            </a:r>
          </a:p>
          <a:p>
            <a:pPr marL="0" indent="0">
              <a:lnSpc>
                <a:spcPct val="100000"/>
              </a:lnSpc>
              <a:spcBef>
                <a:spcPts val="0"/>
              </a:spcBef>
              <a:buNone/>
            </a:pPr>
            <a:r>
              <a:rPr lang="fr-FR" sz="1600" b="1" i="1" cap="none" dirty="0">
                <a:solidFill>
                  <a:schemeClr val="accent1"/>
                </a:solidFill>
                <a:latin typeface="Comic Sans MS" panose="030F0702030302020204" pitchFamily="66" charset="0"/>
              </a:rPr>
              <a:t> </a:t>
            </a:r>
            <a:r>
              <a:rPr lang="fr-FR" sz="1600" b="1" i="1" cap="none" dirty="0" smtClean="0">
                <a:solidFill>
                  <a:schemeClr val="accent1"/>
                </a:solidFill>
                <a:latin typeface="Comic Sans MS" panose="030F0702030302020204" pitchFamily="66" charset="0"/>
              </a:rPr>
              <a:t>  </a:t>
            </a:r>
            <a:r>
              <a:rPr lang="fr-FR" sz="1600" i="1" cap="none" dirty="0" smtClean="0">
                <a:latin typeface="Comic Sans MS" panose="030F0702030302020204" pitchFamily="66" charset="0"/>
              </a:rPr>
              <a:t>La transmission au collège se fait via le livret d’évaluation.</a:t>
            </a:r>
          </a:p>
          <a:p>
            <a:pPr marL="0" indent="0">
              <a:lnSpc>
                <a:spcPct val="100000"/>
              </a:lnSpc>
              <a:spcBef>
                <a:spcPts val="0"/>
              </a:spcBef>
              <a:buNone/>
            </a:pPr>
            <a:endParaRPr lang="fr-FR" sz="1600" cap="none" dirty="0" smtClean="0">
              <a:latin typeface="Comic Sans MS" panose="030F0702030302020204" pitchFamily="66" charset="0"/>
            </a:endParaRPr>
          </a:p>
          <a:p>
            <a:pPr>
              <a:lnSpc>
                <a:spcPct val="100000"/>
              </a:lnSpc>
              <a:spcBef>
                <a:spcPts val="0"/>
              </a:spcBef>
            </a:pPr>
            <a:r>
              <a:rPr lang="fr-FR" sz="1600" b="1" cap="none" dirty="0" smtClean="0">
                <a:solidFill>
                  <a:schemeClr val="accent1"/>
                </a:solidFill>
                <a:latin typeface="Comic Sans MS" panose="030F0702030302020204" pitchFamily="66" charset="0"/>
              </a:rPr>
              <a:t>Proposer </a:t>
            </a:r>
            <a:r>
              <a:rPr lang="fr-FR" sz="1600" b="1" cap="none" dirty="0">
                <a:solidFill>
                  <a:schemeClr val="accent1"/>
                </a:solidFill>
                <a:latin typeface="Comic Sans MS" panose="030F0702030302020204" pitchFamily="66" charset="0"/>
              </a:rPr>
              <a:t>des animations pédagogiques spécifiques directeurs et/ou des moments de concertation entre directeurs pour des échanges de </a:t>
            </a:r>
            <a:r>
              <a:rPr lang="fr-FR" sz="1600" b="1" cap="none" dirty="0" smtClean="0">
                <a:solidFill>
                  <a:schemeClr val="accent1"/>
                </a:solidFill>
                <a:latin typeface="Comic Sans MS" panose="030F0702030302020204" pitchFamily="66" charset="0"/>
              </a:rPr>
              <a:t>pratique :</a:t>
            </a:r>
            <a:r>
              <a:rPr lang="fr-FR" sz="1600" cap="none" dirty="0" smtClean="0">
                <a:latin typeface="Comic Sans MS" panose="030F0702030302020204" pitchFamily="66" charset="0"/>
              </a:rPr>
              <a:t> </a:t>
            </a:r>
            <a:r>
              <a:rPr lang="fr-FR" sz="1600" i="1" cap="none" dirty="0" smtClean="0">
                <a:latin typeface="Comic Sans MS" panose="030F0702030302020204" pitchFamily="66" charset="0"/>
              </a:rPr>
              <a:t>Avec les contraintes de déplacement, ce ne serait possible de se regrouper qu’avec les collègues de la même commune ou d’une commune très proche (notion de première couronne). Il existe une offre de parcours </a:t>
            </a:r>
            <a:r>
              <a:rPr lang="fr-FR" sz="1600" i="1" cap="none" dirty="0" err="1" smtClean="0">
                <a:latin typeface="Comic Sans MS" panose="030F0702030302020204" pitchFamily="66" charset="0"/>
              </a:rPr>
              <a:t>M@gistère</a:t>
            </a:r>
            <a:r>
              <a:rPr lang="fr-FR" sz="1600" i="1" cap="none" dirty="0" smtClean="0">
                <a:latin typeface="Comic Sans MS" panose="030F0702030302020204" pitchFamily="66" charset="0"/>
              </a:rPr>
              <a:t> spécifique ‘Direction d’école’, nous allons en proposer dans le plan de formation aux directeurs qui le souhaitent.</a:t>
            </a:r>
          </a:p>
        </p:txBody>
      </p:sp>
      <p:sp>
        <p:nvSpPr>
          <p:cNvPr id="5" name="ZoneTexte 4"/>
          <p:cNvSpPr txBox="1"/>
          <p:nvPr/>
        </p:nvSpPr>
        <p:spPr>
          <a:xfrm>
            <a:off x="313151" y="954592"/>
            <a:ext cx="11073008"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00000"/>
              </a:lnSpc>
              <a:spcBef>
                <a:spcPts val="0"/>
              </a:spcBef>
            </a:pPr>
            <a:r>
              <a:rPr lang="fr-FR" sz="1600" b="1" i="1" dirty="0">
                <a:latin typeface="Arial" panose="020B0604020202020204" pitchFamily="34" charset="0"/>
                <a:cs typeface="Arial" panose="020B0604020202020204" pitchFamily="34" charset="0"/>
              </a:rPr>
              <a:t>Référentiel métier des directeurs d’école : </a:t>
            </a:r>
            <a:r>
              <a:rPr lang="fr-FR" sz="1600" i="1" dirty="0">
                <a:latin typeface="Arial" panose="020B0604020202020204" pitchFamily="34" charset="0"/>
                <a:cs typeface="Arial" panose="020B0604020202020204" pitchFamily="34" charset="0"/>
              </a:rPr>
              <a:t>Il revient au directeur d'école, dans le cadre du projet d'école, d'assurer la coordination nécessaire entre les maîtres, d'animer l'équipe pédagogique et de veiller au bon déroulement des enseignements. Il est aussi membre de l'équipe éducative. Ces attributions requièrent des compétences en matière d'</a:t>
            </a:r>
            <a:r>
              <a:rPr lang="fr-FR" sz="1600" b="1" i="1" dirty="0">
                <a:latin typeface="Arial" panose="020B0604020202020204" pitchFamily="34" charset="0"/>
                <a:cs typeface="Arial" panose="020B0604020202020204" pitchFamily="34" charset="0"/>
              </a:rPr>
              <a:t>animation</a:t>
            </a:r>
            <a:r>
              <a:rPr lang="fr-FR" sz="1600" i="1" dirty="0">
                <a:latin typeface="Arial" panose="020B0604020202020204" pitchFamily="34" charset="0"/>
                <a:cs typeface="Arial" panose="020B0604020202020204" pitchFamily="34" charset="0"/>
              </a:rPr>
              <a:t>, d'</a:t>
            </a:r>
            <a:r>
              <a:rPr lang="fr-FR" sz="1600" b="1" i="1" dirty="0">
                <a:latin typeface="Arial" panose="020B0604020202020204" pitchFamily="34" charset="0"/>
                <a:cs typeface="Arial" panose="020B0604020202020204" pitchFamily="34" charset="0"/>
              </a:rPr>
              <a:t>impulsion</a:t>
            </a:r>
            <a:r>
              <a:rPr lang="fr-FR" sz="1600" i="1" dirty="0">
                <a:latin typeface="Arial" panose="020B0604020202020204" pitchFamily="34" charset="0"/>
                <a:cs typeface="Arial" panose="020B0604020202020204" pitchFamily="34" charset="0"/>
              </a:rPr>
              <a:t> et de </a:t>
            </a:r>
            <a:r>
              <a:rPr lang="fr-FR" sz="1600" b="1" i="1" dirty="0">
                <a:latin typeface="Arial" panose="020B0604020202020204" pitchFamily="34" charset="0"/>
                <a:cs typeface="Arial" panose="020B0604020202020204" pitchFamily="34" charset="0"/>
              </a:rPr>
              <a:t>pilotage</a:t>
            </a:r>
            <a:r>
              <a:rPr lang="fr-FR" sz="1600" i="1" dirty="0">
                <a:latin typeface="Arial" panose="020B0604020202020204" pitchFamily="34" charset="0"/>
                <a:cs typeface="Arial" panose="020B0604020202020204" pitchFamily="34" charset="0"/>
              </a:rPr>
              <a:t> (cf. complément en </a:t>
            </a:r>
            <a:r>
              <a:rPr lang="fr-FR" sz="1600" i="1" dirty="0">
                <a:latin typeface="Arial" panose="020B0604020202020204" pitchFamily="34" charset="0"/>
                <a:cs typeface="Arial" panose="020B0604020202020204" pitchFamily="34" charset="0"/>
                <a:hlinkClick r:id="rId4" action="ppaction://hlinksldjump"/>
              </a:rPr>
              <a:t>annexe 1</a:t>
            </a:r>
            <a:r>
              <a:rPr lang="fr-FR" sz="1600" i="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9895603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sz="quarter" idx="13"/>
          </p:nvPr>
        </p:nvSpPr>
        <p:spPr>
          <a:xfrm>
            <a:off x="400833" y="1014609"/>
            <a:ext cx="10972799" cy="4496843"/>
          </a:xfrm>
          <a:solidFill>
            <a:schemeClr val="bg1"/>
          </a:solidFill>
        </p:spPr>
        <p:txBody>
          <a:bodyPr>
            <a:normAutofit fontScale="92500" lnSpcReduction="20000"/>
          </a:bodyPr>
          <a:lstStyle/>
          <a:p>
            <a:pPr>
              <a:lnSpc>
                <a:spcPct val="100000"/>
              </a:lnSpc>
              <a:spcBef>
                <a:spcPts val="0"/>
              </a:spcBef>
            </a:pPr>
            <a:r>
              <a:rPr lang="fr-FR" sz="1600" b="1" cap="none" dirty="0" smtClean="0">
                <a:solidFill>
                  <a:schemeClr val="accent1"/>
                </a:solidFill>
                <a:latin typeface="Comic Sans MS" panose="030F0702030302020204" pitchFamily="66" charset="0"/>
              </a:rPr>
              <a:t>Prise en compte des temps de réunion directeur dans le temps des animations pédagogiques (</a:t>
            </a:r>
            <a:r>
              <a:rPr lang="fr-FR" sz="1600" b="1" cap="none" dirty="0" err="1" smtClean="0">
                <a:solidFill>
                  <a:schemeClr val="accent1"/>
                </a:solidFill>
                <a:latin typeface="Comic Sans MS" panose="030F0702030302020204" pitchFamily="66" charset="0"/>
              </a:rPr>
              <a:t>m@gistère</a:t>
            </a:r>
            <a:r>
              <a:rPr lang="fr-FR" sz="1600" b="1" cap="none" dirty="0" smtClean="0">
                <a:solidFill>
                  <a:schemeClr val="accent1"/>
                </a:solidFill>
                <a:latin typeface="Comic Sans MS" panose="030F0702030302020204" pitchFamily="66" charset="0"/>
              </a:rPr>
              <a:t> et présentiel) car il y a désormais des remboursements possibles :</a:t>
            </a:r>
            <a:r>
              <a:rPr lang="fr-FR" sz="1600" cap="none" dirty="0" smtClean="0">
                <a:latin typeface="Comic Sans MS" panose="030F0702030302020204" pitchFamily="66" charset="0"/>
              </a:rPr>
              <a:t> </a:t>
            </a:r>
            <a:r>
              <a:rPr lang="fr-FR" sz="1600" i="1" cap="none" dirty="0" smtClean="0">
                <a:latin typeface="Comic Sans MS" panose="030F0702030302020204" pitchFamily="66" charset="0"/>
              </a:rPr>
              <a:t>ce n’est plus possible maintenant ( 1 seul déplacement autorisé et remboursé hors de sa résidence administrative et sa première couronne)</a:t>
            </a:r>
          </a:p>
          <a:p>
            <a:pPr marL="0" indent="0">
              <a:lnSpc>
                <a:spcPct val="100000"/>
              </a:lnSpc>
              <a:spcBef>
                <a:spcPts val="0"/>
              </a:spcBef>
              <a:buNone/>
            </a:pPr>
            <a:r>
              <a:rPr lang="fr-FR" sz="1600" i="1" cap="none" dirty="0" smtClean="0">
                <a:latin typeface="Comic Sans MS" panose="030F0702030302020204" pitchFamily="66" charset="0"/>
              </a:rPr>
              <a:t>--------------------------------------------------------------------------------------------------------------------------------</a:t>
            </a:r>
          </a:p>
          <a:p>
            <a:pPr>
              <a:lnSpc>
                <a:spcPct val="110000"/>
              </a:lnSpc>
              <a:spcBef>
                <a:spcPts val="600"/>
              </a:spcBef>
            </a:pPr>
            <a:r>
              <a:rPr lang="fr-FR" sz="1600" i="1" cap="none" dirty="0" smtClean="0">
                <a:latin typeface="Comic Sans MS" panose="030F0702030302020204" pitchFamily="66" charset="0"/>
              </a:rPr>
              <a:t>Apporter une </a:t>
            </a:r>
            <a:r>
              <a:rPr lang="fr-FR" sz="1600" i="1" cap="none" dirty="0">
                <a:latin typeface="Comic Sans MS" panose="030F0702030302020204" pitchFamily="66" charset="0"/>
              </a:rPr>
              <a:t>vigilance </a:t>
            </a:r>
            <a:r>
              <a:rPr lang="fr-FR" sz="1600" i="1" cap="none" dirty="0" smtClean="0">
                <a:latin typeface="Comic Sans MS" panose="030F0702030302020204" pitchFamily="66" charset="0"/>
              </a:rPr>
              <a:t>toute particulière </a:t>
            </a:r>
            <a:r>
              <a:rPr lang="fr-FR" sz="1600" i="1" cap="none" dirty="0">
                <a:latin typeface="Comic Sans MS" panose="030F0702030302020204" pitchFamily="66" charset="0"/>
              </a:rPr>
              <a:t>aux </a:t>
            </a:r>
            <a:r>
              <a:rPr lang="fr-FR" sz="1600" i="1" cap="none" dirty="0" smtClean="0">
                <a:latin typeface="Comic Sans MS" panose="030F0702030302020204" pitchFamily="66" charset="0"/>
              </a:rPr>
              <a:t>différentes offres </a:t>
            </a:r>
            <a:r>
              <a:rPr lang="fr-FR" sz="1600" i="1" cap="none" dirty="0">
                <a:latin typeface="Comic Sans MS" panose="030F0702030302020204" pitchFamily="66" charset="0"/>
              </a:rPr>
              <a:t>d'activités. S'assurer que l'Inspection soit au courant </a:t>
            </a:r>
            <a:r>
              <a:rPr lang="fr-FR" sz="1600" i="1" cap="none" dirty="0" smtClean="0">
                <a:latin typeface="Comic Sans MS" panose="030F0702030302020204" pitchFamily="66" charset="0"/>
              </a:rPr>
              <a:t>(</a:t>
            </a:r>
            <a:r>
              <a:rPr lang="fr-FR" sz="1600" i="1" cap="none" dirty="0" err="1" smtClean="0">
                <a:latin typeface="Comic Sans MS" panose="030F0702030302020204" pitchFamily="66" charset="0"/>
              </a:rPr>
              <a:t>exp</a:t>
            </a:r>
            <a:r>
              <a:rPr lang="fr-FR" sz="1600" i="1" cap="none" dirty="0" smtClean="0">
                <a:latin typeface="Comic Sans MS" panose="030F0702030302020204" pitchFamily="66" charset="0"/>
              </a:rPr>
              <a:t> : </a:t>
            </a:r>
            <a:r>
              <a:rPr lang="fr-FR" sz="1600" i="1" cap="none" dirty="0">
                <a:latin typeface="Comic Sans MS" panose="030F0702030302020204" pitchFamily="66" charset="0"/>
              </a:rPr>
              <a:t>basket </a:t>
            </a:r>
            <a:r>
              <a:rPr lang="fr-FR" sz="1600" i="1" cap="none" dirty="0" err="1">
                <a:latin typeface="Comic Sans MS" panose="030F0702030302020204" pitchFamily="66" charset="0"/>
              </a:rPr>
              <a:t>games</a:t>
            </a:r>
            <a:r>
              <a:rPr lang="fr-FR" sz="1600" i="1" cap="none" dirty="0">
                <a:latin typeface="Comic Sans MS" panose="030F0702030302020204" pitchFamily="66" charset="0"/>
              </a:rPr>
              <a:t> </a:t>
            </a:r>
            <a:r>
              <a:rPr lang="fr-FR" sz="1600" i="1" cap="none" dirty="0" err="1" smtClean="0">
                <a:latin typeface="Comic Sans MS" panose="030F0702030302020204" pitchFamily="66" charset="0"/>
              </a:rPr>
              <a:t>school</a:t>
            </a:r>
            <a:r>
              <a:rPr lang="fr-FR" sz="1600" i="1" cap="none" dirty="0" smtClean="0">
                <a:latin typeface="Comic Sans MS" panose="030F0702030302020204" pitchFamily="66" charset="0"/>
              </a:rPr>
              <a:t>).</a:t>
            </a:r>
          </a:p>
          <a:p>
            <a:pPr>
              <a:lnSpc>
                <a:spcPct val="110000"/>
              </a:lnSpc>
              <a:spcBef>
                <a:spcPts val="600"/>
              </a:spcBef>
            </a:pPr>
            <a:r>
              <a:rPr lang="fr-FR" sz="1600" i="1" cap="none" dirty="0" smtClean="0">
                <a:latin typeface="Comic Sans MS" panose="030F0702030302020204" pitchFamily="66" charset="0"/>
              </a:rPr>
              <a:t>Le Livret Scolaire Unique : une </a:t>
            </a:r>
            <a:r>
              <a:rPr lang="fr-FR" sz="1600" i="1" cap="none" dirty="0" smtClean="0">
                <a:latin typeface="Comic Sans MS" panose="030F0702030302020204" pitchFamily="66" charset="0"/>
                <a:hlinkClick r:id="rId2"/>
              </a:rPr>
              <a:t>présentation ‘papier</a:t>
            </a:r>
            <a:r>
              <a:rPr lang="fr-FR" sz="1600" i="1" cap="none" dirty="0" smtClean="0">
                <a:latin typeface="Comic Sans MS" panose="030F0702030302020204" pitchFamily="66" charset="0"/>
              </a:rPr>
              <a:t>’ est disponible sur </a:t>
            </a:r>
            <a:r>
              <a:rPr lang="fr-FR" sz="1600" i="1" cap="none" dirty="0" err="1" smtClean="0">
                <a:latin typeface="Comic Sans MS" panose="030F0702030302020204" pitchFamily="66" charset="0"/>
              </a:rPr>
              <a:t>Eduscol</a:t>
            </a:r>
            <a:r>
              <a:rPr lang="fr-FR" sz="1600" i="1" cap="none" dirty="0" smtClean="0">
                <a:latin typeface="Comic Sans MS" panose="030F0702030302020204" pitchFamily="66" charset="0"/>
              </a:rPr>
              <a:t> ainsi qu’une rubrique ‘</a:t>
            </a:r>
            <a:r>
              <a:rPr lang="fr-FR" sz="1600" i="1" cap="none" dirty="0" smtClean="0">
                <a:latin typeface="Comic Sans MS" panose="030F0702030302020204" pitchFamily="66" charset="0"/>
                <a:hlinkClick r:id="rId3"/>
              </a:rPr>
              <a:t>Suivi et Evaluation des élèves à l’école maternelle</a:t>
            </a:r>
            <a:r>
              <a:rPr lang="fr-FR" sz="1600" i="1" cap="none" dirty="0" smtClean="0">
                <a:latin typeface="Comic Sans MS" panose="030F0702030302020204" pitchFamily="66" charset="0"/>
              </a:rPr>
              <a:t>. Accompagnement par l’ATICE sur les temps de conseils (cycle/maitres)</a:t>
            </a:r>
          </a:p>
          <a:p>
            <a:pPr>
              <a:lnSpc>
                <a:spcPct val="110000"/>
              </a:lnSpc>
              <a:spcBef>
                <a:spcPts val="600"/>
              </a:spcBef>
            </a:pPr>
            <a:r>
              <a:rPr lang="fr-FR" sz="1600" i="1" cap="none" dirty="0" smtClean="0">
                <a:latin typeface="Comic Sans MS" panose="030F0702030302020204" pitchFamily="66" charset="0"/>
              </a:rPr>
              <a:t>Un </a:t>
            </a:r>
            <a:r>
              <a:rPr lang="fr-FR" sz="1600" i="1" cap="none" dirty="0" smtClean="0">
                <a:latin typeface="Comic Sans MS" panose="030F0702030302020204" pitchFamily="66" charset="0"/>
                <a:hlinkClick r:id="rId4"/>
              </a:rPr>
              <a:t>nouveau socle commun </a:t>
            </a:r>
            <a:r>
              <a:rPr lang="fr-FR" sz="1600" i="1" cap="none" dirty="0" smtClean="0">
                <a:latin typeface="Comic Sans MS" panose="030F0702030302020204" pitchFamily="66" charset="0"/>
              </a:rPr>
              <a:t>à la rentrée 2016</a:t>
            </a:r>
          </a:p>
          <a:p>
            <a:pPr>
              <a:lnSpc>
                <a:spcPct val="110000"/>
              </a:lnSpc>
              <a:spcBef>
                <a:spcPts val="600"/>
              </a:spcBef>
            </a:pPr>
            <a:r>
              <a:rPr lang="fr-FR" sz="1600" i="1" cap="none" dirty="0" smtClean="0">
                <a:latin typeface="Comic Sans MS" panose="030F0702030302020204" pitchFamily="66" charset="0"/>
              </a:rPr>
              <a:t>Un portail unique pour les ressources nationales  : </a:t>
            </a:r>
            <a:r>
              <a:rPr lang="fr-FR" sz="1600" i="1" cap="none" dirty="0" err="1" smtClean="0">
                <a:latin typeface="Comic Sans MS" panose="030F0702030302020204" pitchFamily="66" charset="0"/>
                <a:hlinkClick r:id="rId5"/>
              </a:rPr>
              <a:t>Prim</a:t>
            </a:r>
            <a:r>
              <a:rPr lang="fr-FR" sz="1600" i="1" cap="none" dirty="0" smtClean="0">
                <a:latin typeface="Comic Sans MS" panose="030F0702030302020204" pitchFamily="66" charset="0"/>
                <a:hlinkClick r:id="rId5"/>
              </a:rPr>
              <a:t> à bord</a:t>
            </a:r>
            <a:r>
              <a:rPr lang="fr-FR" sz="1600" i="1" cap="none" dirty="0" smtClean="0">
                <a:latin typeface="Comic Sans MS" panose="030F0702030302020204" pitchFamily="66" charset="0"/>
              </a:rPr>
              <a:t>. Ce site propose également des situations de classe. Entrée la plus simple : la navigation par thèmes et notions en cliquant sur</a:t>
            </a:r>
          </a:p>
          <a:p>
            <a:pPr>
              <a:lnSpc>
                <a:spcPct val="110000"/>
              </a:lnSpc>
              <a:spcBef>
                <a:spcPts val="600"/>
              </a:spcBef>
            </a:pPr>
            <a:r>
              <a:rPr lang="fr-FR" sz="1600" i="1" cap="none" dirty="0" smtClean="0">
                <a:latin typeface="Comic Sans MS" panose="030F0702030302020204" pitchFamily="66" charset="0"/>
                <a:hlinkClick r:id="rId6"/>
              </a:rPr>
              <a:t>Ressources d’accompagnement </a:t>
            </a:r>
            <a:r>
              <a:rPr lang="fr-FR" sz="1600" i="1" cap="none" dirty="0" smtClean="0">
                <a:latin typeface="Comic Sans MS" panose="030F0702030302020204" pitchFamily="66" charset="0"/>
              </a:rPr>
              <a:t>des nouveaux programmes sur </a:t>
            </a:r>
            <a:r>
              <a:rPr lang="fr-FR" sz="1600" i="1" cap="none" dirty="0" err="1" smtClean="0">
                <a:latin typeface="Comic Sans MS" panose="030F0702030302020204" pitchFamily="66" charset="0"/>
              </a:rPr>
              <a:t>Eduscol</a:t>
            </a:r>
            <a:endParaRPr lang="fr-FR" sz="1600" i="1" cap="none" dirty="0" smtClean="0">
              <a:latin typeface="Comic Sans MS" panose="030F0702030302020204" pitchFamily="66" charset="0"/>
            </a:endParaRPr>
          </a:p>
          <a:p>
            <a:pPr lvl="0">
              <a:spcBef>
                <a:spcPts val="0"/>
              </a:spcBef>
            </a:pPr>
            <a:r>
              <a:rPr lang="fr-FR" sz="1600" i="1" cap="none" dirty="0" smtClean="0">
                <a:latin typeface="Comic Sans MS" panose="030F0702030302020204" pitchFamily="66" charset="0"/>
              </a:rPr>
              <a:t>Ecole et cinéma : </a:t>
            </a:r>
            <a:r>
              <a:rPr lang="fr-FR" sz="1600" i="1" cap="none" dirty="0" err="1" smtClean="0">
                <a:latin typeface="Comic Sans MS" panose="030F0702030302020204" pitchFamily="66" charset="0"/>
              </a:rPr>
              <a:t>préinscritptions</a:t>
            </a:r>
            <a:r>
              <a:rPr lang="fr-FR" sz="1600" i="1" cap="none" dirty="0" smtClean="0">
                <a:latin typeface="Comic Sans MS" panose="030F0702030302020204" pitchFamily="66" charset="0"/>
              </a:rPr>
              <a:t> jusqu’au 6 juillet </a:t>
            </a:r>
            <a:r>
              <a:rPr lang="fr-FR" sz="1600" i="1" cap="none" dirty="0" smtClean="0">
                <a:latin typeface="Comic Sans MS" panose="030F0702030302020204" pitchFamily="66" charset="0"/>
                <a:hlinkClick r:id="rId7"/>
              </a:rPr>
              <a:t>ici </a:t>
            </a:r>
            <a:r>
              <a:rPr lang="fr-FR" sz="1600" i="1" cap="none" dirty="0">
                <a:latin typeface="Comic Sans MS" panose="030F0702030302020204" pitchFamily="66" charset="0"/>
              </a:rPr>
              <a:t>avec comme </a:t>
            </a:r>
            <a:r>
              <a:rPr lang="fr-FR" sz="1600" i="1" cap="none" dirty="0" smtClean="0">
                <a:latin typeface="Comic Sans MS" panose="030F0702030302020204" pitchFamily="66" charset="0"/>
              </a:rPr>
              <a:t>identifiant : intension2016 </a:t>
            </a:r>
            <a:r>
              <a:rPr lang="fr-FR" sz="1600" i="1" cap="none" dirty="0">
                <a:latin typeface="Comic Sans MS" panose="030F0702030302020204" pitchFamily="66" charset="0"/>
              </a:rPr>
              <a:t>et comme mot de passe : </a:t>
            </a:r>
            <a:r>
              <a:rPr lang="fr-FR" sz="1600" i="1" cap="none" dirty="0" err="1" smtClean="0">
                <a:latin typeface="Comic Sans MS" panose="030F0702030302020204" pitchFamily="66" charset="0"/>
              </a:rPr>
              <a:t>paradiso</a:t>
            </a:r>
            <a:r>
              <a:rPr lang="fr-FR" sz="1600" i="1" cap="none" dirty="0" smtClean="0">
                <a:latin typeface="Comic Sans MS" panose="030F0702030302020204" pitchFamily="66" charset="0"/>
              </a:rPr>
              <a:t>. </a:t>
            </a:r>
            <a:r>
              <a:rPr lang="fr-FR" sz="1600" i="1" cap="none" dirty="0">
                <a:latin typeface="Comic Sans MS" panose="030F0702030302020204" pitchFamily="66" charset="0"/>
              </a:rPr>
              <a:t>Seules les adresse académiques seront </a:t>
            </a:r>
            <a:r>
              <a:rPr lang="fr-FR" sz="1600" i="1" cap="none" dirty="0" smtClean="0">
                <a:latin typeface="Comic Sans MS" panose="030F0702030302020204" pitchFamily="66" charset="0"/>
              </a:rPr>
              <a:t>acceptées</a:t>
            </a:r>
          </a:p>
          <a:p>
            <a:pPr marL="0" lvl="0" indent="0">
              <a:spcBef>
                <a:spcPts val="0"/>
              </a:spcBef>
              <a:buNone/>
            </a:pPr>
            <a:r>
              <a:rPr lang="fr-FR" sz="1600" i="1" cap="none" dirty="0" smtClean="0">
                <a:latin typeface="Comic Sans MS" panose="030F0702030302020204" pitchFamily="66" charset="0"/>
              </a:rPr>
              <a:t>    Puis inscriptions du 6 juillet au 11 septembre sur le </a:t>
            </a:r>
            <a:r>
              <a:rPr lang="fr-FR" sz="1600" i="1" cap="none" dirty="0" smtClean="0">
                <a:latin typeface="Comic Sans MS" panose="030F0702030302020204" pitchFamily="66" charset="0"/>
                <a:hlinkClick r:id="rId8"/>
              </a:rPr>
              <a:t>site dédié</a:t>
            </a:r>
            <a:r>
              <a:rPr lang="fr-FR" sz="1600" i="1" cap="none" dirty="0" smtClean="0">
                <a:latin typeface="Comic Sans MS" panose="030F0702030302020204" pitchFamily="66" charset="0"/>
              </a:rPr>
              <a:t>  avec comme identifiant : inscription2016 et comme mot </a:t>
            </a:r>
          </a:p>
          <a:p>
            <a:pPr marL="0" lvl="0" indent="0">
              <a:spcBef>
                <a:spcPts val="0"/>
              </a:spcBef>
              <a:buNone/>
            </a:pPr>
            <a:r>
              <a:rPr lang="fr-FR" sz="1600" i="1" cap="none" dirty="0">
                <a:latin typeface="Comic Sans MS" panose="030F0702030302020204" pitchFamily="66" charset="0"/>
              </a:rPr>
              <a:t> </a:t>
            </a:r>
            <a:r>
              <a:rPr lang="fr-FR" sz="1600" i="1" cap="none" dirty="0" smtClean="0">
                <a:latin typeface="Comic Sans MS" panose="030F0702030302020204" pitchFamily="66" charset="0"/>
              </a:rPr>
              <a:t>   de </a:t>
            </a:r>
            <a:r>
              <a:rPr lang="fr-FR" sz="1600" i="1" cap="none" dirty="0">
                <a:latin typeface="Comic Sans MS" panose="030F0702030302020204" pitchFamily="66" charset="0"/>
              </a:rPr>
              <a:t>passe : </a:t>
            </a:r>
            <a:r>
              <a:rPr lang="fr-FR" sz="1600" i="1" cap="none" dirty="0" err="1" smtClean="0">
                <a:latin typeface="Comic Sans MS" panose="030F0702030302020204" pitchFamily="66" charset="0"/>
              </a:rPr>
              <a:t>paradiso</a:t>
            </a:r>
            <a:r>
              <a:rPr lang="fr-FR" sz="1600" i="1" cap="none" dirty="0" smtClean="0">
                <a:latin typeface="Comic Sans MS" panose="030F0702030302020204" pitchFamily="66" charset="0"/>
              </a:rPr>
              <a:t>..Pensez à bien compléter la rubrique commentaires (jour, groupements de classes ou non, etc.). </a:t>
            </a:r>
          </a:p>
          <a:p>
            <a:pPr marL="0" lvl="0" indent="0">
              <a:spcBef>
                <a:spcPts val="0"/>
              </a:spcBef>
              <a:buNone/>
            </a:pPr>
            <a:r>
              <a:rPr lang="fr-FR" sz="1600" i="1" cap="none" dirty="0">
                <a:latin typeface="Comic Sans MS" panose="030F0702030302020204" pitchFamily="66" charset="0"/>
              </a:rPr>
              <a:t> </a:t>
            </a:r>
            <a:r>
              <a:rPr lang="fr-FR" sz="1600" i="1" cap="none" dirty="0" smtClean="0">
                <a:latin typeface="Comic Sans MS" panose="030F0702030302020204" pitchFamily="66" charset="0"/>
              </a:rPr>
              <a:t>   Sur le </a:t>
            </a:r>
            <a:r>
              <a:rPr lang="fr-FR" sz="1600" i="1" cap="none" dirty="0" smtClean="0">
                <a:latin typeface="Comic Sans MS" panose="030F0702030302020204" pitchFamily="66" charset="0"/>
                <a:hlinkClick r:id="rId9"/>
              </a:rPr>
              <a:t>site 1</a:t>
            </a:r>
            <a:r>
              <a:rPr lang="fr-FR" sz="1600" i="1" cap="none" baseline="30000" dirty="0" smtClean="0">
                <a:latin typeface="Comic Sans MS" panose="030F0702030302020204" pitchFamily="66" charset="0"/>
                <a:hlinkClick r:id="rId9"/>
              </a:rPr>
              <a:t>er</a:t>
            </a:r>
            <a:r>
              <a:rPr lang="fr-FR" sz="1600" i="1" cap="none" dirty="0" smtClean="0">
                <a:latin typeface="Comic Sans MS" panose="030F0702030302020204" pitchFamily="66" charset="0"/>
                <a:hlinkClick r:id="rId9"/>
              </a:rPr>
              <a:t>degré</a:t>
            </a:r>
            <a:r>
              <a:rPr lang="fr-FR" sz="1600" i="1" cap="none" dirty="0" smtClean="0">
                <a:latin typeface="Comic Sans MS" panose="030F0702030302020204" pitchFamily="66" charset="0"/>
              </a:rPr>
              <a:t>, une rubrique est dédiée à Ecole et cinéma 71 (présentations des films, pistes de travail, exemples </a:t>
            </a:r>
          </a:p>
          <a:p>
            <a:pPr marL="0" lvl="0" indent="0">
              <a:spcBef>
                <a:spcPts val="0"/>
              </a:spcBef>
              <a:buNone/>
            </a:pPr>
            <a:r>
              <a:rPr lang="fr-FR" sz="1600" i="1" cap="none" dirty="0">
                <a:latin typeface="Comic Sans MS" panose="030F0702030302020204" pitchFamily="66" charset="0"/>
              </a:rPr>
              <a:t> </a:t>
            </a:r>
            <a:r>
              <a:rPr lang="fr-FR" sz="1600" i="1" cap="none" dirty="0" smtClean="0">
                <a:latin typeface="Comic Sans MS" panose="030F0702030302020204" pitchFamily="66" charset="0"/>
              </a:rPr>
              <a:t>   d’exploitations, etc.). Un module en présentiel (Comment exploiter un ou des films) et 3 modules en </a:t>
            </a:r>
            <a:r>
              <a:rPr lang="fr-FR" sz="1600" i="1" cap="none" dirty="0" err="1" smtClean="0">
                <a:latin typeface="Comic Sans MS" panose="030F0702030302020204" pitchFamily="66" charset="0"/>
              </a:rPr>
              <a:t>distanciel</a:t>
            </a:r>
            <a:r>
              <a:rPr lang="fr-FR" sz="1600" i="1" cap="none" dirty="0" smtClean="0">
                <a:latin typeface="Comic Sans MS" panose="030F0702030302020204" pitchFamily="66" charset="0"/>
              </a:rPr>
              <a:t> (le </a:t>
            </a:r>
          </a:p>
          <a:p>
            <a:pPr marL="0" lvl="0" indent="0">
              <a:spcBef>
                <a:spcPts val="0"/>
              </a:spcBef>
              <a:buNone/>
            </a:pPr>
            <a:r>
              <a:rPr lang="fr-FR" sz="1600" i="1" cap="none" dirty="0">
                <a:latin typeface="Comic Sans MS" panose="030F0702030302020204" pitchFamily="66" charset="0"/>
              </a:rPr>
              <a:t> </a:t>
            </a:r>
            <a:r>
              <a:rPr lang="fr-FR" sz="1600" i="1" cap="none" dirty="0" smtClean="0">
                <a:latin typeface="Comic Sans MS" panose="030F0702030302020204" pitchFamily="66" charset="0"/>
              </a:rPr>
              <a:t>   dispositif, les 120 ans du cinéma, les films de l’année) seront proposés dans le plan de formation.</a:t>
            </a:r>
          </a:p>
        </p:txBody>
      </p:sp>
      <p:sp>
        <p:nvSpPr>
          <p:cNvPr id="5" name="Titre 1"/>
          <p:cNvSpPr>
            <a:spLocks noGrp="1"/>
          </p:cNvSpPr>
          <p:nvPr>
            <p:ph type="title"/>
          </p:nvPr>
        </p:nvSpPr>
        <p:spPr>
          <a:xfrm>
            <a:off x="683625" y="-3131"/>
            <a:ext cx="10396882" cy="1017740"/>
          </a:xfrm>
        </p:spPr>
        <p:txBody>
          <a:bodyPr>
            <a:normAutofit/>
          </a:bodyPr>
          <a:lstStyle/>
          <a:p>
            <a:pPr algn="ctr"/>
            <a:r>
              <a:rPr lang="fr-FR" u="sng" dirty="0" smtClean="0"/>
              <a:t>Responsabilité pédagogique</a:t>
            </a:r>
            <a:endParaRPr lang="fr-FR" u="sng" dirty="0"/>
          </a:p>
        </p:txBody>
      </p:sp>
      <p:pic>
        <p:nvPicPr>
          <p:cNvPr id="6" name="Image 5"/>
          <p:cNvPicPr>
            <a:picLocks noChangeAspect="1"/>
          </p:cNvPicPr>
          <p:nvPr/>
        </p:nvPicPr>
        <p:blipFill>
          <a:blip r:embed="rId10"/>
          <a:stretch>
            <a:fillRect/>
          </a:stretch>
        </p:blipFill>
        <p:spPr>
          <a:xfrm>
            <a:off x="7202465" y="3358998"/>
            <a:ext cx="254957" cy="290368"/>
          </a:xfrm>
          <a:prstGeom prst="rect">
            <a:avLst/>
          </a:prstGeom>
        </p:spPr>
      </p:pic>
    </p:spTree>
    <p:extLst>
      <p:ext uri="{BB962C8B-B14F-4D97-AF65-F5344CB8AC3E}">
        <p14:creationId xmlns:p14="http://schemas.microsoft.com/office/powerpoint/2010/main" val="42249729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5750" y="21920"/>
            <a:ext cx="10734806" cy="654485"/>
          </a:xfrm>
        </p:spPr>
        <p:txBody>
          <a:bodyPr>
            <a:normAutofit/>
          </a:bodyPr>
          <a:lstStyle/>
          <a:p>
            <a:r>
              <a:rPr lang="fr-FR" sz="3600" u="sng" dirty="0"/>
              <a:t>Responsabilité RELATIVE AU fonctionnement de l’école</a:t>
            </a:r>
          </a:p>
        </p:txBody>
      </p:sp>
      <p:sp>
        <p:nvSpPr>
          <p:cNvPr id="3" name="Espace réservé du contenu 2"/>
          <p:cNvSpPr>
            <a:spLocks noGrp="1"/>
          </p:cNvSpPr>
          <p:nvPr>
            <p:ph sz="quarter" idx="13"/>
          </p:nvPr>
        </p:nvSpPr>
        <p:spPr>
          <a:xfrm>
            <a:off x="87682" y="1377863"/>
            <a:ext cx="11536471" cy="4146115"/>
          </a:xfrm>
          <a:solidFill>
            <a:schemeClr val="bg1"/>
          </a:solidFill>
        </p:spPr>
        <p:txBody>
          <a:bodyPr>
            <a:noAutofit/>
          </a:bodyPr>
          <a:lstStyle/>
          <a:p>
            <a:pPr>
              <a:lnSpc>
                <a:spcPct val="110000"/>
              </a:lnSpc>
              <a:spcBef>
                <a:spcPts val="0"/>
              </a:spcBef>
            </a:pPr>
            <a:r>
              <a:rPr lang="fr-FR" sz="1200" b="1" cap="none" dirty="0" smtClean="0">
                <a:solidFill>
                  <a:schemeClr val="accent1"/>
                </a:solidFill>
                <a:latin typeface="Comic Sans MS" panose="030F0702030302020204" pitchFamily="66" charset="0"/>
              </a:rPr>
              <a:t>La </a:t>
            </a:r>
            <a:r>
              <a:rPr lang="fr-FR" sz="1200" b="1" cap="none" dirty="0">
                <a:solidFill>
                  <a:schemeClr val="accent1"/>
                </a:solidFill>
                <a:latin typeface="Comic Sans MS" panose="030F0702030302020204" pitchFamily="66" charset="0"/>
              </a:rPr>
              <a:t>surveillance de la cour de récréation : nombre d'adultes </a:t>
            </a:r>
            <a:r>
              <a:rPr lang="fr-FR" sz="1200" b="1" cap="none" dirty="0" smtClean="0">
                <a:solidFill>
                  <a:schemeClr val="accent1"/>
                </a:solidFill>
                <a:latin typeface="Comic Sans MS" panose="030F0702030302020204" pitchFamily="66" charset="0"/>
              </a:rPr>
              <a:t>?</a:t>
            </a:r>
            <a:r>
              <a:rPr lang="fr-FR" sz="1200" b="1" cap="none" dirty="0">
                <a:solidFill>
                  <a:schemeClr val="accent1"/>
                </a:solidFill>
                <a:latin typeface="Comic Sans MS" panose="030F0702030302020204" pitchFamily="66" charset="0"/>
              </a:rPr>
              <a:t> </a:t>
            </a:r>
            <a:r>
              <a:rPr lang="fr-FR" sz="1200" b="1" cap="none" dirty="0" smtClean="0">
                <a:solidFill>
                  <a:schemeClr val="accent1"/>
                </a:solidFill>
                <a:latin typeface="Comic Sans MS" panose="030F0702030302020204" pitchFamily="66" charset="0"/>
              </a:rPr>
              <a:t>quelle </a:t>
            </a:r>
            <a:r>
              <a:rPr lang="fr-FR" sz="1200" b="1" cap="none" dirty="0">
                <a:solidFill>
                  <a:schemeClr val="accent1"/>
                </a:solidFill>
                <a:latin typeface="Comic Sans MS" panose="030F0702030302020204" pitchFamily="66" charset="0"/>
              </a:rPr>
              <a:t>posture </a:t>
            </a:r>
            <a:r>
              <a:rPr lang="fr-FR" sz="1200" b="1" cap="none" dirty="0" smtClean="0">
                <a:solidFill>
                  <a:schemeClr val="accent1"/>
                </a:solidFill>
                <a:latin typeface="Comic Sans MS" panose="030F0702030302020204" pitchFamily="66" charset="0"/>
              </a:rPr>
              <a:t>adaptée </a:t>
            </a:r>
            <a:r>
              <a:rPr lang="fr-FR" sz="1200" b="1" cap="none" dirty="0">
                <a:solidFill>
                  <a:schemeClr val="accent1"/>
                </a:solidFill>
                <a:latin typeface="Comic Sans MS" panose="030F0702030302020204" pitchFamily="66" charset="0"/>
              </a:rPr>
              <a:t>: se mettre à un point </a:t>
            </a:r>
            <a:r>
              <a:rPr lang="fr-FR" sz="1200" b="1" cap="none" dirty="0" smtClean="0">
                <a:solidFill>
                  <a:schemeClr val="accent1"/>
                </a:solidFill>
                <a:latin typeface="Comic Sans MS" panose="030F0702030302020204" pitchFamily="66" charset="0"/>
              </a:rPr>
              <a:t>stratégique ? </a:t>
            </a:r>
            <a:r>
              <a:rPr lang="fr-FR" sz="1200" b="1" cap="none" dirty="0">
                <a:solidFill>
                  <a:schemeClr val="accent1"/>
                </a:solidFill>
                <a:latin typeface="Comic Sans MS" panose="030F0702030302020204" pitchFamily="66" charset="0"/>
              </a:rPr>
              <a:t>marcher dans la </a:t>
            </a:r>
            <a:r>
              <a:rPr lang="fr-FR" sz="1200" b="1" cap="none" dirty="0" smtClean="0">
                <a:solidFill>
                  <a:schemeClr val="accent1"/>
                </a:solidFill>
                <a:latin typeface="Comic Sans MS" panose="030F0702030302020204" pitchFamily="66" charset="0"/>
              </a:rPr>
              <a:t>cour ?  </a:t>
            </a:r>
            <a:r>
              <a:rPr lang="fr-FR" sz="1200" b="1" cap="none" dirty="0">
                <a:solidFill>
                  <a:schemeClr val="accent1"/>
                </a:solidFill>
                <a:latin typeface="Comic Sans MS" panose="030F0702030302020204" pitchFamily="66" charset="0"/>
              </a:rPr>
              <a:t>Les AVS peuvent-ils être de surveillance </a:t>
            </a:r>
            <a:r>
              <a:rPr lang="fr-FR" sz="1200" b="1" cap="none" dirty="0" smtClean="0">
                <a:solidFill>
                  <a:schemeClr val="accent1"/>
                </a:solidFill>
                <a:latin typeface="Comic Sans MS" panose="030F0702030302020204" pitchFamily="66" charset="0"/>
              </a:rPr>
              <a:t>? :</a:t>
            </a:r>
            <a:r>
              <a:rPr lang="fr-FR" sz="1200" cap="none" dirty="0" smtClean="0">
                <a:latin typeface="Comic Sans MS" panose="030F0702030302020204" pitchFamily="66" charset="0"/>
              </a:rPr>
              <a:t> </a:t>
            </a:r>
            <a:r>
              <a:rPr lang="fr-FR" sz="1200" i="1" cap="none" dirty="0">
                <a:latin typeface="Comic Sans MS" panose="030F0702030302020204" pitchFamily="66" charset="0"/>
              </a:rPr>
              <a:t>Les récréations peuvent aussi être  des moments où les élèves s’impliquent dans la vie de  </a:t>
            </a:r>
            <a:r>
              <a:rPr lang="fr-FR" sz="1200" i="1" cap="none" dirty="0" smtClean="0">
                <a:latin typeface="Comic Sans MS" panose="030F0702030302020204" pitchFamily="66" charset="0"/>
              </a:rPr>
              <a:t>l’école, par exemple </a:t>
            </a:r>
            <a:r>
              <a:rPr lang="fr-FR" sz="1200" i="1" cap="none" dirty="0">
                <a:latin typeface="Comic Sans MS" panose="030F0702030302020204" pitchFamily="66" charset="0"/>
              </a:rPr>
              <a:t>en proposant des activités, en encadrant ses </a:t>
            </a:r>
            <a:r>
              <a:rPr lang="fr-FR" sz="1200" i="1" cap="none" dirty="0" smtClean="0">
                <a:latin typeface="Comic Sans MS" panose="030F0702030302020204" pitchFamily="66" charset="0"/>
              </a:rPr>
              <a:t>activités ou en </a:t>
            </a:r>
            <a:r>
              <a:rPr lang="fr-FR" sz="1200" i="1" cap="none" dirty="0">
                <a:latin typeface="Comic Sans MS" panose="030F0702030302020204" pitchFamily="66" charset="0"/>
              </a:rPr>
              <a:t>mettant en place des </a:t>
            </a:r>
            <a:r>
              <a:rPr lang="fr-FR" sz="1200" i="1" cap="none" dirty="0" smtClean="0">
                <a:latin typeface="Comic Sans MS" panose="030F0702030302020204" pitchFamily="66" charset="0"/>
              </a:rPr>
              <a:t>rotations. Les </a:t>
            </a:r>
            <a:r>
              <a:rPr lang="fr-FR" sz="1200" i="1" cap="none" dirty="0">
                <a:latin typeface="Comic Sans MS" panose="030F0702030302020204" pitchFamily="66" charset="0"/>
              </a:rPr>
              <a:t>consignes de surveillance sont à adapter en fonction de la configuration de la cour : attention aux angles morts et aux sanitaires</a:t>
            </a:r>
            <a:r>
              <a:rPr lang="fr-FR" sz="1200" i="1" cap="none" dirty="0" smtClean="0">
                <a:latin typeface="Comic Sans MS" panose="030F0702030302020204" pitchFamily="66" charset="0"/>
              </a:rPr>
              <a:t>. L’AVS </a:t>
            </a:r>
            <a:r>
              <a:rPr lang="fr-FR" sz="1200" i="1" cap="none" dirty="0">
                <a:latin typeface="Comic Sans MS" panose="030F0702030302020204" pitchFamily="66" charset="0"/>
              </a:rPr>
              <a:t>n’est pas une personne en  plus dans l’encadrement des récréations, elle accompagne l’enfant en situation de handicap</a:t>
            </a:r>
            <a:r>
              <a:rPr lang="fr-FR" sz="1200" i="1" cap="none" dirty="0" smtClean="0">
                <a:latin typeface="Comic Sans MS" panose="030F0702030302020204" pitchFamily="66" charset="0"/>
              </a:rPr>
              <a:t>. Taux d’encadrement selon la configuration des lieux et le nombre d’élèves à la discrétion du directeur. </a:t>
            </a:r>
          </a:p>
          <a:p>
            <a:pPr>
              <a:lnSpc>
                <a:spcPct val="100000"/>
              </a:lnSpc>
              <a:spcBef>
                <a:spcPts val="600"/>
              </a:spcBef>
            </a:pPr>
            <a:r>
              <a:rPr lang="fr-FR" sz="1200" b="1" cap="none" dirty="0" smtClean="0">
                <a:solidFill>
                  <a:schemeClr val="accent1"/>
                </a:solidFill>
                <a:latin typeface="Comic Sans MS" panose="030F0702030302020204" pitchFamily="66" charset="0"/>
              </a:rPr>
              <a:t>Place </a:t>
            </a:r>
            <a:r>
              <a:rPr lang="fr-FR" sz="1200" b="1" cap="none" dirty="0">
                <a:solidFill>
                  <a:schemeClr val="accent1"/>
                </a:solidFill>
                <a:latin typeface="Comic Sans MS" panose="030F0702030302020204" pitchFamily="66" charset="0"/>
              </a:rPr>
              <a:t>et rôle du/des directeur(s) dans le conseil de cycle 3 (mise en place de l'ordre du jour, de l'agenda, des CR...) :</a:t>
            </a:r>
            <a:r>
              <a:rPr lang="fr-FR" sz="1200" cap="none" dirty="0">
                <a:latin typeface="Comic Sans MS" panose="030F0702030302020204" pitchFamily="66" charset="0"/>
              </a:rPr>
              <a:t> </a:t>
            </a:r>
            <a:r>
              <a:rPr lang="fr-FR" sz="1200" i="1" cap="none" dirty="0">
                <a:latin typeface="Comic Sans MS" panose="030F0702030302020204" pitchFamily="66" charset="0"/>
              </a:rPr>
              <a:t>Pas d’obligation d’y assister pour le directeur. On est dans l’attente d’un texte de cadrage national </a:t>
            </a:r>
            <a:endParaRPr lang="fr-FR" sz="1200" i="1" cap="none" dirty="0" smtClean="0">
              <a:latin typeface="Comic Sans MS" panose="030F0702030302020204" pitchFamily="66" charset="0"/>
            </a:endParaRPr>
          </a:p>
          <a:p>
            <a:pPr>
              <a:lnSpc>
                <a:spcPct val="100000"/>
              </a:lnSpc>
              <a:spcBef>
                <a:spcPts val="600"/>
              </a:spcBef>
            </a:pPr>
            <a:r>
              <a:rPr lang="fr-FR" sz="1200" b="1" cap="none" dirty="0" smtClean="0">
                <a:solidFill>
                  <a:schemeClr val="accent1"/>
                </a:solidFill>
                <a:latin typeface="Comic Sans MS" panose="030F0702030302020204" pitchFamily="66" charset="0"/>
              </a:rPr>
              <a:t>Précautions </a:t>
            </a:r>
            <a:r>
              <a:rPr lang="fr-FR" sz="1200" b="1" cap="none" dirty="0">
                <a:solidFill>
                  <a:schemeClr val="accent1"/>
                </a:solidFill>
                <a:latin typeface="Comic Sans MS" panose="030F0702030302020204" pitchFamily="66" charset="0"/>
              </a:rPr>
              <a:t>en matière de sécurité quant à l'organisation de fête d'école, en particulier lorsque celle-ci déborde du temps </a:t>
            </a:r>
            <a:r>
              <a:rPr lang="fr-FR" sz="1200" b="1" cap="none" dirty="0" smtClean="0">
                <a:solidFill>
                  <a:schemeClr val="accent1"/>
                </a:solidFill>
                <a:latin typeface="Comic Sans MS" panose="030F0702030302020204" pitchFamily="66" charset="0"/>
              </a:rPr>
              <a:t>scolaire </a:t>
            </a:r>
            <a:r>
              <a:rPr lang="fr-FR" sz="1200" b="1" i="1" cap="none" dirty="0" smtClean="0">
                <a:solidFill>
                  <a:schemeClr val="accent1"/>
                </a:solidFill>
                <a:latin typeface="Comic Sans MS" panose="030F0702030302020204" pitchFamily="66" charset="0"/>
              </a:rPr>
              <a:t>:</a:t>
            </a:r>
            <a:r>
              <a:rPr lang="fr-FR" sz="1200" i="1" cap="none" dirty="0" smtClean="0">
                <a:latin typeface="Comic Sans MS" panose="030F0702030302020204" pitchFamily="66" charset="0"/>
              </a:rPr>
              <a:t> Rappels :</a:t>
            </a:r>
            <a:endParaRPr lang="fr-FR" sz="1200" i="1" cap="none" dirty="0">
              <a:latin typeface="Comic Sans MS" panose="030F0702030302020204" pitchFamily="66" charset="0"/>
            </a:endParaRPr>
          </a:p>
          <a:p>
            <a:pPr marL="0" indent="0">
              <a:spcBef>
                <a:spcPts val="0"/>
              </a:spcBef>
              <a:buNone/>
            </a:pPr>
            <a:r>
              <a:rPr lang="fr-FR" sz="1200" i="1" cap="none" dirty="0" smtClean="0">
                <a:latin typeface="Comic Sans MS" panose="030F0702030302020204" pitchFamily="66" charset="0"/>
              </a:rPr>
              <a:t>- </a:t>
            </a:r>
            <a:r>
              <a:rPr lang="fr-FR" sz="1200" i="1" cap="none" dirty="0">
                <a:latin typeface="Comic Sans MS" panose="030F0702030302020204" pitchFamily="66" charset="0"/>
              </a:rPr>
              <a:t>Sorties vers l'Ile-de-France, ou transitant par l'Ile-de-France : l'avis du DASEN et du Préfet sont nécessaires, je vous prie donc dans ce cas de m'en informer, un </a:t>
            </a:r>
            <a:r>
              <a:rPr lang="fr-FR" sz="1200" i="1" cap="none" dirty="0" smtClean="0">
                <a:latin typeface="Comic Sans MS" panose="030F0702030302020204" pitchFamily="66" charset="0"/>
              </a:rPr>
              <a:t> formulaire </a:t>
            </a:r>
            <a:r>
              <a:rPr lang="fr-FR" sz="1200" i="1" cap="none" dirty="0">
                <a:latin typeface="Comic Sans MS" panose="030F0702030302020204" pitchFamily="66" charset="0"/>
              </a:rPr>
              <a:t>adéquat est à renseigner.</a:t>
            </a:r>
          </a:p>
          <a:p>
            <a:pPr marL="0" indent="0">
              <a:spcBef>
                <a:spcPts val="0"/>
              </a:spcBef>
              <a:buNone/>
            </a:pPr>
            <a:r>
              <a:rPr lang="fr-FR" sz="1200" i="1" cap="none" dirty="0">
                <a:latin typeface="Comic Sans MS" panose="030F0702030302020204" pitchFamily="66" charset="0"/>
              </a:rPr>
              <a:t>- Sorties régulières ou occasionnelles dans des lieux organisant leur propre sécurité selon les directives préfectorales (cinéma, parc animalier, etc.) autorisées.</a:t>
            </a:r>
          </a:p>
          <a:p>
            <a:pPr marL="0" indent="0">
              <a:spcBef>
                <a:spcPts val="0"/>
              </a:spcBef>
              <a:buNone/>
            </a:pPr>
            <a:r>
              <a:rPr lang="fr-FR" sz="1200" i="1" cap="none" dirty="0" smtClean="0">
                <a:latin typeface="Comic Sans MS" panose="030F0702030302020204" pitchFamily="66" charset="0"/>
              </a:rPr>
              <a:t>- </a:t>
            </a:r>
            <a:r>
              <a:rPr lang="fr-FR" sz="1200" b="1" i="1" cap="none" dirty="0" smtClean="0">
                <a:latin typeface="Comic Sans MS" panose="030F0702030302020204" pitchFamily="66" charset="0"/>
              </a:rPr>
              <a:t>Organisation </a:t>
            </a:r>
            <a:r>
              <a:rPr lang="fr-FR" sz="1200" b="1" i="1" cap="none" dirty="0">
                <a:latin typeface="Comic Sans MS" panose="030F0702030302020204" pitchFamily="66" charset="0"/>
              </a:rPr>
              <a:t>de manifestations par l'école dans l'enceinte de l'école et pendant les horaires scolaires</a:t>
            </a:r>
            <a:r>
              <a:rPr lang="fr-FR" sz="1200" i="1" cap="none" dirty="0">
                <a:latin typeface="Comic Sans MS" panose="030F0702030302020204" pitchFamily="66" charset="0"/>
              </a:rPr>
              <a:t> (kermesse, portes ouvertes, etc.)  : </a:t>
            </a:r>
            <a:r>
              <a:rPr lang="fr-FR" sz="1200" b="1" i="1" cap="none" dirty="0">
                <a:latin typeface="Comic Sans MS" panose="030F0702030302020204" pitchFamily="66" charset="0"/>
              </a:rPr>
              <a:t>Autorisées</a:t>
            </a:r>
            <a:r>
              <a:rPr lang="fr-FR" sz="1200" i="1" cap="none" dirty="0">
                <a:latin typeface="Comic Sans MS" panose="030F0702030302020204" pitchFamily="66" charset="0"/>
              </a:rPr>
              <a:t> par l'éducation nationale. Information par courrier à la mairie. Sécurisation obligatoire (filtrage des entrées, information à </a:t>
            </a:r>
            <a:r>
              <a:rPr lang="fr-FR" sz="1200" i="1" cap="none" dirty="0" smtClean="0">
                <a:latin typeface="Comic Sans MS" panose="030F0702030302020204" pitchFamily="66" charset="0"/>
              </a:rPr>
              <a:t>l'IEN : </a:t>
            </a:r>
            <a:r>
              <a:rPr lang="fr-FR" sz="1200" i="1" cap="none" dirty="0">
                <a:latin typeface="Comic Sans MS" panose="030F0702030302020204" pitchFamily="66" charset="0"/>
                <a:hlinkClick r:id="rId2"/>
              </a:rPr>
              <a:t>Fiche à remplir</a:t>
            </a:r>
            <a:r>
              <a:rPr lang="fr-FR" sz="1200" i="1" cap="none" dirty="0" smtClean="0">
                <a:latin typeface="Comic Sans MS" panose="030F0702030302020204" pitchFamily="66" charset="0"/>
              </a:rPr>
              <a:t>). </a:t>
            </a:r>
            <a:r>
              <a:rPr lang="fr-FR" sz="1200" i="1" cap="none" dirty="0">
                <a:latin typeface="Comic Sans MS" panose="030F0702030302020204" pitchFamily="66" charset="0"/>
              </a:rPr>
              <a:t>Cette sécurisation peut être assurée par des agents municipaux (avec l'accord de la mairie), des personnels de l'association de parents d'élèves ou des parents élus au conseil d'école, des enseignants... </a:t>
            </a:r>
            <a:br>
              <a:rPr lang="fr-FR" sz="1200" i="1" cap="none" dirty="0">
                <a:latin typeface="Comic Sans MS" panose="030F0702030302020204" pitchFamily="66" charset="0"/>
              </a:rPr>
            </a:br>
            <a:r>
              <a:rPr lang="fr-FR" sz="1200" i="1" cap="none" dirty="0" smtClean="0">
                <a:latin typeface="Comic Sans MS" panose="030F0702030302020204" pitchFamily="66" charset="0"/>
              </a:rPr>
              <a:t>- </a:t>
            </a:r>
            <a:r>
              <a:rPr lang="fr-FR" sz="1200" b="1" i="1" cap="none" dirty="0">
                <a:latin typeface="Comic Sans MS" panose="030F0702030302020204" pitchFamily="66" charset="0"/>
              </a:rPr>
              <a:t>Organisation de grandes manifestations par l'école à l'extérieur ou en dehors des horaires scolaires </a:t>
            </a:r>
            <a:r>
              <a:rPr lang="fr-FR" sz="1200" i="1" cap="none" dirty="0">
                <a:latin typeface="Comic Sans MS" panose="030F0702030302020204" pitchFamily="66" charset="0"/>
              </a:rPr>
              <a:t>: </a:t>
            </a:r>
            <a:r>
              <a:rPr lang="fr-FR" sz="1200" b="1" i="1" cap="none" dirty="0">
                <a:latin typeface="Comic Sans MS" panose="030F0702030302020204" pitchFamily="66" charset="0"/>
              </a:rPr>
              <a:t>Autorisation préalable obligatoire du maire</a:t>
            </a:r>
            <a:r>
              <a:rPr lang="fr-FR" sz="1200" i="1" cap="none" dirty="0">
                <a:latin typeface="Comic Sans MS" panose="030F0702030302020204" pitchFamily="66" charset="0"/>
              </a:rPr>
              <a:t>.  Il assure selon son appréciation la sécurisation. Il peut faire appel à ses services ou à des partenaires (agents municipaux, police, gendarmerie, pompiers</a:t>
            </a:r>
            <a:r>
              <a:rPr lang="fr-FR" sz="1200" i="1" cap="none" dirty="0" smtClean="0">
                <a:latin typeface="Comic Sans MS" panose="030F0702030302020204" pitchFamily="66" charset="0"/>
              </a:rPr>
              <a:t>).</a:t>
            </a:r>
            <a:endParaRPr lang="fr-FR" sz="1200" i="1" cap="none" dirty="0">
              <a:latin typeface="Comic Sans MS" panose="030F0702030302020204" pitchFamily="66" charset="0"/>
            </a:endParaRPr>
          </a:p>
          <a:p>
            <a:pPr marL="0" indent="0">
              <a:spcBef>
                <a:spcPts val="0"/>
              </a:spcBef>
              <a:buNone/>
            </a:pPr>
            <a:r>
              <a:rPr lang="fr-FR" sz="1200" i="1" cap="none" dirty="0" smtClean="0">
                <a:latin typeface="Comic Sans MS" panose="030F0702030302020204" pitchFamily="66" charset="0"/>
              </a:rPr>
              <a:t>Enfin</a:t>
            </a:r>
            <a:r>
              <a:rPr lang="fr-FR" sz="1200" i="1" cap="none" dirty="0">
                <a:latin typeface="Comic Sans MS" panose="030F0702030302020204" pitchFamily="66" charset="0"/>
              </a:rPr>
              <a:t>, je vous rappelle les mesures Vigipirate toujours en vigueur : les entrées dans votre école doivent être contrôlées</a:t>
            </a:r>
            <a:r>
              <a:rPr lang="fr-FR" sz="1200" i="1" cap="none" dirty="0" smtClean="0">
                <a:latin typeface="Comic Sans MS" panose="030F0702030302020204" pitchFamily="66" charset="0"/>
              </a:rPr>
              <a:t>.</a:t>
            </a:r>
            <a:endParaRPr lang="fr-FR" sz="1200" i="1" cap="none" dirty="0">
              <a:latin typeface="Arial" panose="020B0604020202020204" pitchFamily="34" charset="0"/>
              <a:cs typeface="Arial" panose="020B0604020202020204" pitchFamily="34" charset="0"/>
            </a:endParaRPr>
          </a:p>
        </p:txBody>
      </p:sp>
      <p:sp>
        <p:nvSpPr>
          <p:cNvPr id="4" name="ZoneTexte 3"/>
          <p:cNvSpPr txBox="1"/>
          <p:nvPr/>
        </p:nvSpPr>
        <p:spPr>
          <a:xfrm>
            <a:off x="250521" y="651353"/>
            <a:ext cx="11000035"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00000"/>
              </a:lnSpc>
              <a:spcBef>
                <a:spcPts val="0"/>
              </a:spcBef>
            </a:pPr>
            <a:r>
              <a:rPr lang="fr-FR" b="1" i="1" dirty="0">
                <a:latin typeface="Arial" panose="020B0604020202020204" pitchFamily="34" charset="0"/>
                <a:cs typeface="Arial" panose="020B0604020202020204" pitchFamily="34" charset="0"/>
              </a:rPr>
              <a:t>Référentiel métier des directeurs d’école : </a:t>
            </a:r>
            <a:r>
              <a:rPr lang="fr-FR" i="1" dirty="0">
                <a:latin typeface="Arial" panose="020B0604020202020204" pitchFamily="34" charset="0"/>
                <a:cs typeface="Arial" panose="020B0604020202020204" pitchFamily="34" charset="0"/>
              </a:rPr>
              <a:t>Il revient au directeur de veiller à la bonne marche de l'école et au respect de la réglementation qui lui est applicable (cf. complément en </a:t>
            </a:r>
            <a:r>
              <a:rPr lang="fr-FR" i="1" dirty="0">
                <a:latin typeface="Arial" panose="020B0604020202020204" pitchFamily="34" charset="0"/>
                <a:cs typeface="Arial" panose="020B0604020202020204" pitchFamily="34" charset="0"/>
                <a:hlinkClick r:id="rId3" action="ppaction://hlinksldjump"/>
              </a:rPr>
              <a:t>annexe 2</a:t>
            </a:r>
            <a:r>
              <a:rPr lang="fr-FR" i="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571198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5750" y="97076"/>
            <a:ext cx="10734806" cy="654485"/>
          </a:xfrm>
        </p:spPr>
        <p:txBody>
          <a:bodyPr>
            <a:normAutofit/>
          </a:bodyPr>
          <a:lstStyle/>
          <a:p>
            <a:r>
              <a:rPr lang="fr-FR" sz="3600" u="sng" dirty="0"/>
              <a:t>Responsabilité RELATIVE AU fonctionnement de l’école</a:t>
            </a:r>
          </a:p>
        </p:txBody>
      </p:sp>
      <p:sp>
        <p:nvSpPr>
          <p:cNvPr id="3" name="Espace réservé du contenu 2"/>
          <p:cNvSpPr>
            <a:spLocks noGrp="1"/>
          </p:cNvSpPr>
          <p:nvPr>
            <p:ph sz="quarter" idx="13"/>
          </p:nvPr>
        </p:nvSpPr>
        <p:spPr>
          <a:xfrm>
            <a:off x="212943" y="751561"/>
            <a:ext cx="11135637" cy="4809994"/>
          </a:xfrm>
          <a:solidFill>
            <a:schemeClr val="bg1"/>
          </a:solidFill>
        </p:spPr>
        <p:txBody>
          <a:bodyPr>
            <a:normAutofit fontScale="92500" lnSpcReduction="10000"/>
          </a:bodyPr>
          <a:lstStyle/>
          <a:p>
            <a:r>
              <a:rPr lang="fr-FR" sz="1600" b="1" cap="none" dirty="0" smtClean="0">
                <a:solidFill>
                  <a:schemeClr val="accent1"/>
                </a:solidFill>
                <a:latin typeface="Comic Sans MS" panose="030F0702030302020204" pitchFamily="66" charset="0"/>
              </a:rPr>
              <a:t>Serait-il </a:t>
            </a:r>
            <a:r>
              <a:rPr lang="fr-FR" sz="1600" b="1" cap="none" dirty="0">
                <a:solidFill>
                  <a:schemeClr val="accent1"/>
                </a:solidFill>
                <a:latin typeface="Comic Sans MS" panose="030F0702030302020204" pitchFamily="66" charset="0"/>
              </a:rPr>
              <a:t>possible  de recevoir automatiquement les </a:t>
            </a:r>
            <a:r>
              <a:rPr lang="fr-FR" sz="1600" b="1" cap="none" dirty="0" err="1">
                <a:solidFill>
                  <a:schemeClr val="accent1"/>
                </a:solidFill>
                <a:latin typeface="Comic Sans MS" panose="030F0702030302020204" pitchFamily="66" charset="0"/>
              </a:rPr>
              <a:t>documenadmts</a:t>
            </a:r>
            <a:r>
              <a:rPr lang="fr-FR" sz="1600" b="1" cap="none" dirty="0">
                <a:solidFill>
                  <a:schemeClr val="accent1"/>
                </a:solidFill>
                <a:latin typeface="Comic Sans MS" panose="030F0702030302020204" pitchFamily="66" charset="0"/>
              </a:rPr>
              <a:t> </a:t>
            </a:r>
            <a:r>
              <a:rPr lang="fr-FR" sz="1600" b="1" cap="none" dirty="0" err="1">
                <a:solidFill>
                  <a:schemeClr val="accent1"/>
                </a:solidFill>
                <a:latin typeface="Comic Sans MS" panose="030F0702030302020204" pitchFamily="66" charset="0"/>
              </a:rPr>
              <a:t>inistratifs</a:t>
            </a:r>
            <a:r>
              <a:rPr lang="fr-FR" sz="1600" b="1" cap="none" dirty="0">
                <a:solidFill>
                  <a:schemeClr val="accent1"/>
                </a:solidFill>
                <a:latin typeface="Comic Sans MS" panose="030F0702030302020204" pitchFamily="66" charset="0"/>
              </a:rPr>
              <a:t> </a:t>
            </a:r>
            <a:r>
              <a:rPr lang="fr-FR" sz="1600" b="1" cap="none" dirty="0">
                <a:solidFill>
                  <a:schemeClr val="accent1"/>
                </a:solidFill>
                <a:latin typeface="Comic Sans MS" panose="030F0702030302020204" pitchFamily="66" charset="0"/>
              </a:rPr>
              <a:t>sans avoir à aller "à la pêche à l'information" (notifications MDPH, attribution des places en </a:t>
            </a:r>
            <a:r>
              <a:rPr lang="fr-FR" sz="1600" b="1" cap="none" dirty="0" smtClean="0">
                <a:solidFill>
                  <a:schemeClr val="accent1"/>
                </a:solidFill>
                <a:latin typeface="Comic Sans MS" panose="030F0702030302020204" pitchFamily="66" charset="0"/>
              </a:rPr>
              <a:t>SEGPA, </a:t>
            </a:r>
            <a:r>
              <a:rPr lang="fr-FR" sz="1600" b="1" cap="none" dirty="0">
                <a:solidFill>
                  <a:schemeClr val="accent1"/>
                </a:solidFill>
                <a:latin typeface="Comic Sans MS" panose="030F0702030302020204" pitchFamily="66" charset="0"/>
              </a:rPr>
              <a:t>problème de liaison entre départements</a:t>
            </a:r>
            <a:r>
              <a:rPr lang="fr-FR" sz="1600" b="1" cap="none" dirty="0" smtClean="0">
                <a:solidFill>
                  <a:schemeClr val="accent1"/>
                </a:solidFill>
                <a:latin typeface="Comic Sans MS" panose="030F0702030302020204" pitchFamily="66" charset="0"/>
              </a:rPr>
              <a:t>...) : </a:t>
            </a:r>
            <a:r>
              <a:rPr lang="fr-FR" sz="1600" i="1" cap="none" dirty="0" smtClean="0">
                <a:latin typeface="Comic Sans MS" panose="030F0702030302020204" pitchFamily="66" charset="0"/>
              </a:rPr>
              <a:t>Le site départemental </a:t>
            </a:r>
            <a:r>
              <a:rPr lang="fr-FR" sz="1600" i="1" cap="none" dirty="0" smtClean="0">
                <a:latin typeface="Comic Sans MS" panose="030F0702030302020204" pitchFamily="66" charset="0"/>
                <a:hlinkClick r:id="rId2"/>
              </a:rPr>
              <a:t>Site 1</a:t>
            </a:r>
            <a:r>
              <a:rPr lang="fr-FR" sz="1600" i="1" cap="none" baseline="30000" dirty="0" smtClean="0">
                <a:latin typeface="Comic Sans MS" panose="030F0702030302020204" pitchFamily="66" charset="0"/>
                <a:hlinkClick r:id="rId2"/>
              </a:rPr>
              <a:t>er</a:t>
            </a:r>
            <a:r>
              <a:rPr lang="fr-FR" sz="1600" i="1" cap="none" dirty="0" smtClean="0">
                <a:latin typeface="Comic Sans MS" panose="030F0702030302020204" pitchFamily="66" charset="0"/>
                <a:hlinkClick r:id="rId2"/>
              </a:rPr>
              <a:t> degré</a:t>
            </a:r>
            <a:r>
              <a:rPr lang="fr-FR" sz="1600" i="1" cap="none" dirty="0" smtClean="0">
                <a:latin typeface="Comic Sans MS" panose="030F0702030302020204" pitchFamily="66" charset="0"/>
              </a:rPr>
              <a:t> a été créé dans l’optique de centraliser toutes les ressources (hormis les ressources locales)  dont vous pourriez avoir besoin. Si vous constatez des manques, n’hésitez pas à les signaler. Pour les orientations SEGPA, vous pouvez appeler Mme Jacques (cf. courrier à venir)</a:t>
            </a:r>
            <a:endParaRPr lang="fr-FR" sz="1600" i="1" cap="none" dirty="0">
              <a:latin typeface="Comic Sans MS" panose="030F0702030302020204" pitchFamily="66" charset="0"/>
            </a:endParaRPr>
          </a:p>
          <a:p>
            <a:r>
              <a:rPr lang="fr-FR" sz="1600" b="1" cap="none" dirty="0">
                <a:solidFill>
                  <a:schemeClr val="accent1"/>
                </a:solidFill>
                <a:latin typeface="Comic Sans MS" panose="030F0702030302020204" pitchFamily="66" charset="0"/>
              </a:rPr>
              <a:t>Point sur la simplification des tâches du directeur : l'impression d'allègement </a:t>
            </a:r>
            <a:r>
              <a:rPr lang="fr-FR" sz="1600" b="1" cap="none" dirty="0" smtClean="0">
                <a:solidFill>
                  <a:schemeClr val="accent1"/>
                </a:solidFill>
                <a:latin typeface="Comic Sans MS" panose="030F0702030302020204" pitchFamily="66" charset="0"/>
              </a:rPr>
              <a:t>n'est </a:t>
            </a:r>
            <a:r>
              <a:rPr lang="fr-FR" sz="1600" b="1" cap="none" dirty="0">
                <a:solidFill>
                  <a:schemeClr val="accent1"/>
                </a:solidFill>
                <a:latin typeface="Comic Sans MS" panose="030F0702030302020204" pitchFamily="66" charset="0"/>
              </a:rPr>
              <a:t>pas encore très nette ! (multiplication des enquêtes, informations, invitations mails, faire émarger la lettre ministérielle</a:t>
            </a:r>
            <a:r>
              <a:rPr lang="fr-FR" sz="1600" b="1" cap="none" dirty="0" smtClean="0">
                <a:solidFill>
                  <a:schemeClr val="accent1"/>
                </a:solidFill>
                <a:latin typeface="Comic Sans MS" panose="030F0702030302020204" pitchFamily="66" charset="0"/>
              </a:rPr>
              <a:t>...). Remarque</a:t>
            </a:r>
            <a:r>
              <a:rPr lang="fr-FR" sz="1600" b="1" cap="none" dirty="0">
                <a:solidFill>
                  <a:schemeClr val="accent1"/>
                </a:solidFill>
                <a:latin typeface="Comic Sans MS" panose="030F0702030302020204" pitchFamily="66" charset="0"/>
              </a:rPr>
              <a:t> : délais de réponse imposés de plus en plus brefs (il faudrait avoir répondu avant d'avoir lu la demande</a:t>
            </a:r>
            <a:r>
              <a:rPr lang="fr-FR" sz="1600" b="1" cap="none" dirty="0" smtClean="0">
                <a:solidFill>
                  <a:schemeClr val="accent1"/>
                </a:solidFill>
                <a:latin typeface="Comic Sans MS" panose="030F0702030302020204" pitchFamily="66" charset="0"/>
              </a:rPr>
              <a:t>) :  </a:t>
            </a:r>
            <a:r>
              <a:rPr lang="fr-FR" sz="1600" i="1" cap="none" dirty="0" smtClean="0">
                <a:latin typeface="Comic Sans MS" panose="030F0702030302020204" pitchFamily="66" charset="0"/>
              </a:rPr>
              <a:t>Nous le constatons également à notre niveau, mais il est à noter qu’un effort a été fait cette année (Pour ETIC et Arc en ciel : plus d’un mois entre le courrier de la DSDEN et la clôture)</a:t>
            </a:r>
          </a:p>
          <a:p>
            <a:pPr>
              <a:lnSpc>
                <a:spcPct val="100000"/>
              </a:lnSpc>
              <a:spcBef>
                <a:spcPts val="0"/>
              </a:spcBef>
            </a:pPr>
            <a:endParaRPr lang="fr-FR" sz="1600" cap="none" dirty="0" smtClean="0">
              <a:latin typeface="Comic Sans MS" panose="030F0702030302020204" pitchFamily="66" charset="0"/>
            </a:endParaRPr>
          </a:p>
          <a:p>
            <a:pPr>
              <a:lnSpc>
                <a:spcPct val="100000"/>
              </a:lnSpc>
              <a:spcBef>
                <a:spcPts val="0"/>
              </a:spcBef>
            </a:pPr>
            <a:r>
              <a:rPr lang="fr-FR" sz="1600" b="1" cap="none" dirty="0" smtClean="0">
                <a:solidFill>
                  <a:schemeClr val="accent1"/>
                </a:solidFill>
                <a:latin typeface="Comic Sans MS" panose="030F0702030302020204" pitchFamily="66" charset="0"/>
              </a:rPr>
              <a:t>Identification </a:t>
            </a:r>
            <a:r>
              <a:rPr lang="fr-FR" sz="1600" b="1" cap="none" dirty="0">
                <a:solidFill>
                  <a:schemeClr val="accent1"/>
                </a:solidFill>
                <a:latin typeface="Comic Sans MS" panose="030F0702030302020204" pitchFamily="66" charset="0"/>
              </a:rPr>
              <a:t>sur le site départemental premier </a:t>
            </a:r>
            <a:r>
              <a:rPr lang="fr-FR" sz="1600" b="1" cap="none" dirty="0" smtClean="0">
                <a:solidFill>
                  <a:schemeClr val="accent1"/>
                </a:solidFill>
                <a:latin typeface="Comic Sans MS" panose="030F0702030302020204" pitchFamily="66" charset="0"/>
              </a:rPr>
              <a:t>degré</a:t>
            </a:r>
            <a:r>
              <a:rPr lang="fr-FR" sz="1600" b="1" cap="none" dirty="0">
                <a:solidFill>
                  <a:schemeClr val="accent1"/>
                </a:solidFill>
                <a:latin typeface="Comic Sans MS" panose="030F0702030302020204" pitchFamily="66" charset="0"/>
              </a:rPr>
              <a:t> </a:t>
            </a:r>
            <a:r>
              <a:rPr lang="fr-FR" sz="1600" b="1" cap="none" dirty="0" smtClean="0">
                <a:solidFill>
                  <a:schemeClr val="accent1"/>
                </a:solidFill>
                <a:latin typeface="Comic Sans MS" panose="030F0702030302020204" pitchFamily="66" charset="0"/>
              </a:rPr>
              <a:t>:</a:t>
            </a:r>
            <a:r>
              <a:rPr lang="fr-FR" sz="1600" cap="none" dirty="0" smtClean="0">
                <a:latin typeface="Comic Sans MS" panose="030F0702030302020204" pitchFamily="66" charset="0"/>
              </a:rPr>
              <a:t> </a:t>
            </a:r>
            <a:r>
              <a:rPr lang="fr-FR" sz="1600" i="1" cap="none" dirty="0" smtClean="0">
                <a:latin typeface="Comic Sans MS" panose="030F0702030302020204" pitchFamily="66" charset="0"/>
              </a:rPr>
              <a:t>C’est un site à vocation professionnelle uniquement, d’où cette identification. Votre identifiant et votre mot de passe sont les mêmes que pour votre messagerie académique (on rappelle l’importance, voire l’obligation de la consulter d’autant plus que les inscriptions au plan de formations se feront sur la plateforme académique GAIA avec ces identifiants. En cas de perte de ceux-ci, contacter le cdti71 : </a:t>
            </a:r>
            <a:r>
              <a:rPr lang="fr-FR" sz="1600" i="1" cap="none" dirty="0" smtClean="0">
                <a:latin typeface="Comic Sans MS" panose="030F0702030302020204" pitchFamily="66" charset="0"/>
                <a:hlinkClick r:id="rId3"/>
              </a:rPr>
              <a:t>cdti71@ac-dijon.fr</a:t>
            </a:r>
            <a:r>
              <a:rPr lang="fr-FR" sz="1600" i="1" cap="none" dirty="0">
                <a:latin typeface="Comic Sans MS" panose="030F0702030302020204" pitchFamily="66" charset="0"/>
              </a:rPr>
              <a:t> </a:t>
            </a:r>
            <a:r>
              <a:rPr lang="fr-FR" sz="1600" i="1" cap="none" dirty="0" smtClean="0">
                <a:latin typeface="Comic Sans MS" panose="030F0702030302020204" pitchFamily="66" charset="0"/>
              </a:rPr>
              <a:t>ou 03.85.22.55.84)</a:t>
            </a:r>
          </a:p>
          <a:p>
            <a:pPr marL="0" indent="0">
              <a:lnSpc>
                <a:spcPct val="100000"/>
              </a:lnSpc>
              <a:spcBef>
                <a:spcPts val="0"/>
              </a:spcBef>
              <a:buNone/>
            </a:pPr>
            <a:endParaRPr lang="fr-FR" sz="1600" i="1" cap="none" dirty="0" smtClean="0">
              <a:latin typeface="Comic Sans MS" panose="030F0702030302020204" pitchFamily="66" charset="0"/>
            </a:endParaRPr>
          </a:p>
          <a:p>
            <a:pPr>
              <a:lnSpc>
                <a:spcPct val="100000"/>
              </a:lnSpc>
              <a:spcBef>
                <a:spcPts val="0"/>
              </a:spcBef>
            </a:pPr>
            <a:r>
              <a:rPr lang="fr-FR" sz="1600" i="1" cap="none" dirty="0" smtClean="0">
                <a:latin typeface="Comic Sans MS" panose="030F0702030302020204" pitchFamily="66" charset="0"/>
              </a:rPr>
              <a:t>Bientôt en ligne sur le site 1</a:t>
            </a:r>
            <a:r>
              <a:rPr lang="fr-FR" sz="1600" i="1" cap="none" baseline="30000" dirty="0" smtClean="0">
                <a:latin typeface="Comic Sans MS" panose="030F0702030302020204" pitchFamily="66" charset="0"/>
              </a:rPr>
              <a:t>er</a:t>
            </a:r>
            <a:r>
              <a:rPr lang="fr-FR" sz="1600" i="1" cap="none" dirty="0" smtClean="0">
                <a:latin typeface="Comic Sans MS" panose="030F0702030302020204" pitchFamily="66" charset="0"/>
              </a:rPr>
              <a:t> degré, le </a:t>
            </a:r>
            <a:r>
              <a:rPr lang="fr-FR" sz="1600" i="1" cap="none" dirty="0" smtClean="0">
                <a:solidFill>
                  <a:srgbClr val="FF0000"/>
                </a:solidFill>
                <a:latin typeface="Comic Sans MS" panose="030F0702030302020204" pitchFamily="66" charset="0"/>
                <a:hlinkClick r:id="rId4"/>
              </a:rPr>
              <a:t>film annuel des directeurs d’école </a:t>
            </a:r>
            <a:r>
              <a:rPr lang="fr-FR" sz="1600" i="1" cap="none" dirty="0" smtClean="0">
                <a:latin typeface="Comic Sans MS" panose="030F0702030302020204" pitchFamily="66" charset="0"/>
              </a:rPr>
              <a:t>(un nouvel échéancier basé sur celui d’</a:t>
            </a:r>
            <a:r>
              <a:rPr lang="fr-FR" sz="1600" i="1" cap="none" dirty="0" err="1" smtClean="0">
                <a:latin typeface="Comic Sans MS" panose="030F0702030302020204" pitchFamily="66" charset="0"/>
              </a:rPr>
              <a:t>Eduscol</a:t>
            </a:r>
            <a:r>
              <a:rPr lang="fr-FR" sz="1600" i="1" cap="none" dirty="0" smtClean="0">
                <a:latin typeface="Comic Sans MS" panose="030F0702030302020204" pitchFamily="66" charset="0"/>
              </a:rPr>
              <a:t> complété avec les opérations BE1d et les tutoriels adéquats)</a:t>
            </a:r>
            <a:endParaRPr lang="fr-FR" sz="1600" cap="none" dirty="0">
              <a:latin typeface="Comic Sans MS" panose="030F0702030302020204" pitchFamily="66" charset="0"/>
              <a:cs typeface="Arial" panose="020B0604020202020204" pitchFamily="34" charset="0"/>
            </a:endParaRPr>
          </a:p>
        </p:txBody>
      </p:sp>
    </p:spTree>
    <p:extLst>
      <p:ext uri="{BB962C8B-B14F-4D97-AF65-F5344CB8AC3E}">
        <p14:creationId xmlns:p14="http://schemas.microsoft.com/office/powerpoint/2010/main" val="9653124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5573" y="59498"/>
            <a:ext cx="11010378" cy="704589"/>
          </a:xfrm>
        </p:spPr>
        <p:txBody>
          <a:bodyPr>
            <a:normAutofit/>
          </a:bodyPr>
          <a:lstStyle/>
          <a:p>
            <a:r>
              <a:rPr lang="fr-FR" sz="3600" u="sng" dirty="0"/>
              <a:t>Relations avec les parents et les partenaires de l'école</a:t>
            </a:r>
          </a:p>
        </p:txBody>
      </p:sp>
      <p:sp>
        <p:nvSpPr>
          <p:cNvPr id="3" name="Espace réservé du contenu 2"/>
          <p:cNvSpPr>
            <a:spLocks noGrp="1"/>
          </p:cNvSpPr>
          <p:nvPr>
            <p:ph sz="quarter" idx="13"/>
          </p:nvPr>
        </p:nvSpPr>
        <p:spPr>
          <a:xfrm>
            <a:off x="275573" y="1929008"/>
            <a:ext cx="11098060" cy="3620022"/>
          </a:xfrm>
          <a:solidFill>
            <a:schemeClr val="bg1"/>
          </a:solidFill>
        </p:spPr>
        <p:txBody>
          <a:bodyPr>
            <a:normAutofit lnSpcReduction="10000"/>
          </a:bodyPr>
          <a:lstStyle/>
          <a:p>
            <a:pPr>
              <a:lnSpc>
                <a:spcPct val="100000"/>
              </a:lnSpc>
              <a:spcBef>
                <a:spcPts val="400"/>
              </a:spcBef>
            </a:pPr>
            <a:r>
              <a:rPr lang="fr-FR" sz="1600" b="1" cap="none" dirty="0" smtClean="0">
                <a:solidFill>
                  <a:schemeClr val="accent1"/>
                </a:solidFill>
                <a:latin typeface="Comic Sans MS" panose="030F0702030302020204" pitchFamily="66" charset="0"/>
              </a:rPr>
              <a:t>La </a:t>
            </a:r>
            <a:r>
              <a:rPr lang="fr-FR" sz="1600" b="1" cap="none" dirty="0">
                <a:solidFill>
                  <a:schemeClr val="accent1"/>
                </a:solidFill>
                <a:latin typeface="Comic Sans MS" panose="030F0702030302020204" pitchFamily="66" charset="0"/>
              </a:rPr>
              <a:t>déclaration d'accident : quel document remettre aux parents </a:t>
            </a:r>
            <a:r>
              <a:rPr lang="fr-FR" sz="1600" b="1" cap="none" dirty="0" smtClean="0">
                <a:solidFill>
                  <a:schemeClr val="accent1"/>
                </a:solidFill>
                <a:latin typeface="Comic Sans MS" panose="030F0702030302020204" pitchFamily="66" charset="0"/>
              </a:rPr>
              <a:t>? </a:t>
            </a:r>
            <a:r>
              <a:rPr lang="fr-FR" sz="1600" i="1" cap="none" dirty="0" smtClean="0">
                <a:latin typeface="Comic Sans MS" panose="030F0702030302020204" pitchFamily="66" charset="0"/>
              </a:rPr>
              <a:t>Le rapport d’accident (à transmettre à la hiérarchie) peut </a:t>
            </a:r>
            <a:r>
              <a:rPr lang="fr-FR" sz="1600" i="1" cap="none" dirty="0">
                <a:latin typeface="Comic Sans MS" panose="030F0702030302020204" pitchFamily="66" charset="0"/>
              </a:rPr>
              <a:t>être transmis aux familles, sous réserve d'occulter les mentions mettant en cause des tiers, notamment l'identité des témoins, ainsi que celles couvertes par le secret de la vie privée telles que les nom, adresse et coordonnées d'assurance des parents de l'enfant </a:t>
            </a:r>
            <a:r>
              <a:rPr lang="fr-FR" sz="1600" i="1" cap="none" dirty="0" smtClean="0">
                <a:latin typeface="Comic Sans MS" panose="030F0702030302020204" pitchFamily="66" charset="0"/>
              </a:rPr>
              <a:t>auteur (cf. </a:t>
            </a:r>
            <a:r>
              <a:rPr lang="fr-FR" sz="1600" i="1" cap="none" dirty="0" smtClean="0">
                <a:latin typeface="Comic Sans MS" panose="030F0702030302020204" pitchFamily="66" charset="0"/>
                <a:hlinkClick r:id="rId2"/>
              </a:rPr>
              <a:t>BO du 19/11/2009</a:t>
            </a:r>
            <a:r>
              <a:rPr lang="fr-FR" sz="1600" i="1" cap="none" dirty="0" smtClean="0">
                <a:latin typeface="Comic Sans MS" panose="030F0702030302020204" pitchFamily="66" charset="0"/>
              </a:rPr>
              <a:t>). Les assurances peuvent demander ce document.</a:t>
            </a:r>
            <a:endParaRPr lang="fr-FR" sz="1600" i="1" cap="none" dirty="0">
              <a:latin typeface="Comic Sans MS" panose="030F0702030302020204" pitchFamily="66" charset="0"/>
            </a:endParaRPr>
          </a:p>
          <a:p>
            <a:pPr>
              <a:lnSpc>
                <a:spcPct val="100000"/>
              </a:lnSpc>
              <a:spcBef>
                <a:spcPts val="400"/>
              </a:spcBef>
            </a:pPr>
            <a:r>
              <a:rPr lang="fr-FR" sz="1600" b="1" cap="none" dirty="0" smtClean="0">
                <a:solidFill>
                  <a:schemeClr val="accent1"/>
                </a:solidFill>
                <a:latin typeface="Comic Sans MS" panose="030F0702030302020204" pitchFamily="66" charset="0"/>
              </a:rPr>
              <a:t>Les </a:t>
            </a:r>
            <a:r>
              <a:rPr lang="fr-FR" sz="1600" b="1" cap="none" dirty="0">
                <a:solidFill>
                  <a:schemeClr val="accent1"/>
                </a:solidFill>
                <a:latin typeface="Comic Sans MS" panose="030F0702030302020204" pitchFamily="66" charset="0"/>
              </a:rPr>
              <a:t>modalités d'inscription des élèves (dates, lien avec les écoles, orientation des parents, dérogations de secteur,...) à Chalon </a:t>
            </a:r>
            <a:r>
              <a:rPr lang="fr-FR" sz="1600" b="1" cap="none" dirty="0" smtClean="0">
                <a:solidFill>
                  <a:schemeClr val="accent1"/>
                </a:solidFill>
                <a:latin typeface="Comic Sans MS" panose="030F0702030302020204" pitchFamily="66" charset="0"/>
              </a:rPr>
              <a:t>:</a:t>
            </a:r>
            <a:r>
              <a:rPr lang="fr-FR" sz="1600" cap="none" dirty="0" smtClean="0">
                <a:latin typeface="Comic Sans MS" panose="030F0702030302020204" pitchFamily="66" charset="0"/>
              </a:rPr>
              <a:t> </a:t>
            </a:r>
            <a:r>
              <a:rPr lang="fr-FR" sz="1600" i="1" cap="none" dirty="0" smtClean="0">
                <a:latin typeface="Comic Sans MS" panose="030F0702030302020204" pitchFamily="66" charset="0"/>
              </a:rPr>
              <a:t>On </a:t>
            </a:r>
            <a:r>
              <a:rPr lang="fr-FR" sz="1600" i="1" cap="none" dirty="0">
                <a:latin typeface="Comic Sans MS" panose="030F0702030302020204" pitchFamily="66" charset="0"/>
              </a:rPr>
              <a:t>va travailler avec la ville pour </a:t>
            </a:r>
            <a:r>
              <a:rPr lang="fr-FR" sz="1600" i="1" cap="none" dirty="0" smtClean="0">
                <a:latin typeface="Comic Sans MS" panose="030F0702030302020204" pitchFamily="66" charset="0"/>
              </a:rPr>
              <a:t>établir un échéancier le </a:t>
            </a:r>
            <a:r>
              <a:rPr lang="fr-FR" sz="1600" i="1" cap="none" dirty="0">
                <a:latin typeface="Comic Sans MS" panose="030F0702030302020204" pitchFamily="66" charset="0"/>
              </a:rPr>
              <a:t>plus tôt possible et concevoir un tutoriel </a:t>
            </a:r>
            <a:r>
              <a:rPr lang="fr-FR" sz="1600" i="1" cap="none" dirty="0" smtClean="0">
                <a:latin typeface="Comic Sans MS" panose="030F0702030302020204" pitchFamily="66" charset="0"/>
              </a:rPr>
              <a:t>d’aide.</a:t>
            </a:r>
          </a:p>
          <a:p>
            <a:pPr>
              <a:lnSpc>
                <a:spcPct val="100000"/>
              </a:lnSpc>
              <a:spcBef>
                <a:spcPts val="400"/>
              </a:spcBef>
            </a:pPr>
            <a:r>
              <a:rPr lang="fr-FR" sz="1600" b="1" cap="none" dirty="0">
                <a:solidFill>
                  <a:schemeClr val="accent1"/>
                </a:solidFill>
                <a:latin typeface="Comic Sans MS" panose="030F0702030302020204" pitchFamily="66" charset="0"/>
                <a:cs typeface="Arial" panose="020B0604020202020204" pitchFamily="34" charset="0"/>
              </a:rPr>
              <a:t>Les relations école-municipalité : quelle(s) réponse(s) apporter lorsqu'un élu se montre particulièrement pressant, voire intrusif envers l'école </a:t>
            </a:r>
            <a:r>
              <a:rPr lang="fr-FR" sz="1600" b="1" cap="none" dirty="0" smtClean="0">
                <a:solidFill>
                  <a:schemeClr val="accent1"/>
                </a:solidFill>
                <a:latin typeface="Comic Sans MS" panose="030F0702030302020204" pitchFamily="66" charset="0"/>
                <a:cs typeface="Arial" panose="020B0604020202020204" pitchFamily="34" charset="0"/>
              </a:rPr>
              <a:t>? </a:t>
            </a:r>
            <a:r>
              <a:rPr lang="fr-FR" sz="1600" i="1" cap="none" dirty="0" smtClean="0">
                <a:latin typeface="Comic Sans MS" panose="030F0702030302020204" pitchFamily="66" charset="0"/>
                <a:cs typeface="Arial" panose="020B0604020202020204" pitchFamily="34" charset="0"/>
              </a:rPr>
              <a:t>Premier réflexe :</a:t>
            </a:r>
            <a:r>
              <a:rPr lang="fr-FR" sz="1600" b="1" cap="none" dirty="0" smtClean="0">
                <a:solidFill>
                  <a:schemeClr val="accent1"/>
                </a:solidFill>
                <a:latin typeface="Comic Sans MS" panose="030F0702030302020204" pitchFamily="66" charset="0"/>
                <a:cs typeface="Arial" panose="020B0604020202020204" pitchFamily="34" charset="0"/>
              </a:rPr>
              <a:t> </a:t>
            </a:r>
            <a:r>
              <a:rPr lang="fr-FR" sz="1600" i="1" cap="none" dirty="0" smtClean="0">
                <a:latin typeface="Comic Sans MS" panose="030F0702030302020204" pitchFamily="66" charset="0"/>
                <a:cs typeface="Arial" panose="020B0604020202020204" pitchFamily="34" charset="0"/>
              </a:rPr>
              <a:t>prendre tout de suite contact avec l’IEN.</a:t>
            </a:r>
          </a:p>
          <a:p>
            <a:pPr marL="0" indent="0">
              <a:lnSpc>
                <a:spcPct val="100000"/>
              </a:lnSpc>
              <a:spcBef>
                <a:spcPts val="400"/>
              </a:spcBef>
              <a:buNone/>
            </a:pPr>
            <a:r>
              <a:rPr lang="fr-FR" sz="400" i="1" cap="none" dirty="0" smtClean="0">
                <a:latin typeface="Comic Sans MS" panose="030F0702030302020204" pitchFamily="66" charset="0"/>
                <a:cs typeface="Arial" panose="020B060402020202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nSpc>
                <a:spcPct val="100000"/>
              </a:lnSpc>
              <a:spcBef>
                <a:spcPts val="400"/>
              </a:spcBef>
            </a:pPr>
            <a:r>
              <a:rPr lang="fr-FR" sz="1600" i="1" cap="none" dirty="0" smtClean="0">
                <a:latin typeface="Comic Sans MS" panose="030F0702030302020204" pitchFamily="66" charset="0"/>
                <a:cs typeface="Arial" panose="020B0604020202020204" pitchFamily="34" charset="0"/>
              </a:rPr>
              <a:t>Information préoccupantes : </a:t>
            </a:r>
          </a:p>
          <a:p>
            <a:pPr>
              <a:lnSpc>
                <a:spcPct val="100000"/>
              </a:lnSpc>
              <a:spcBef>
                <a:spcPts val="400"/>
              </a:spcBef>
            </a:pPr>
            <a:r>
              <a:rPr lang="fr-FR" sz="1600" i="1" cap="none" dirty="0" smtClean="0">
                <a:latin typeface="Comic Sans MS" panose="030F0702030302020204" pitchFamily="66" charset="0"/>
                <a:cs typeface="Arial" panose="020B0604020202020204" pitchFamily="34" charset="0"/>
              </a:rPr>
              <a:t>Services civiques : </a:t>
            </a:r>
          </a:p>
          <a:p>
            <a:pPr>
              <a:lnSpc>
                <a:spcPct val="100000"/>
              </a:lnSpc>
              <a:spcBef>
                <a:spcPts val="400"/>
              </a:spcBef>
            </a:pPr>
            <a:r>
              <a:rPr lang="fr-FR" sz="1600" i="1" cap="none" dirty="0" err="1" smtClean="0">
                <a:latin typeface="Comic Sans MS" panose="030F0702030302020204" pitchFamily="66" charset="0"/>
                <a:cs typeface="Arial" panose="020B0604020202020204" pitchFamily="34" charset="0"/>
              </a:rPr>
              <a:t>M@gistère</a:t>
            </a:r>
            <a:r>
              <a:rPr lang="fr-FR" sz="1600" i="1" cap="none" dirty="0" smtClean="0">
                <a:latin typeface="Comic Sans MS" panose="030F0702030302020204" pitchFamily="66" charset="0"/>
                <a:cs typeface="Arial" panose="020B0604020202020204" pitchFamily="34" charset="0"/>
              </a:rPr>
              <a:t> : </a:t>
            </a:r>
            <a:endParaRPr lang="fr-FR" sz="1600" i="1" cap="none" dirty="0" smtClean="0">
              <a:latin typeface="Arial" panose="020B0604020202020204" pitchFamily="34" charset="0"/>
              <a:cs typeface="Arial" panose="020B0604020202020204" pitchFamily="34" charset="0"/>
            </a:endParaRPr>
          </a:p>
          <a:p>
            <a:pPr>
              <a:spcBef>
                <a:spcPts val="400"/>
              </a:spcBef>
            </a:pPr>
            <a:endParaRPr lang="fr-FR" sz="1600" cap="none" dirty="0">
              <a:latin typeface="Arial" panose="020B0604020202020204" pitchFamily="34" charset="0"/>
              <a:cs typeface="Arial" panose="020B0604020202020204" pitchFamily="34" charset="0"/>
            </a:endParaRPr>
          </a:p>
        </p:txBody>
      </p:sp>
      <p:sp>
        <p:nvSpPr>
          <p:cNvPr id="4" name="ZoneTexte 3"/>
          <p:cNvSpPr txBox="1"/>
          <p:nvPr/>
        </p:nvSpPr>
        <p:spPr>
          <a:xfrm>
            <a:off x="275573" y="713983"/>
            <a:ext cx="11185742"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1600" b="1" i="1" dirty="0">
                <a:latin typeface="Arial" panose="020B0604020202020204" pitchFamily="34" charset="0"/>
                <a:cs typeface="Arial" panose="020B0604020202020204" pitchFamily="34" charset="0"/>
              </a:rPr>
              <a:t>Référentiel métier des directeurs d’école : </a:t>
            </a:r>
            <a:r>
              <a:rPr lang="fr-FR" sz="1600" i="1" dirty="0">
                <a:latin typeface="Arial" panose="020B0604020202020204" pitchFamily="34" charset="0"/>
                <a:cs typeface="Arial" panose="020B0604020202020204" pitchFamily="34" charset="0"/>
              </a:rPr>
              <a:t>Le directeur est l'interlocuteur de la commune ou de l'EPCI éventuellement compétent pour son école. Il veille à la qualité des relations de l'école avec les parents d'élèves et avec l'ensemble des partenaires de l'action éducatrice. Il contribue à la protection de l'enfance en liaison avec les services compétents. (cf. complément </a:t>
            </a:r>
            <a:r>
              <a:rPr lang="fr-FR" sz="1600" i="1" dirty="0">
                <a:latin typeface="Arial" panose="020B0604020202020204" pitchFamily="34" charset="0"/>
                <a:cs typeface="Arial" panose="020B0604020202020204" pitchFamily="34" charset="0"/>
                <a:hlinkClick r:id="rId3" action="ppaction://hlinksldjump"/>
              </a:rPr>
              <a:t>en annexe 3</a:t>
            </a:r>
            <a:r>
              <a:rPr lang="fr-FR" sz="1600" i="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5930516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582443" y="62630"/>
            <a:ext cx="4672208" cy="479119"/>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ctr"/>
            <a:r>
              <a:rPr lang="fr-FR" sz="4000" dirty="0" smtClean="0"/>
              <a:t>Annexe 1 : pédagogique</a:t>
            </a:r>
            <a:endParaRPr lang="fr-FR" sz="4000" dirty="0"/>
          </a:p>
        </p:txBody>
      </p:sp>
      <p:sp>
        <p:nvSpPr>
          <p:cNvPr id="3" name="Espace réservé du contenu 2"/>
          <p:cNvSpPr>
            <a:spLocks noGrp="1"/>
          </p:cNvSpPr>
          <p:nvPr>
            <p:ph sz="quarter" idx="13"/>
          </p:nvPr>
        </p:nvSpPr>
        <p:spPr>
          <a:xfrm>
            <a:off x="175364" y="543823"/>
            <a:ext cx="11348581" cy="5036233"/>
          </a:xfrm>
          <a:solidFill>
            <a:schemeClr val="bg1"/>
          </a:solidFill>
        </p:spPr>
        <p:txBody>
          <a:bodyPr>
            <a:noAutofit/>
          </a:bodyPr>
          <a:lstStyle/>
          <a:p>
            <a:endParaRPr lang="fr-FR" sz="900" dirty="0" smtClean="0"/>
          </a:p>
          <a:p>
            <a:pPr marL="0" indent="0">
              <a:lnSpc>
                <a:spcPct val="100000"/>
              </a:lnSpc>
              <a:spcBef>
                <a:spcPts val="0"/>
              </a:spcBef>
              <a:buNone/>
            </a:pPr>
            <a:r>
              <a:rPr lang="fr-FR" sz="1100" u="sng" cap="none" dirty="0">
                <a:latin typeface="Arial" panose="020B0604020202020204" pitchFamily="34" charset="0"/>
                <a:cs typeface="Arial" panose="020B0604020202020204" pitchFamily="34" charset="0"/>
              </a:rPr>
              <a:t>a - Animation</a:t>
            </a:r>
          </a:p>
          <a:p>
            <a:pPr marL="0" indent="0">
              <a:lnSpc>
                <a:spcPct val="100000"/>
              </a:lnSpc>
              <a:spcBef>
                <a:spcPts val="0"/>
              </a:spcBef>
              <a:buNone/>
            </a:pPr>
            <a:r>
              <a:rPr lang="fr-FR" sz="1100" cap="none" dirty="0">
                <a:latin typeface="Arial" panose="020B0604020202020204" pitchFamily="34" charset="0"/>
                <a:cs typeface="Arial" panose="020B0604020202020204" pitchFamily="34" charset="0"/>
              </a:rPr>
              <a:t>Le directeur d'école assure la coordination nécessaire entre les enseignants de l'école ou ceux qui sont amenés à les remplacer ainsi qu'avec tous ceux qui sont amenés à y intervenir. Il préside le conseil des maîtres qu'il réunit au moins une fois par trimestre et chaque fois qu'il le juge utile ou que la moitié de ses membres en fait la demande. Il  consulte ce conseil sur toutes les questions qui relèvent de sa compétence et sur celles qui sont nécessaires à la bonne coordination de l'équipe pédagogique. Il organise les travaux du conseil et en préside les séances, établit le relevé de conclusions, le transmet à l'inspecteur de l'éducation nationale chargé de la circonscription et en assure le suivi. Il veille à la tenue régulière des conseils de cycle.</a:t>
            </a:r>
          </a:p>
          <a:p>
            <a:pPr marL="0" indent="0">
              <a:lnSpc>
                <a:spcPct val="100000"/>
              </a:lnSpc>
              <a:spcBef>
                <a:spcPts val="0"/>
              </a:spcBef>
              <a:buNone/>
            </a:pPr>
            <a:r>
              <a:rPr lang="fr-FR" sz="1100" cap="none" dirty="0">
                <a:latin typeface="Arial" panose="020B0604020202020204" pitchFamily="34" charset="0"/>
                <a:cs typeface="Arial" panose="020B0604020202020204" pitchFamily="34" charset="0"/>
              </a:rPr>
              <a:t>En outre, dans le cadre d'une formation initiale des enseignants fondée sur une entrée progressive dans le métier, il revient au directeur d'école avec le concours de l'équipe pédagogique, de veiller à la bonne intégration des stagiaires et des étudiants de l'ESPE affectés à l'école dans le cadre de leur formation ; il s'assure que toutes les conditions d'organisation sont remplies pour le bon déroulement de leur stage au sein de l'école</a:t>
            </a:r>
            <a:r>
              <a:rPr lang="fr-FR" sz="1100" cap="none" dirty="0" smtClean="0">
                <a:latin typeface="Arial" panose="020B0604020202020204" pitchFamily="34" charset="0"/>
                <a:cs typeface="Arial" panose="020B0604020202020204" pitchFamily="34" charset="0"/>
              </a:rPr>
              <a:t>.</a:t>
            </a:r>
          </a:p>
          <a:p>
            <a:pPr marL="0" indent="0">
              <a:lnSpc>
                <a:spcPct val="100000"/>
              </a:lnSpc>
              <a:spcBef>
                <a:spcPts val="0"/>
              </a:spcBef>
              <a:buNone/>
            </a:pPr>
            <a:endParaRPr lang="fr-FR" sz="1100" cap="none" dirty="0">
              <a:latin typeface="Arial" panose="020B0604020202020204" pitchFamily="34" charset="0"/>
              <a:cs typeface="Arial" panose="020B0604020202020204" pitchFamily="34" charset="0"/>
            </a:endParaRPr>
          </a:p>
          <a:p>
            <a:pPr marL="0" indent="0">
              <a:lnSpc>
                <a:spcPct val="100000"/>
              </a:lnSpc>
              <a:spcBef>
                <a:spcPts val="0"/>
              </a:spcBef>
              <a:buNone/>
            </a:pPr>
            <a:r>
              <a:rPr lang="fr-FR" sz="1100" u="sng" cap="none" dirty="0">
                <a:latin typeface="Arial" panose="020B0604020202020204" pitchFamily="34" charset="0"/>
                <a:cs typeface="Arial" panose="020B0604020202020204" pitchFamily="34" charset="0"/>
              </a:rPr>
              <a:t>b - Impulsion</a:t>
            </a:r>
          </a:p>
          <a:p>
            <a:pPr marL="0" indent="0">
              <a:lnSpc>
                <a:spcPct val="100000"/>
              </a:lnSpc>
              <a:spcBef>
                <a:spcPts val="0"/>
              </a:spcBef>
              <a:buNone/>
            </a:pPr>
            <a:r>
              <a:rPr lang="fr-FR" sz="1100" cap="none" dirty="0">
                <a:latin typeface="Arial" panose="020B0604020202020204" pitchFamily="34" charset="0"/>
                <a:cs typeface="Arial" panose="020B0604020202020204" pitchFamily="34" charset="0"/>
              </a:rPr>
              <a:t>Le directeur d'école veille à la diffusion auprès des maîtres de l'école des instructions et programmes officiels, et des documents d'accompagnement pour la mise en œuvre du socle commun de connaissances de compétences et de culture. Il s'assure des conditions nécessaires à la progression et à l'évaluation des élèves de l'école au plan collectif et individuel, et veille à ce qu'un dispositif de soutien, si nécessaire un programme personnalisé de réussite éducative (PPRE), soit défini pour les élèves qui n'apparaissent pas en mesure de maîtriser les connaissances et compétences attendues à la fin d'un cycle d'enseignement ; il veille aussi à ce que des actions particulières soient prévues pour les élèves allophones inscrits à l'école ; il détermine et met en œuvre, avec tous les personnels de l'école, les aménagements qui peuvent être nécessaires pour le projet personnel de scolarisation (PPS) des élèves en situation de handicap ou pour le plan d'accompagnement personnalisé (PAP) des élèves dont les difficultés scolaires durables sont la conséquence d'un trouble des apprentissages.</a:t>
            </a:r>
          </a:p>
          <a:p>
            <a:pPr marL="0" indent="0">
              <a:lnSpc>
                <a:spcPct val="100000"/>
              </a:lnSpc>
              <a:spcBef>
                <a:spcPts val="0"/>
              </a:spcBef>
              <a:buNone/>
            </a:pPr>
            <a:r>
              <a:rPr lang="fr-FR" sz="1100" cap="none" dirty="0">
                <a:latin typeface="Arial" panose="020B0604020202020204" pitchFamily="34" charset="0"/>
                <a:cs typeface="Arial" panose="020B0604020202020204" pitchFamily="34" charset="0"/>
              </a:rPr>
              <a:t>Le directeur réunit l'équipe éducative chaque fois que l'examen de la situation d'un élève ou d'un groupe d'élèves l'exige qu'il s'agisse de l'efficience scolaire, de l'assiduité ou du comportement.</a:t>
            </a:r>
          </a:p>
          <a:p>
            <a:pPr marL="0" indent="0">
              <a:lnSpc>
                <a:spcPct val="100000"/>
              </a:lnSpc>
              <a:spcBef>
                <a:spcPts val="0"/>
              </a:spcBef>
              <a:buNone/>
            </a:pPr>
            <a:r>
              <a:rPr lang="fr-FR" sz="1100" cap="none" dirty="0" smtClean="0">
                <a:latin typeface="Arial" panose="020B0604020202020204" pitchFamily="34" charset="0"/>
                <a:cs typeface="Arial" panose="020B0604020202020204" pitchFamily="34" charset="0"/>
              </a:rPr>
              <a:t>Le </a:t>
            </a:r>
            <a:r>
              <a:rPr lang="fr-FR" sz="1100" cap="none" dirty="0">
                <a:latin typeface="Arial" panose="020B0604020202020204" pitchFamily="34" charset="0"/>
                <a:cs typeface="Arial" panose="020B0604020202020204" pitchFamily="34" charset="0"/>
              </a:rPr>
              <a:t>directeur impulse, aussi bien entre les cycles du premier degré qu'avec le collège, les liaisons nécessaires à la continuité des apprentissages ; il assure la participation de l'école aux actions de coopération et aux projets pédagogiques communs émanant du conseil école-collège.</a:t>
            </a:r>
          </a:p>
          <a:p>
            <a:pPr marL="0" indent="0">
              <a:lnSpc>
                <a:spcPct val="100000"/>
              </a:lnSpc>
              <a:spcBef>
                <a:spcPts val="0"/>
              </a:spcBef>
              <a:buNone/>
            </a:pPr>
            <a:r>
              <a:rPr lang="fr-FR" sz="1100" cap="none" dirty="0">
                <a:latin typeface="Arial" panose="020B0604020202020204" pitchFamily="34" charset="0"/>
                <a:cs typeface="Arial" panose="020B0604020202020204" pitchFamily="34" charset="0"/>
              </a:rPr>
              <a:t>Le directeur encourage le travail transversal et les innovations pédagogiques</a:t>
            </a:r>
            <a:r>
              <a:rPr lang="fr-FR" sz="1100" cap="none" dirty="0" smtClean="0">
                <a:latin typeface="Arial" panose="020B0604020202020204" pitchFamily="34" charset="0"/>
                <a:cs typeface="Arial" panose="020B0604020202020204" pitchFamily="34" charset="0"/>
              </a:rPr>
              <a:t>.</a:t>
            </a:r>
          </a:p>
          <a:p>
            <a:pPr marL="0" indent="0">
              <a:lnSpc>
                <a:spcPct val="100000"/>
              </a:lnSpc>
              <a:spcBef>
                <a:spcPts val="0"/>
              </a:spcBef>
              <a:buNone/>
            </a:pPr>
            <a:endParaRPr lang="fr-FR" sz="1100" cap="none" dirty="0">
              <a:latin typeface="Arial" panose="020B0604020202020204" pitchFamily="34" charset="0"/>
              <a:cs typeface="Arial" panose="020B0604020202020204" pitchFamily="34" charset="0"/>
            </a:endParaRPr>
          </a:p>
          <a:p>
            <a:pPr marL="0" indent="0">
              <a:lnSpc>
                <a:spcPct val="100000"/>
              </a:lnSpc>
              <a:spcBef>
                <a:spcPts val="0"/>
              </a:spcBef>
              <a:buNone/>
            </a:pPr>
            <a:r>
              <a:rPr lang="fr-FR" sz="1100" u="sng" cap="none" dirty="0">
                <a:latin typeface="Arial" panose="020B0604020202020204" pitchFamily="34" charset="0"/>
                <a:cs typeface="Arial" panose="020B0604020202020204" pitchFamily="34" charset="0"/>
              </a:rPr>
              <a:t>c - Pilotage</a:t>
            </a:r>
          </a:p>
          <a:p>
            <a:pPr marL="0" indent="0">
              <a:lnSpc>
                <a:spcPct val="100000"/>
              </a:lnSpc>
              <a:spcBef>
                <a:spcPts val="0"/>
              </a:spcBef>
              <a:buNone/>
            </a:pPr>
            <a:r>
              <a:rPr lang="fr-FR" sz="1100" cap="none" dirty="0">
                <a:latin typeface="Arial" panose="020B0604020202020204" pitchFamily="34" charset="0"/>
                <a:cs typeface="Arial" panose="020B0604020202020204" pitchFamily="34" charset="0"/>
              </a:rPr>
              <a:t>Le directeur coordonne l'élaboration du projet d'école. Il veille à ce que ce projet décline les orientations académiques, prenne en compte les spécificités de l'école et prévoie un dispositif d'évaluation. Il assure le suivi du projet d'école et contribue au bon déroulement des expérimentations éventuellement prévues par le projet d'école. Il suscite au sein de l'équipe pédagogique toutes initiatives destinées à améliorer l'efficacité de l'enseignement en cohérence avec le projet d'école.</a:t>
            </a:r>
          </a:p>
          <a:p>
            <a:pPr marL="0" indent="0">
              <a:lnSpc>
                <a:spcPct val="100000"/>
              </a:lnSpc>
              <a:spcBef>
                <a:spcPts val="0"/>
              </a:spcBef>
              <a:buNone/>
            </a:pPr>
            <a:r>
              <a:rPr lang="fr-FR" sz="1100" cap="none" dirty="0">
                <a:latin typeface="Arial" panose="020B0604020202020204" pitchFamily="34" charset="0"/>
                <a:cs typeface="Arial" panose="020B0604020202020204" pitchFamily="34" charset="0"/>
              </a:rPr>
              <a:t>Le directeur sensibilise l'équipe pédagogique à la qualité du climat scolaire. Il suscite si nécessaire, en mobilisant la communauté éducative, toutes initiatives de nature à améliorer le bien-être à l'école</a:t>
            </a:r>
            <a:r>
              <a:rPr lang="fr-FR" sz="1100" cap="none" dirty="0" smtClean="0">
                <a:latin typeface="Arial" panose="020B0604020202020204" pitchFamily="34" charset="0"/>
                <a:cs typeface="Arial" panose="020B0604020202020204" pitchFamily="34" charset="0"/>
              </a:rPr>
              <a:t>.</a:t>
            </a:r>
          </a:p>
          <a:p>
            <a:pPr marL="0" indent="0">
              <a:spcBef>
                <a:spcPts val="600"/>
              </a:spcBef>
              <a:buNone/>
            </a:pPr>
            <a:endParaRPr lang="fr-FR" sz="900" b="1" cap="none" dirty="0" smtClean="0">
              <a:solidFill>
                <a:schemeClr val="bg1"/>
              </a:solidFill>
              <a:latin typeface="Arial" panose="020B0604020202020204" pitchFamily="34" charset="0"/>
              <a:cs typeface="Arial" panose="020B0604020202020204" pitchFamily="34" charset="0"/>
            </a:endParaRPr>
          </a:p>
        </p:txBody>
      </p:sp>
      <p:sp>
        <p:nvSpPr>
          <p:cNvPr id="4" name="ZoneTexte 3"/>
          <p:cNvSpPr txBox="1"/>
          <p:nvPr/>
        </p:nvSpPr>
        <p:spPr>
          <a:xfrm>
            <a:off x="275572" y="5851086"/>
            <a:ext cx="5235879" cy="338554"/>
          </a:xfrm>
          <a:prstGeom prst="rect">
            <a:avLst/>
          </a:prstGeom>
          <a:noFill/>
        </p:spPr>
        <p:txBody>
          <a:bodyPr wrap="square" rtlCol="0">
            <a:spAutoFit/>
          </a:bodyPr>
          <a:lstStyle/>
          <a:p>
            <a:pPr>
              <a:spcBef>
                <a:spcPts val="600"/>
              </a:spcBef>
            </a:pPr>
            <a:r>
              <a:rPr lang="fr-FR" sz="1600" b="1" dirty="0">
                <a:solidFill>
                  <a:schemeClr val="bg1"/>
                </a:solidFill>
                <a:latin typeface="Arial" panose="020B0604020202020204" pitchFamily="34" charset="0"/>
                <a:cs typeface="Arial" panose="020B0604020202020204" pitchFamily="34" charset="0"/>
              </a:rPr>
              <a:t>B.O : </a:t>
            </a:r>
            <a:r>
              <a:rPr lang="fr-FR" sz="1600" b="1" dirty="0">
                <a:solidFill>
                  <a:schemeClr val="bg1"/>
                </a:solidFill>
                <a:latin typeface="Arial" panose="020B0604020202020204" pitchFamily="34" charset="0"/>
                <a:cs typeface="Arial" panose="020B0604020202020204" pitchFamily="34" charset="0"/>
                <a:hlinkClick r:id="rId2"/>
              </a:rPr>
              <a:t>L’exercice des responsabilités pédagogiques</a:t>
            </a:r>
            <a:endParaRPr lang="fr-FR"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97050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55310" y="37580"/>
            <a:ext cx="7202466" cy="551144"/>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algn="ctr"/>
            <a:r>
              <a:rPr lang="fr-FR" sz="3600" dirty="0" smtClean="0"/>
              <a:t>ANNEXE 2 : fonctionnement de l’école</a:t>
            </a:r>
            <a:endParaRPr lang="fr-FR" sz="3600" dirty="0"/>
          </a:p>
        </p:txBody>
      </p:sp>
      <p:sp>
        <p:nvSpPr>
          <p:cNvPr id="3" name="Espace réservé du contenu 2"/>
          <p:cNvSpPr>
            <a:spLocks noGrp="1"/>
          </p:cNvSpPr>
          <p:nvPr>
            <p:ph sz="quarter" idx="13"/>
          </p:nvPr>
        </p:nvSpPr>
        <p:spPr>
          <a:xfrm>
            <a:off x="300625" y="731520"/>
            <a:ext cx="11185742" cy="4825218"/>
          </a:xfrm>
          <a:solidFill>
            <a:schemeClr val="bg1"/>
          </a:solidFill>
        </p:spPr>
        <p:txBody>
          <a:bodyPr>
            <a:normAutofit fontScale="25000" lnSpcReduction="20000"/>
          </a:bodyPr>
          <a:lstStyle/>
          <a:p>
            <a:pPr marL="0" indent="0">
              <a:buNone/>
            </a:pPr>
            <a:r>
              <a:rPr lang="fr-FR" sz="5600" u="sng" cap="none" dirty="0" smtClean="0">
                <a:latin typeface="Arial" panose="020B0604020202020204" pitchFamily="34" charset="0"/>
                <a:cs typeface="Arial" panose="020B0604020202020204" pitchFamily="34" charset="0"/>
              </a:rPr>
              <a:t>a </a:t>
            </a:r>
            <a:r>
              <a:rPr lang="fr-FR" sz="5600" u="sng" cap="none" dirty="0">
                <a:latin typeface="Arial" panose="020B0604020202020204" pitchFamily="34" charset="0"/>
                <a:cs typeface="Arial" panose="020B0604020202020204" pitchFamily="34" charset="0"/>
              </a:rPr>
              <a:t>- Admission, accueil et surveillance des élèves </a:t>
            </a:r>
          </a:p>
          <a:p>
            <a:pPr marL="0" indent="0">
              <a:spcBef>
                <a:spcPts val="0"/>
              </a:spcBef>
              <a:buNone/>
            </a:pPr>
            <a:r>
              <a:rPr lang="fr-FR" sz="5600" cap="none" dirty="0">
                <a:latin typeface="Arial" panose="020B0604020202020204" pitchFamily="34" charset="0"/>
                <a:cs typeface="Arial" panose="020B0604020202020204" pitchFamily="34" charset="0"/>
              </a:rPr>
              <a:t>Le directeur procède à l'admission des élèves inscrits par le maire ; il  déclare au maire les enfants qui fréquentent l'école. En cas de changement d'école, il délivre le certificat de radiation et remet le livret scolaire aux parents. Il vérifie et signe les conventions qui peuvent être requises pour la scolarisation des élèves en situation de handicap et des élèves à besoins éducatifs particuliers.</a:t>
            </a:r>
          </a:p>
          <a:p>
            <a:pPr marL="0" indent="0">
              <a:spcBef>
                <a:spcPts val="600"/>
              </a:spcBef>
              <a:buNone/>
            </a:pPr>
            <a:r>
              <a:rPr lang="fr-FR" sz="5600" cap="none" dirty="0">
                <a:latin typeface="Arial" panose="020B0604020202020204" pitchFamily="34" charset="0"/>
                <a:cs typeface="Arial" panose="020B0604020202020204" pitchFamily="34" charset="0"/>
              </a:rPr>
              <a:t>En outre, le directeur organise l'accueil et la surveillance des élèves. Le directeur veille au contrôle des présences, s'assure de la fréquentation régulière de l'école par les élèves en intervenant auprès des familles et en rendant compte, si nécessaire, à l'inspecteur d'académie-directeur académique des services de l'éducation nationale (IA-</a:t>
            </a:r>
            <a:r>
              <a:rPr lang="fr-FR" sz="5600" cap="none" dirty="0" err="1">
                <a:latin typeface="Arial" panose="020B0604020202020204" pitchFamily="34" charset="0"/>
                <a:cs typeface="Arial" panose="020B0604020202020204" pitchFamily="34" charset="0"/>
              </a:rPr>
              <a:t>Dasen</a:t>
            </a:r>
            <a:r>
              <a:rPr lang="fr-FR" sz="5600" cap="none" dirty="0">
                <a:latin typeface="Arial" panose="020B0604020202020204" pitchFamily="34" charset="0"/>
                <a:cs typeface="Arial" panose="020B0604020202020204" pitchFamily="34" charset="0"/>
              </a:rPr>
              <a:t>) des absences irrégulières. Il veille à ce que la commune lui fournisse les informations nécessaires à la transition entre les temps scolaire et périscolaire.</a:t>
            </a:r>
          </a:p>
          <a:p>
            <a:pPr marL="0" indent="0">
              <a:buNone/>
            </a:pPr>
            <a:r>
              <a:rPr lang="fr-FR" sz="5600" u="sng" cap="none" dirty="0">
                <a:latin typeface="Arial" panose="020B0604020202020204" pitchFamily="34" charset="0"/>
                <a:cs typeface="Arial" panose="020B0604020202020204" pitchFamily="34" charset="0"/>
              </a:rPr>
              <a:t>b - Présidence du conseil d'école</a:t>
            </a:r>
            <a:r>
              <a:rPr lang="fr-FR" sz="5600" cap="none" dirty="0">
                <a:latin typeface="Arial" panose="020B0604020202020204" pitchFamily="34" charset="0"/>
                <a:cs typeface="Arial" panose="020B0604020202020204" pitchFamily="34" charset="0"/>
              </a:rPr>
              <a:t> </a:t>
            </a:r>
            <a:endParaRPr lang="fr-FR" sz="5600" cap="none" dirty="0" smtClean="0">
              <a:latin typeface="Arial" panose="020B0604020202020204" pitchFamily="34" charset="0"/>
              <a:cs typeface="Arial" panose="020B0604020202020204" pitchFamily="34" charset="0"/>
            </a:endParaRPr>
          </a:p>
          <a:p>
            <a:pPr marL="0" indent="0">
              <a:spcBef>
                <a:spcPts val="0"/>
              </a:spcBef>
              <a:buNone/>
            </a:pPr>
            <a:r>
              <a:rPr lang="fr-FR" sz="5600" cap="none" dirty="0" smtClean="0">
                <a:latin typeface="Arial" panose="020B0604020202020204" pitchFamily="34" charset="0"/>
                <a:cs typeface="Arial" panose="020B0604020202020204" pitchFamily="34" charset="0"/>
              </a:rPr>
              <a:t>Le </a:t>
            </a:r>
            <a:r>
              <a:rPr lang="fr-FR" sz="5600" cap="none" dirty="0">
                <a:latin typeface="Arial" panose="020B0604020202020204" pitchFamily="34" charset="0"/>
                <a:cs typeface="Arial" panose="020B0604020202020204" pitchFamily="34" charset="0"/>
              </a:rPr>
              <a:t>directeur réunit  et préside le conseil d'école dans les conditions prévues par la réglementation: il établit l'ordre du jour et le communique aux membres du conseil ; il veille à ce que le conseil d'école soit consulté et délibère sur toutes les questions relevant de sa compétence ; il préside ses séances, établit le procès-verbal de chaque séance et en assure la diffusion et l'affichage.</a:t>
            </a:r>
          </a:p>
          <a:p>
            <a:pPr marL="0" indent="0">
              <a:buNone/>
            </a:pPr>
            <a:r>
              <a:rPr lang="fr-FR" sz="5600" u="sng" cap="none" dirty="0">
                <a:latin typeface="Arial" panose="020B0604020202020204" pitchFamily="34" charset="0"/>
                <a:cs typeface="Arial" panose="020B0604020202020204" pitchFamily="34" charset="0"/>
              </a:rPr>
              <a:t>c - Règlement intérieur de l'école</a:t>
            </a:r>
          </a:p>
          <a:p>
            <a:pPr marL="0" indent="0">
              <a:spcBef>
                <a:spcPts val="0"/>
              </a:spcBef>
              <a:buNone/>
            </a:pPr>
            <a:r>
              <a:rPr lang="fr-FR" sz="5600" cap="none" dirty="0">
                <a:latin typeface="Arial" panose="020B0604020202020204" pitchFamily="34" charset="0"/>
                <a:cs typeface="Arial" panose="020B0604020202020204" pitchFamily="34" charset="0"/>
              </a:rPr>
              <a:t>Le directeur organise l'élaboration du projet de règlement intérieur de l'école en référence au règlement type départemental des écoles et dans le cadre des instructions données par l'IA-</a:t>
            </a:r>
            <a:r>
              <a:rPr lang="fr-FR" sz="5600" cap="none" dirty="0" err="1">
                <a:latin typeface="Arial" panose="020B0604020202020204" pitchFamily="34" charset="0"/>
                <a:cs typeface="Arial" panose="020B0604020202020204" pitchFamily="34" charset="0"/>
              </a:rPr>
              <a:t>Dasen</a:t>
            </a:r>
            <a:r>
              <a:rPr lang="fr-FR" sz="5600" cap="none" dirty="0">
                <a:latin typeface="Arial" panose="020B0604020202020204" pitchFamily="34" charset="0"/>
                <a:cs typeface="Arial" panose="020B0604020202020204" pitchFamily="34" charset="0"/>
              </a:rPr>
              <a:t>, pour son actualisation ; il soumet pour avis à l'inspecteur de l'éducation nationale de sa circonscription le projet de règlement intérieur ; il soumet le projet de règlement intérieur au vote du conseil d'école, en assure la diffusion et l'affichage ainsi que la présentation aux parents des élèves nouvellement inscrits.</a:t>
            </a:r>
          </a:p>
          <a:p>
            <a:pPr marL="0" indent="0">
              <a:spcBef>
                <a:spcPts val="600"/>
              </a:spcBef>
              <a:buNone/>
            </a:pPr>
            <a:r>
              <a:rPr lang="fr-FR" sz="5600" cap="none" dirty="0">
                <a:latin typeface="Arial" panose="020B0604020202020204" pitchFamily="34" charset="0"/>
                <a:cs typeface="Arial" panose="020B0604020202020204" pitchFamily="34" charset="0"/>
              </a:rPr>
              <a:t>Le directeur veille au respect du règlement intérieur par tous les membres de la communauté éducative, avec le concours de tous les personnels de l'école</a:t>
            </a:r>
            <a:r>
              <a:rPr lang="fr-FR" sz="5600" cap="none" dirty="0" smtClean="0">
                <a:latin typeface="Arial" panose="020B0604020202020204" pitchFamily="34" charset="0"/>
                <a:cs typeface="Arial" panose="020B0604020202020204" pitchFamily="34" charset="0"/>
              </a:rPr>
              <a:t>.</a:t>
            </a:r>
            <a:endParaRPr lang="fr-FR" dirty="0" smtClean="0"/>
          </a:p>
        </p:txBody>
      </p:sp>
    </p:spTree>
    <p:extLst>
      <p:ext uri="{BB962C8B-B14F-4D97-AF65-F5344CB8AC3E}">
        <p14:creationId xmlns:p14="http://schemas.microsoft.com/office/powerpoint/2010/main" val="19836885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91849" y="50104"/>
            <a:ext cx="7197439" cy="601249"/>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fr-FR" sz="3600" dirty="0" smtClean="0"/>
              <a:t>ANNEXE 2 : fonctionnement </a:t>
            </a:r>
            <a:r>
              <a:rPr lang="fr-FR" sz="3600" dirty="0"/>
              <a:t>de l’école</a:t>
            </a:r>
          </a:p>
        </p:txBody>
      </p:sp>
      <p:sp>
        <p:nvSpPr>
          <p:cNvPr id="3" name="Espace réservé du contenu 2"/>
          <p:cNvSpPr>
            <a:spLocks noGrp="1"/>
          </p:cNvSpPr>
          <p:nvPr>
            <p:ph sz="quarter" idx="13"/>
          </p:nvPr>
        </p:nvSpPr>
        <p:spPr>
          <a:xfrm>
            <a:off x="200417" y="767219"/>
            <a:ext cx="11361106" cy="4781811"/>
          </a:xfrm>
          <a:solidFill>
            <a:schemeClr val="bg1"/>
          </a:solidFill>
        </p:spPr>
        <p:txBody>
          <a:bodyPr>
            <a:noAutofit/>
          </a:bodyPr>
          <a:lstStyle/>
          <a:p>
            <a:pPr marL="0" indent="0">
              <a:spcBef>
                <a:spcPts val="0"/>
              </a:spcBef>
              <a:buNone/>
            </a:pPr>
            <a:r>
              <a:rPr lang="fr-FR" sz="1300" u="sng" cap="none" dirty="0">
                <a:latin typeface="Arial" panose="020B0604020202020204" pitchFamily="34" charset="0"/>
                <a:cs typeface="Arial" panose="020B0604020202020204" pitchFamily="34" charset="0"/>
              </a:rPr>
              <a:t>d - Répartition des moyens et organisation des services</a:t>
            </a:r>
          </a:p>
          <a:p>
            <a:pPr marL="0" indent="0">
              <a:lnSpc>
                <a:spcPct val="100000"/>
              </a:lnSpc>
              <a:spcBef>
                <a:spcPts val="0"/>
              </a:spcBef>
              <a:buNone/>
            </a:pPr>
            <a:r>
              <a:rPr lang="fr-FR" sz="1300" cap="none" dirty="0">
                <a:latin typeface="Arial" panose="020B0604020202020204" pitchFamily="34" charset="0"/>
                <a:cs typeface="Arial" panose="020B0604020202020204" pitchFamily="34" charset="0"/>
              </a:rPr>
              <a:t>Le directeur répartit les moyens d'enseignement, notamment les crédits attribués à l'école par la commune ou l'EPCI compétent, et fixe, après avis du conseil des maîtres, les modalités d'utilisation des locaux scolaires pendant les horaires d'enseignement.</a:t>
            </a:r>
          </a:p>
          <a:p>
            <a:pPr marL="0" indent="0">
              <a:lnSpc>
                <a:spcPct val="100000"/>
              </a:lnSpc>
              <a:spcBef>
                <a:spcPts val="0"/>
              </a:spcBef>
              <a:buNone/>
            </a:pPr>
            <a:r>
              <a:rPr lang="fr-FR" sz="1300" cap="none" dirty="0">
                <a:latin typeface="Arial" panose="020B0604020202020204" pitchFamily="34" charset="0"/>
                <a:cs typeface="Arial" panose="020B0604020202020204" pitchFamily="34" charset="0"/>
              </a:rPr>
              <a:t>Après avis du conseil des maîtres, le directeur répartit les élèves en classes et groupes et arrête le service de tous les enseignants nommés à l'école. Dans le cadre du projet d'école, il organise les éventuels échanges de service ainsi que le service des enseignants relevant du dispositif Plus de maîtres que de classes.</a:t>
            </a:r>
          </a:p>
          <a:p>
            <a:pPr marL="0" indent="0">
              <a:lnSpc>
                <a:spcPct val="100000"/>
              </a:lnSpc>
              <a:spcBef>
                <a:spcPts val="0"/>
              </a:spcBef>
              <a:buNone/>
            </a:pPr>
            <a:r>
              <a:rPr lang="fr-FR" sz="1300" cap="none" dirty="0">
                <a:latin typeface="Arial" panose="020B0604020202020204" pitchFamily="34" charset="0"/>
                <a:cs typeface="Arial" panose="020B0604020202020204" pitchFamily="34" charset="0"/>
              </a:rPr>
              <a:t>Le directeur organise le service et contrôle l'activité des personnels territoriaux, pendant leur temps de service à l'école, ainsi que des personnels contractuels affectés à l'école ; il veille à ce que les agents nommés en contrats aidés au sein de l'école bénéficient pendant leur période de formation de l'aide du tuteur prévu par la réglementation, et établit en tant que de besoin l</a:t>
            </a:r>
            <a:r>
              <a:rPr lang="fr-FR" sz="1300" cap="none" dirty="0" smtClean="0">
                <a:latin typeface="Arial" panose="020B0604020202020204" pitchFamily="34" charset="0"/>
                <a:cs typeface="Arial" panose="020B0604020202020204" pitchFamily="34" charset="0"/>
              </a:rPr>
              <a:t>'«attestation </a:t>
            </a:r>
            <a:r>
              <a:rPr lang="fr-FR" sz="1300" cap="none" dirty="0">
                <a:latin typeface="Arial" panose="020B0604020202020204" pitchFamily="34" charset="0"/>
                <a:cs typeface="Arial" panose="020B0604020202020204" pitchFamily="34" charset="0"/>
              </a:rPr>
              <a:t>d'expérience </a:t>
            </a:r>
            <a:r>
              <a:rPr lang="fr-FR" sz="1300" cap="none" dirty="0" smtClean="0">
                <a:latin typeface="Arial" panose="020B0604020202020204" pitchFamily="34" charset="0"/>
                <a:cs typeface="Arial" panose="020B0604020202020204" pitchFamily="34" charset="0"/>
              </a:rPr>
              <a:t>professionnelle» </a:t>
            </a:r>
            <a:r>
              <a:rPr lang="fr-FR" sz="1300" cap="none" dirty="0">
                <a:latin typeface="Arial" panose="020B0604020202020204" pitchFamily="34" charset="0"/>
                <a:cs typeface="Arial" panose="020B0604020202020204" pitchFamily="34" charset="0"/>
              </a:rPr>
              <a:t>prévue par l'article L. 5134-28-1 du code du travail</a:t>
            </a:r>
            <a:r>
              <a:rPr lang="fr-FR" sz="1300" cap="none" dirty="0" smtClean="0">
                <a:latin typeface="Arial" panose="020B0604020202020204" pitchFamily="34" charset="0"/>
                <a:cs typeface="Arial" panose="020B0604020202020204" pitchFamily="34" charset="0"/>
              </a:rPr>
              <a:t>.</a:t>
            </a:r>
          </a:p>
          <a:p>
            <a:pPr marL="0" indent="0">
              <a:spcBef>
                <a:spcPts val="0"/>
              </a:spcBef>
              <a:buNone/>
            </a:pPr>
            <a:endParaRPr lang="fr-FR" sz="800" cap="none" dirty="0">
              <a:latin typeface="Arial" panose="020B0604020202020204" pitchFamily="34" charset="0"/>
              <a:cs typeface="Arial" panose="020B0604020202020204" pitchFamily="34" charset="0"/>
            </a:endParaRPr>
          </a:p>
          <a:p>
            <a:pPr marL="0" indent="0">
              <a:spcBef>
                <a:spcPts val="0"/>
              </a:spcBef>
              <a:buNone/>
            </a:pPr>
            <a:r>
              <a:rPr lang="fr-FR" sz="1300" u="sng" cap="none" dirty="0">
                <a:latin typeface="Arial" panose="020B0604020202020204" pitchFamily="34" charset="0"/>
                <a:cs typeface="Arial" panose="020B0604020202020204" pitchFamily="34" charset="0"/>
              </a:rPr>
              <a:t>e - Sécurité de l'école</a:t>
            </a:r>
          </a:p>
          <a:p>
            <a:pPr marL="0" indent="0">
              <a:lnSpc>
                <a:spcPct val="100000"/>
              </a:lnSpc>
              <a:spcBef>
                <a:spcPts val="0"/>
              </a:spcBef>
              <a:buNone/>
            </a:pPr>
            <a:r>
              <a:rPr lang="fr-FR" sz="1300" cap="none" dirty="0">
                <a:latin typeface="Arial" panose="020B0604020202020204" pitchFamily="34" charset="0"/>
                <a:cs typeface="Arial" panose="020B0604020202020204" pitchFamily="34" charset="0"/>
              </a:rPr>
              <a:t>Le directeur d'école est responsable de la mise en œuvre des dispositions relatives à la sécurité contre les risques d'incendie. Il est l'interlocuteur de la commission de sécurité. Il organise les exercices de sécurité obligatoires et actualise le registre de sécurité en lien avec la collectivité propriétaire des bâtiments. Si le même bâtiment abrite deux écoles, un directeur est désigné comme responsable unique de la sécurité.</a:t>
            </a:r>
          </a:p>
          <a:p>
            <a:pPr marL="0" indent="0">
              <a:lnSpc>
                <a:spcPct val="100000"/>
              </a:lnSpc>
              <a:spcBef>
                <a:spcPts val="0"/>
              </a:spcBef>
              <a:buNone/>
            </a:pPr>
            <a:r>
              <a:rPr lang="fr-FR" sz="1300" cap="none" dirty="0">
                <a:latin typeface="Arial" panose="020B0604020202020204" pitchFamily="34" charset="0"/>
                <a:cs typeface="Arial" panose="020B0604020202020204" pitchFamily="34" charset="0"/>
              </a:rPr>
              <a:t>Le directeur, dans le cadre du conseil des maîtres, élabore le  plan particulier de mise en sûreté face aux risques majeurs (PPMS). Il veille à ce qu'une information claire soit donnée aux familles sur les dispositions prises pour faire face aux risques majeurs, et à ce qu'une éducation à la sécurité soit prévue par le projet d'école.</a:t>
            </a:r>
          </a:p>
          <a:p>
            <a:pPr marL="0" indent="0">
              <a:lnSpc>
                <a:spcPct val="100000"/>
              </a:lnSpc>
              <a:spcBef>
                <a:spcPts val="0"/>
              </a:spcBef>
              <a:buNone/>
            </a:pPr>
            <a:r>
              <a:rPr lang="fr-FR" sz="1300" cap="none" dirty="0">
                <a:latin typeface="Arial" panose="020B0604020202020204" pitchFamily="34" charset="0"/>
                <a:cs typeface="Arial" panose="020B0604020202020204" pitchFamily="34" charset="0"/>
              </a:rPr>
              <a:t>Le directeur d'école diffuse les consignes de sécurité prévues par le règlement intérieur de l'école et veille à leur mise en œuvre ; en particulier, il doit signaler sans délai au maire de la commune ou au président de l'EPCI compétent ainsi qu'à l'IA-</a:t>
            </a:r>
            <a:r>
              <a:rPr lang="fr-FR" sz="1300" cap="none" dirty="0" err="1">
                <a:latin typeface="Arial" panose="020B0604020202020204" pitchFamily="34" charset="0"/>
                <a:cs typeface="Arial" panose="020B0604020202020204" pitchFamily="34" charset="0"/>
              </a:rPr>
              <a:t>Dasen</a:t>
            </a:r>
            <a:r>
              <a:rPr lang="fr-FR" sz="1300" cap="none" dirty="0">
                <a:latin typeface="Arial" panose="020B0604020202020204" pitchFamily="34" charset="0"/>
                <a:cs typeface="Arial" panose="020B0604020202020204" pitchFamily="34" charset="0"/>
              </a:rPr>
              <a:t>, les installations ou dégradations des locaux qui pourraient constituer une cause de danger pour les élèves. Il peut, en cas de nécessité, être amené à prendre lui-même toutes mesures d'urgence propres à assurer la sécurité des personnes, avant d'en référer au maire ou au président de l'EPCI compétent, et d'en informer, éventuellement, les représentants du personnel au comité d'hygiène, de sécurité et des conditions de travail (CHSCT). </a:t>
            </a:r>
            <a:endParaRPr lang="fr-FR" sz="1300" cap="none" dirty="0" smtClean="0">
              <a:solidFill>
                <a:schemeClr val="bg1"/>
              </a:solidFill>
              <a:latin typeface="Arial" panose="020B0604020202020204" pitchFamily="34" charset="0"/>
              <a:cs typeface="Arial" panose="020B0604020202020204" pitchFamily="34" charset="0"/>
            </a:endParaRPr>
          </a:p>
        </p:txBody>
      </p:sp>
      <p:sp>
        <p:nvSpPr>
          <p:cNvPr id="4" name="ZoneTexte 3"/>
          <p:cNvSpPr txBox="1"/>
          <p:nvPr/>
        </p:nvSpPr>
        <p:spPr>
          <a:xfrm>
            <a:off x="388307" y="5837129"/>
            <a:ext cx="2918564" cy="307777"/>
          </a:xfrm>
          <a:prstGeom prst="rect">
            <a:avLst/>
          </a:prstGeom>
          <a:noFill/>
        </p:spPr>
        <p:txBody>
          <a:bodyPr wrap="square" rtlCol="0">
            <a:spAutoFit/>
          </a:bodyPr>
          <a:lstStyle/>
          <a:p>
            <a:r>
              <a:rPr lang="fr-FR" sz="1400" dirty="0">
                <a:solidFill>
                  <a:schemeClr val="bg1"/>
                </a:solidFill>
                <a:latin typeface="Arial" panose="020B0604020202020204" pitchFamily="34" charset="0"/>
                <a:cs typeface="Arial" panose="020B0604020202020204" pitchFamily="34" charset="0"/>
              </a:rPr>
              <a:t>B.O : </a:t>
            </a:r>
            <a:r>
              <a:rPr lang="fr-FR" sz="1400" dirty="0">
                <a:solidFill>
                  <a:schemeClr val="bg1"/>
                </a:solidFill>
                <a:hlinkClick r:id="rId2" tooltip="8315_annexe2.pdf (PDF-114.70 Ko-Nouvelle fenêtre)"/>
              </a:rPr>
              <a:t>Le fonctionnement de </a:t>
            </a:r>
            <a:r>
              <a:rPr lang="fr-FR" sz="1400" dirty="0" smtClean="0">
                <a:solidFill>
                  <a:schemeClr val="bg1"/>
                </a:solidFill>
                <a:hlinkClick r:id="rId2" tooltip="8315_annexe2.pdf (PDF-114.70 Ko-Nouvelle fenêtre)"/>
              </a:rPr>
              <a:t>l'école</a:t>
            </a:r>
            <a:endParaRPr lang="fr-FR" sz="1400" dirty="0"/>
          </a:p>
        </p:txBody>
      </p:sp>
    </p:spTree>
    <p:extLst>
      <p:ext uri="{BB962C8B-B14F-4D97-AF65-F5344CB8AC3E}">
        <p14:creationId xmlns:p14="http://schemas.microsoft.com/office/powerpoint/2010/main" val="34995840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rand événem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TM04033927[[fn=Grand événement]]</Template>
  <TotalTime>2582</TotalTime>
  <Words>1233</Words>
  <Application>Microsoft Office PowerPoint</Application>
  <PresentationFormat>Grand écran</PresentationFormat>
  <Paragraphs>101</Paragraphs>
  <Slides>11</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11</vt:i4>
      </vt:variant>
    </vt:vector>
  </HeadingPairs>
  <TitlesOfParts>
    <vt:vector size="15" baseType="lpstr">
      <vt:lpstr>Arial</vt:lpstr>
      <vt:lpstr>Comic Sans MS</vt:lpstr>
      <vt:lpstr>Impact</vt:lpstr>
      <vt:lpstr>Grand événement</vt:lpstr>
      <vt:lpstr>RÉUNION DES DIRECTEURS CIRcONSCRIPTION CHALON 1</vt:lpstr>
      <vt:lpstr>Responsabilité pédagogique</vt:lpstr>
      <vt:lpstr>Responsabilité pédagogique</vt:lpstr>
      <vt:lpstr>Responsabilité RELATIVE AU fonctionnement de l’école</vt:lpstr>
      <vt:lpstr>Responsabilité RELATIVE AU fonctionnement de l’école</vt:lpstr>
      <vt:lpstr>Relations avec les parents et les partenaires de l'école</vt:lpstr>
      <vt:lpstr>Annexe 1 : pédagogique</vt:lpstr>
      <vt:lpstr>ANNEXE 2 : fonctionnement de l’école</vt:lpstr>
      <vt:lpstr>ANNEXE 2 : fonctionnement de l’école</vt:lpstr>
      <vt:lpstr>Annexe 3 : Relations avec les parents et les partenaires</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RÉUNION DES DIRECTEURS CIRcONSCRITPION CHALON 1</dc:title>
  <dc:creator>Stéphane Tank</dc:creator>
  <cp:lastModifiedBy>Stéphane Tank</cp:lastModifiedBy>
  <cp:revision>53</cp:revision>
  <cp:lastPrinted>2016-06-17T08:29:29Z</cp:lastPrinted>
  <dcterms:created xsi:type="dcterms:W3CDTF">2016-06-14T16:16:05Z</dcterms:created>
  <dcterms:modified xsi:type="dcterms:W3CDTF">2016-06-17T20:11:11Z</dcterms:modified>
</cp:coreProperties>
</file>