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1" r:id="rId7"/>
    <p:sldId id="259" r:id="rId8"/>
    <p:sldId id="260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6" d="100"/>
          <a:sy n="76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91B4-C842-4CFA-8CCB-AC6876276A58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370F-D89F-4E45-AA7A-7037A32BBF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65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91B4-C842-4CFA-8CCB-AC6876276A58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370F-D89F-4E45-AA7A-7037A32BBF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859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91B4-C842-4CFA-8CCB-AC6876276A58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370F-D89F-4E45-AA7A-7037A32BBF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3681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91B4-C842-4CFA-8CCB-AC6876276A58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370F-D89F-4E45-AA7A-7037A32BBF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560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91B4-C842-4CFA-8CCB-AC6876276A58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370F-D89F-4E45-AA7A-7037A32BBF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04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91B4-C842-4CFA-8CCB-AC6876276A58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370F-D89F-4E45-AA7A-7037A32BBF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33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91B4-C842-4CFA-8CCB-AC6876276A58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370F-D89F-4E45-AA7A-7037A32BBF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250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91B4-C842-4CFA-8CCB-AC6876276A58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370F-D89F-4E45-AA7A-7037A32BBF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01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91B4-C842-4CFA-8CCB-AC6876276A58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370F-D89F-4E45-AA7A-7037A32BBF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96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91B4-C842-4CFA-8CCB-AC6876276A58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370F-D89F-4E45-AA7A-7037A32BBF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46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91B4-C842-4CFA-8CCB-AC6876276A58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370F-D89F-4E45-AA7A-7037A32BBF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0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491B4-C842-4CFA-8CCB-AC6876276A58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3370F-D89F-4E45-AA7A-7037A32BBF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34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apela-group.com/?lang=fr" TargetMode="External"/><Relationship Id="rId2" Type="http://schemas.openxmlformats.org/officeDocument/2006/relationships/hyperlink" Target="http://text-to-speech.imtranslator.net/speech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licours.com/?locale=f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6738" y="2366085"/>
            <a:ext cx="9480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Le numérique au service des LVE</a:t>
            </a:r>
            <a:endParaRPr lang="fr-FR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03514" y="5775252"/>
            <a:ext cx="322376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6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</a:rPr>
              <a:t>Mars 2017 – Stéphanie Marlin - CPC</a:t>
            </a:r>
            <a:endParaRPr lang="fr-FR" sz="16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47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3044" y="2101550"/>
            <a:ext cx="10515600" cy="4023677"/>
          </a:xfrm>
          <a:ln>
            <a:solidFill>
              <a:schemeClr val="accent2"/>
            </a:solidFill>
          </a:ln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Compétence « écouter et comprendre »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 smtClean="0"/>
              <a:t>Utiliser des supports et outils numériques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dirty="0"/>
          </a:p>
          <a:p>
            <a:pPr marL="457200" lvl="1" indent="0">
              <a:buNone/>
            </a:pPr>
            <a:r>
              <a:rPr lang="fr-FR" dirty="0" smtClean="0"/>
              <a:t>Compétence « lire et comprendre »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Utiliser des support et outils numériques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dirty="0"/>
          </a:p>
          <a:p>
            <a:pPr marL="457200" lvl="1" indent="0">
              <a:buNone/>
            </a:pPr>
            <a:r>
              <a:rPr lang="fr-FR" dirty="0" smtClean="0"/>
              <a:t>Compétence « parler en continu »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 smtClean="0"/>
              <a:t>S’enregistrer sur un support numérique (audio ou vidéo)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530556" y="501813"/>
            <a:ext cx="85254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sz="5400" b="1" dirty="0" smtClean="0">
                <a:ln/>
                <a:solidFill>
                  <a:schemeClr val="accent4"/>
                </a:solidFill>
              </a:rPr>
              <a:t>Que disent les programmes ?</a:t>
            </a:r>
            <a:endParaRPr lang="fr-FR" sz="5400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80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7214" y="407015"/>
            <a:ext cx="1079757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Une voix de synthèse = </a:t>
            </a:r>
          </a:p>
          <a:p>
            <a:pPr algn="ctr"/>
            <a:r>
              <a:rPr lang="fr-FR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faire parler son ordinateur en anglais</a:t>
            </a:r>
            <a:endParaRPr lang="fr-F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838199" y="2852759"/>
            <a:ext cx="10515600" cy="310963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r-FR" dirty="0" smtClean="0"/>
          </a:p>
          <a:p>
            <a:pPr lvl="1"/>
            <a:r>
              <a:rPr lang="fr-FR" dirty="0" smtClean="0"/>
              <a:t>Le </a:t>
            </a:r>
            <a:r>
              <a:rPr lang="fr-FR" dirty="0"/>
              <a:t>site : TEXT TO SPEECH</a:t>
            </a:r>
          </a:p>
          <a:p>
            <a:pPr lvl="1"/>
            <a:r>
              <a:rPr lang="fr-FR" dirty="0">
                <a:hlinkClick r:id="rId2"/>
              </a:rPr>
              <a:t>http://text-to-speech.imtranslator.net/speech.asp</a:t>
            </a:r>
            <a:endParaRPr lang="fr-FR" dirty="0"/>
          </a:p>
          <a:p>
            <a:pPr marL="457200" lvl="1" indent="0">
              <a:buNone/>
            </a:pPr>
            <a:endParaRPr lang="fr-FR" dirty="0" smtClean="0">
              <a:hlinkClick r:id="rId3"/>
            </a:endParaRPr>
          </a:p>
          <a:p>
            <a:pPr marL="457200" lvl="1" indent="0">
              <a:buNone/>
            </a:pPr>
            <a:endParaRPr lang="fr-FR" dirty="0" smtClean="0">
              <a:hlinkClick r:id="rId3"/>
            </a:endParaRPr>
          </a:p>
          <a:p>
            <a:pPr lvl="1"/>
            <a:r>
              <a:rPr lang="fr-FR" dirty="0" smtClean="0"/>
              <a:t>Le site : ACAPELA GROUP</a:t>
            </a:r>
            <a:endParaRPr lang="fr-FR" dirty="0" smtClean="0">
              <a:hlinkClick r:id="rId3"/>
            </a:endParaRPr>
          </a:p>
          <a:p>
            <a:pPr lvl="1"/>
            <a:r>
              <a:rPr lang="fr-FR" dirty="0" smtClean="0">
                <a:hlinkClick r:id="rId3"/>
              </a:rPr>
              <a:t>http://www.acapela-group.com/?lang=fr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293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5778" y="1585876"/>
            <a:ext cx="10515600" cy="4727242"/>
          </a:xfrm>
        </p:spPr>
        <p:txBody>
          <a:bodyPr>
            <a:normAutofit fontScale="92500" lnSpcReduction="10000"/>
          </a:bodyPr>
          <a:lstStyle/>
          <a:p>
            <a:r>
              <a:rPr lang="fr-FR" dirty="0">
                <a:solidFill>
                  <a:srgbClr val="0000FF"/>
                </a:solidFill>
                <a:latin typeface="Arial" panose="020B0604020202020204" pitchFamily="34" charset="0"/>
              </a:rPr>
              <a:t>T</a:t>
            </a:r>
            <a:r>
              <a:rPr lang="fr-FR" dirty="0" smtClean="0">
                <a:solidFill>
                  <a:srgbClr val="0000FF"/>
                </a:solidFill>
                <a:latin typeface="Arial" panose="020B0604020202020204" pitchFamily="34" charset="0"/>
              </a:rPr>
              <a:t>apez </a:t>
            </a:r>
            <a:r>
              <a:rPr lang="fr-FR" dirty="0">
                <a:solidFill>
                  <a:srgbClr val="0000FF"/>
                </a:solidFill>
                <a:latin typeface="Arial" panose="020B0604020202020204" pitchFamily="34" charset="0"/>
              </a:rPr>
              <a:t>votre texte</a:t>
            </a: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 dans le rectangle blanc ( en faisant bien attention à la </a:t>
            </a:r>
            <a:r>
              <a:rPr lang="fr-FR" dirty="0" smtClean="0">
                <a:solidFill>
                  <a:srgbClr val="000000"/>
                </a:solidFill>
                <a:latin typeface="Arial" panose="020B0604020202020204" pitchFamily="34" charset="0"/>
              </a:rPr>
              <a:t>ponctuation)</a:t>
            </a:r>
          </a:p>
          <a:p>
            <a:r>
              <a:rPr lang="fr-FR" dirty="0" smtClean="0">
                <a:solidFill>
                  <a:srgbClr val="000000"/>
                </a:solidFill>
                <a:latin typeface="Arial" panose="020B0604020202020204" pitchFamily="34" charset="0"/>
              </a:rPr>
              <a:t>Cliquez </a:t>
            </a: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sur </a:t>
            </a:r>
            <a:r>
              <a:rPr lang="fr-FR" dirty="0">
                <a:solidFill>
                  <a:srgbClr val="0000FF"/>
                </a:solidFill>
                <a:latin typeface="Arial" panose="020B0604020202020204" pitchFamily="34" charset="0"/>
              </a:rPr>
              <a:t>Say </a:t>
            </a:r>
            <a:r>
              <a:rPr lang="fr-FR" dirty="0" err="1">
                <a:solidFill>
                  <a:srgbClr val="0000FF"/>
                </a:solidFill>
                <a:latin typeface="Arial" panose="020B0604020202020204" pitchFamily="34" charset="0"/>
              </a:rPr>
              <a:t>it</a:t>
            </a: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fr-FR" dirty="0" smtClean="0"/>
          </a:p>
          <a:p>
            <a:r>
              <a:rPr lang="fr-FR" dirty="0" smtClean="0"/>
              <a:t>Si la qualité est satisfaisante, </a:t>
            </a:r>
            <a:r>
              <a:rPr lang="fr-FR" dirty="0" smtClean="0">
                <a:solidFill>
                  <a:srgbClr val="0000FF"/>
                </a:solidFill>
              </a:rPr>
              <a:t>cliquer en dessous sur YES, </a:t>
            </a:r>
            <a:r>
              <a:rPr lang="fr-FR" dirty="0" smtClean="0"/>
              <a:t>vous obtiendrez une </a:t>
            </a:r>
            <a:r>
              <a:rPr lang="fr-FR" dirty="0" smtClean="0">
                <a:solidFill>
                  <a:srgbClr val="0000FF"/>
                </a:solidFill>
              </a:rPr>
              <a:t>adresse HTTP </a:t>
            </a:r>
            <a:r>
              <a:rPr lang="fr-FR" dirty="0" smtClean="0"/>
              <a:t>qu’il faut garder (</a:t>
            </a:r>
            <a:r>
              <a:rPr lang="fr-FR" dirty="0" smtClean="0">
                <a:solidFill>
                  <a:srgbClr val="FF0000"/>
                </a:solidFill>
              </a:rPr>
              <a:t>copiez la sur un doc </a:t>
            </a:r>
            <a:r>
              <a:rPr lang="fr-FR" dirty="0" err="1" smtClean="0">
                <a:solidFill>
                  <a:srgbClr val="FF0000"/>
                </a:solidFill>
              </a:rPr>
              <a:t>word</a:t>
            </a:r>
            <a:r>
              <a:rPr lang="fr-FR" dirty="0" smtClean="0"/>
              <a:t>). Il vous suffira ensuite de coller cette adresse dans la barre d’adresse de votre navigateur et vous retrouverez le texte que vous aviez tapé ! </a:t>
            </a:r>
          </a:p>
          <a:p>
            <a:endParaRPr lang="fr-FR" dirty="0" smtClean="0"/>
          </a:p>
          <a:p>
            <a:r>
              <a:rPr lang="fr-FR" dirty="0" smtClean="0"/>
              <a:t>Possibilité de modifier la vitesse de la parole. </a:t>
            </a:r>
          </a:p>
          <a:p>
            <a:endParaRPr lang="fr-FR" dirty="0"/>
          </a:p>
          <a:p>
            <a:r>
              <a:rPr lang="fr-FR" dirty="0" smtClean="0"/>
              <a:t>Voix : homme ou femme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065911" y="199083"/>
            <a:ext cx="61353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</a:rPr>
              <a:t>TEXT TO SPEECH</a:t>
            </a:r>
            <a:endParaRPr lang="fr-F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74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Taper son texte.</a:t>
            </a:r>
          </a:p>
          <a:p>
            <a:r>
              <a:rPr lang="fr-FR" dirty="0" smtClean="0"/>
              <a:t>Accepter les conditions</a:t>
            </a:r>
          </a:p>
          <a:p>
            <a:r>
              <a:rPr lang="fr-FR" dirty="0" smtClean="0"/>
              <a:t>Ecouter.</a:t>
            </a:r>
          </a:p>
          <a:p>
            <a:endParaRPr lang="fr-FR" dirty="0"/>
          </a:p>
          <a:p>
            <a:r>
              <a:rPr lang="fr-FR" dirty="0" smtClean="0"/>
              <a:t>Voix : Rachel ou Peter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014805" y="662546"/>
            <a:ext cx="6237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</a:rPr>
              <a:t>ACAPELA GROUP</a:t>
            </a:r>
            <a:endParaRPr lang="fr-F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425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- Texte du manuel non sonorisé.</a:t>
            </a:r>
          </a:p>
          <a:p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- Les élèves écrivent un texte, le tapent et l’écoutent.</a:t>
            </a:r>
          </a:p>
          <a:p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Créer des exercices audio pour les élèves</a:t>
            </a:r>
          </a:p>
          <a:p>
            <a:r>
              <a:rPr lang="fr-FR" i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Exemple : </a:t>
            </a:r>
          </a:p>
          <a:p>
            <a:r>
              <a:rPr lang="fr-FR" i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Audio :</a:t>
            </a:r>
            <a:r>
              <a:rPr lang="fr-FR" i="1" dirty="0" err="1" smtClean="0">
                <a:solidFill>
                  <a:schemeClr val="bg1"/>
                </a:solidFill>
                <a:latin typeface="Agency FB" panose="020B0503020202020204" pitchFamily="34" charset="0"/>
              </a:rPr>
              <a:t>What</a:t>
            </a:r>
            <a:r>
              <a:rPr lang="fr-FR" i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r>
              <a:rPr lang="fr-FR" i="1" dirty="0" err="1" smtClean="0">
                <a:solidFill>
                  <a:schemeClr val="bg1"/>
                </a:solidFill>
                <a:latin typeface="Agency FB" panose="020B0503020202020204" pitchFamily="34" charset="0"/>
              </a:rPr>
              <a:t>is</a:t>
            </a:r>
            <a:r>
              <a:rPr lang="fr-FR" i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r>
              <a:rPr lang="fr-FR" i="1" dirty="0" err="1" smtClean="0">
                <a:solidFill>
                  <a:schemeClr val="bg1"/>
                </a:solidFill>
                <a:latin typeface="Agency FB" panose="020B0503020202020204" pitchFamily="34" charset="0"/>
              </a:rPr>
              <a:t>you</a:t>
            </a:r>
            <a:r>
              <a:rPr lang="fr-FR" i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 favorite </a:t>
            </a:r>
            <a:r>
              <a:rPr lang="fr-FR" i="1" dirty="0" err="1" smtClean="0">
                <a:solidFill>
                  <a:schemeClr val="bg1"/>
                </a:solidFill>
                <a:latin typeface="Agency FB" panose="020B0503020202020204" pitchFamily="34" charset="0"/>
              </a:rPr>
              <a:t>colour</a:t>
            </a:r>
            <a:r>
              <a:rPr lang="fr-FR" i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 ? </a:t>
            </a:r>
            <a:r>
              <a:rPr lang="fr-FR" i="1" dirty="0" err="1" smtClean="0">
                <a:solidFill>
                  <a:schemeClr val="bg1"/>
                </a:solidFill>
                <a:latin typeface="Agency FB" panose="020B0503020202020204" pitchFamily="34" charset="0"/>
              </a:rPr>
              <a:t>My</a:t>
            </a:r>
            <a:r>
              <a:rPr lang="fr-FR" i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 favorite </a:t>
            </a:r>
            <a:r>
              <a:rPr lang="fr-FR" i="1" dirty="0" err="1" smtClean="0">
                <a:solidFill>
                  <a:schemeClr val="bg1"/>
                </a:solidFill>
                <a:latin typeface="Agency FB" panose="020B0503020202020204" pitchFamily="34" charset="0"/>
              </a:rPr>
              <a:t>colour</a:t>
            </a:r>
            <a:r>
              <a:rPr lang="fr-FR" i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r>
              <a:rPr lang="fr-FR" i="1" dirty="0" err="1" smtClean="0">
                <a:solidFill>
                  <a:schemeClr val="bg1"/>
                </a:solidFill>
                <a:latin typeface="Agency FB" panose="020B0503020202020204" pitchFamily="34" charset="0"/>
              </a:rPr>
              <a:t>is</a:t>
            </a:r>
            <a:r>
              <a:rPr lang="fr-FR" i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r>
              <a:rPr lang="fr-FR" i="1" dirty="0" err="1" smtClean="0">
                <a:solidFill>
                  <a:schemeClr val="bg1"/>
                </a:solidFill>
                <a:latin typeface="Agency FB" panose="020B0503020202020204" pitchFamily="34" charset="0"/>
              </a:rPr>
              <a:t>blue</a:t>
            </a:r>
            <a:r>
              <a:rPr lang="fr-FR" i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.</a:t>
            </a:r>
          </a:p>
          <a:p>
            <a:r>
              <a:rPr lang="fr-FR" i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Fiche : l’élève choisi la couleur bleue à cocher.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52566" y="462130"/>
            <a:ext cx="9286867" cy="646331"/>
          </a:xfrm>
          <a:prstGeom prst="rect">
            <a:avLst/>
          </a:prstGeom>
          <a:solidFill>
            <a:schemeClr val="accent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Quelle utilisation pour le « </a:t>
            </a:r>
            <a:r>
              <a:rPr lang="fr-FR" sz="3600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text</a:t>
            </a:r>
            <a:r>
              <a:rPr lang="fr-FR" sz="36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to speech » ?</a:t>
            </a:r>
            <a:endParaRPr lang="fr-FR" sz="3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243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Le site : </a:t>
            </a:r>
            <a:r>
              <a:rPr lang="fr-FR" dirty="0" smtClean="0">
                <a:solidFill>
                  <a:srgbClr val="FF0066"/>
                </a:solidFill>
              </a:rPr>
              <a:t>JOLICOURS</a:t>
            </a:r>
          </a:p>
          <a:p>
            <a:pPr algn="ctr"/>
            <a:endParaRPr lang="fr-FR" dirty="0"/>
          </a:p>
          <a:p>
            <a:pPr algn="ctr"/>
            <a:r>
              <a:rPr lang="fr-FR" dirty="0" smtClean="0">
                <a:hlinkClick r:id="rId2"/>
              </a:rPr>
              <a:t>http://www.jolicours.com/?locale=fr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686164" y="587390"/>
            <a:ext cx="65440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66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Flash </a:t>
            </a:r>
            <a:r>
              <a:rPr lang="fr-FR" sz="5400" b="1" cap="none" spc="0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66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cards</a:t>
            </a:r>
            <a:r>
              <a:rPr lang="fr-FR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66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sonorisées</a:t>
            </a:r>
            <a:endParaRPr lang="fr-FR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66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56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/>
          <a:lstStyle/>
          <a:p>
            <a:r>
              <a:rPr lang="fr-FR" dirty="0" smtClean="0"/>
              <a:t>Flash </a:t>
            </a:r>
            <a:r>
              <a:rPr lang="fr-FR" dirty="0" err="1" smtClean="0"/>
              <a:t>Card</a:t>
            </a:r>
            <a:r>
              <a:rPr lang="fr-FR" dirty="0" smtClean="0"/>
              <a:t> = carte mémoire</a:t>
            </a:r>
            <a:br>
              <a:rPr lang="fr-FR" dirty="0" smtClean="0"/>
            </a:br>
            <a:r>
              <a:rPr lang="fr-FR" dirty="0" smtClean="0"/>
              <a:t>                   = mémoriser du vocabulaire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Mettre en contexte</a:t>
            </a:r>
          </a:p>
          <a:p>
            <a:r>
              <a:rPr lang="fr-FR" dirty="0" smtClean="0"/>
              <a:t>Créer ses propres </a:t>
            </a:r>
            <a:r>
              <a:rPr lang="fr-FR" dirty="0" smtClean="0"/>
              <a:t>cartes</a:t>
            </a:r>
          </a:p>
          <a:p>
            <a:endParaRPr lang="fr-FR" dirty="0" smtClean="0"/>
          </a:p>
          <a:p>
            <a:r>
              <a:rPr lang="fr-FR" dirty="0" smtClean="0"/>
              <a:t>Outil de vérification :</a:t>
            </a:r>
          </a:p>
          <a:p>
            <a:pPr marL="0" indent="0">
              <a:buNone/>
            </a:pPr>
            <a:r>
              <a:rPr lang="fr-FR" dirty="0" smtClean="0"/>
              <a:t>Faire apparaitre le site sur TBI – Présenter des cartes – Faire dire oralement les mots – Vérifier à l’aide du logiciel.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633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2947</TotalTime>
  <Words>265</Words>
  <Application>Microsoft Office PowerPoint</Application>
  <PresentationFormat>Grand écran</PresentationFormat>
  <Paragraphs>59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Agency FB</vt:lpstr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Flash Card = carte mémoire                    = mémoriser du vocabulaire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numérique au service des LVE</dc:title>
  <dc:creator>CP EPS</dc:creator>
  <cp:lastModifiedBy>CP EPS</cp:lastModifiedBy>
  <cp:revision>18</cp:revision>
  <dcterms:created xsi:type="dcterms:W3CDTF">2017-03-21T12:47:08Z</dcterms:created>
  <dcterms:modified xsi:type="dcterms:W3CDTF">2017-03-27T15:17:51Z</dcterms:modified>
</cp:coreProperties>
</file>