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256" r:id="rId2"/>
    <p:sldId id="257" r:id="rId3"/>
    <p:sldId id="261" r:id="rId4"/>
    <p:sldId id="258" r:id="rId5"/>
    <p:sldId id="259" r:id="rId6"/>
    <p:sldId id="260" r:id="rId7"/>
    <p:sldId id="262" r:id="rId8"/>
    <p:sldId id="263" r:id="rId9"/>
    <p:sldId id="266" r:id="rId10"/>
    <p:sldId id="264" r:id="rId11"/>
    <p:sldId id="265" r:id="rId12"/>
    <p:sldId id="267" r:id="rId13"/>
    <p:sldId id="268" r:id="rId14"/>
    <p:sldId id="269" r:id="rId15"/>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C1FC3"/>
    <a:srgbClr val="F8FF8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3" d="100"/>
          <a:sy n="43" d="100"/>
        </p:scale>
        <p:origin x="1290"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2623D9-D101-C044-B9A7-052CD43934B5}" type="datetimeFigureOut">
              <a:rPr lang="fr-FR" smtClean="0"/>
              <a:t>07/11/2016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0FEA00-EBCE-FF44-8C86-7F4A5B34562D}" type="slidenum">
              <a:rPr lang="fr-FR" smtClean="0"/>
              <a:t>‹N°›</a:t>
            </a:fld>
            <a:endParaRPr lang="fr-FR"/>
          </a:p>
        </p:txBody>
      </p:sp>
    </p:spTree>
    <p:extLst>
      <p:ext uri="{BB962C8B-B14F-4D97-AF65-F5344CB8AC3E}">
        <p14:creationId xmlns:p14="http://schemas.microsoft.com/office/powerpoint/2010/main" val="424995870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kern="1200" dirty="0" smtClean="0">
                <a:solidFill>
                  <a:schemeClr val="tx1"/>
                </a:solidFill>
                <a:latin typeface="+mn-lt"/>
                <a:ea typeface="+mn-ea"/>
                <a:cs typeface="+mn-cs"/>
              </a:rPr>
              <a:t>Professeur à l’université Paul-Sabatier de Toulouse, où il dirige le laboratoire de didactique, André </a:t>
            </a:r>
            <a:r>
              <a:rPr lang="fr-FR" sz="1200" b="1" kern="1200" dirty="0" err="1" smtClean="0">
                <a:solidFill>
                  <a:schemeClr val="tx1"/>
                </a:solidFill>
                <a:latin typeface="+mn-lt"/>
                <a:ea typeface="+mn-ea"/>
                <a:cs typeface="+mn-cs"/>
              </a:rPr>
              <a:t>Antibi</a:t>
            </a:r>
            <a:r>
              <a:rPr lang="fr-FR" sz="1200" b="1" kern="1200" dirty="0" smtClean="0">
                <a:solidFill>
                  <a:schemeClr val="tx1"/>
                </a:solidFill>
                <a:latin typeface="+mn-lt"/>
                <a:ea typeface="+mn-ea"/>
                <a:cs typeface="+mn-cs"/>
              </a:rPr>
              <a:t> est l’auteur de « La constante macabre » paru en 2003 (</a:t>
            </a:r>
            <a:r>
              <a:rPr lang="fr-FR" sz="1200" b="1" kern="1200" dirty="0" err="1" smtClean="0">
                <a:solidFill>
                  <a:schemeClr val="tx1"/>
                </a:solidFill>
                <a:latin typeface="+mn-lt"/>
                <a:ea typeface="+mn-ea"/>
                <a:cs typeface="+mn-cs"/>
              </a:rPr>
              <a:t>Math’adore-Nathan</a:t>
            </a:r>
            <a:r>
              <a:rPr lang="fr-FR" sz="1200" b="1" kern="1200" dirty="0" smtClean="0">
                <a:solidFill>
                  <a:schemeClr val="tx1"/>
                </a:solidFill>
                <a:latin typeface="+mn-lt"/>
                <a:ea typeface="+mn-ea"/>
                <a:cs typeface="+mn-cs"/>
              </a:rPr>
              <a:t>). Déjà 30 000 professeurs mettraient en pratique le système d’évaluation par contrat de confiance préconisé dans son ouvrage. André </a:t>
            </a:r>
            <a:r>
              <a:rPr lang="fr-FR" sz="1200" b="1" kern="1200" dirty="0" err="1" smtClean="0">
                <a:solidFill>
                  <a:schemeClr val="tx1"/>
                </a:solidFill>
                <a:latin typeface="+mn-lt"/>
                <a:ea typeface="+mn-ea"/>
                <a:cs typeface="+mn-cs"/>
              </a:rPr>
              <a:t>Antibi</a:t>
            </a:r>
            <a:r>
              <a:rPr lang="fr-FR" sz="1200" b="1" kern="1200" dirty="0" smtClean="0">
                <a:solidFill>
                  <a:schemeClr val="tx1"/>
                </a:solidFill>
                <a:latin typeface="+mn-lt"/>
                <a:ea typeface="+mn-ea"/>
                <a:cs typeface="+mn-cs"/>
              </a:rPr>
              <a:t> se réjouit que le ministère de l'Education nationale subventionne son mouvement depuis mars 2009. Si certains inspecteurs se montrent intéressés par sa méthode, les IUFM ne l'enseignent pas officiellement. Un colloque sur les suites à donner à cette adhésion est organisé le 10 juin 2009, à l’université Paris 12.</a:t>
            </a:r>
            <a:endParaRPr lang="fr-FR" dirty="0"/>
          </a:p>
        </p:txBody>
      </p:sp>
      <p:sp>
        <p:nvSpPr>
          <p:cNvPr id="4" name="Espace réservé du numéro de diapositive 3"/>
          <p:cNvSpPr>
            <a:spLocks noGrp="1"/>
          </p:cNvSpPr>
          <p:nvPr>
            <p:ph type="sldNum" sz="quarter" idx="10"/>
          </p:nvPr>
        </p:nvSpPr>
        <p:spPr/>
        <p:txBody>
          <a:bodyPr/>
          <a:lstStyle/>
          <a:p>
            <a:fld id="{8F0FEA00-EBCE-FF44-8C86-7F4A5B34562D}" type="slidenum">
              <a:rPr lang="fr-FR" smtClean="0"/>
              <a:t>1</a:t>
            </a:fld>
            <a:endParaRPr lang="fr-FR"/>
          </a:p>
        </p:txBody>
      </p:sp>
    </p:spTree>
    <p:extLst>
      <p:ext uri="{BB962C8B-B14F-4D97-AF65-F5344CB8AC3E}">
        <p14:creationId xmlns:p14="http://schemas.microsoft.com/office/powerpoint/2010/main" val="9568292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P 48</a:t>
            </a:r>
            <a:endParaRPr lang="fr-FR" dirty="0"/>
          </a:p>
        </p:txBody>
      </p:sp>
      <p:sp>
        <p:nvSpPr>
          <p:cNvPr id="4" name="Espace réservé du numéro de diapositive 3"/>
          <p:cNvSpPr>
            <a:spLocks noGrp="1"/>
          </p:cNvSpPr>
          <p:nvPr>
            <p:ph type="sldNum" sz="quarter" idx="10"/>
          </p:nvPr>
        </p:nvSpPr>
        <p:spPr/>
        <p:txBody>
          <a:bodyPr/>
          <a:lstStyle/>
          <a:p>
            <a:fld id="{8F0FEA00-EBCE-FF44-8C86-7F4A5B34562D}" type="slidenum">
              <a:rPr lang="fr-FR" smtClean="0"/>
              <a:t>14</a:t>
            </a:fld>
            <a:endParaRPr lang="fr-FR"/>
          </a:p>
        </p:txBody>
      </p:sp>
    </p:spTree>
    <p:extLst>
      <p:ext uri="{BB962C8B-B14F-4D97-AF65-F5344CB8AC3E}">
        <p14:creationId xmlns:p14="http://schemas.microsoft.com/office/powerpoint/2010/main" val="4260609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Phénomène de société</a:t>
            </a:r>
            <a:r>
              <a:rPr lang="fr-FR" baseline="0" dirty="0" smtClean="0"/>
              <a:t> = les enseignants ne sont pas les seuls responsables.</a:t>
            </a:r>
          </a:p>
          <a:p>
            <a:endParaRPr lang="fr-FR" baseline="0" dirty="0" smtClean="0"/>
          </a:p>
          <a:p>
            <a:pPr eaLnBrk="1" hangingPunct="1"/>
            <a:r>
              <a:rPr lang="fr-FR" dirty="0" smtClean="0">
                <a:latin typeface="Perpetua" charset="0"/>
              </a:rPr>
              <a:t>Si les notes d</a:t>
            </a:r>
            <a:r>
              <a:rPr lang="ja-JP" altLang="fr-FR" dirty="0" smtClean="0">
                <a:latin typeface="Perpetua" charset="0"/>
              </a:rPr>
              <a:t>’</a:t>
            </a:r>
            <a:r>
              <a:rPr lang="fr-FR" dirty="0" smtClean="0">
                <a:latin typeface="Perpetua" charset="0"/>
              </a:rPr>
              <a:t>examen des étudiants sont bonnes, le professeur sera suspecté de laxisme.</a:t>
            </a:r>
          </a:p>
          <a:p>
            <a:pPr eaLnBrk="1" hangingPunct="1"/>
            <a:r>
              <a:rPr lang="fr-FR" dirty="0" smtClean="0">
                <a:latin typeface="Perpetua" charset="0"/>
              </a:rPr>
              <a:t> Par contre, si beaucoup sont en échec, on les accusera de ne pas avoir assez étudié, plutôt que d</a:t>
            </a:r>
            <a:r>
              <a:rPr lang="ja-JP" altLang="fr-FR" dirty="0" smtClean="0">
                <a:latin typeface="Perpetua" charset="0"/>
              </a:rPr>
              <a:t>’</a:t>
            </a:r>
            <a:r>
              <a:rPr lang="fr-FR" dirty="0" smtClean="0">
                <a:latin typeface="Perpetua" charset="0"/>
              </a:rPr>
              <a:t>incriminer l</a:t>
            </a:r>
            <a:r>
              <a:rPr lang="ja-JP" altLang="fr-FR" dirty="0" smtClean="0">
                <a:latin typeface="Perpetua" charset="0"/>
              </a:rPr>
              <a:t>’</a:t>
            </a:r>
            <a:r>
              <a:rPr lang="fr-FR" dirty="0" smtClean="0">
                <a:latin typeface="Perpetua" charset="0"/>
              </a:rPr>
              <a:t>enseignant. </a:t>
            </a:r>
          </a:p>
          <a:p>
            <a:pPr eaLnBrk="1" hangingPunct="1"/>
            <a:endParaRPr lang="fr-FR" dirty="0" smtClean="0">
              <a:latin typeface="Perpetua" charset="0"/>
            </a:endParaRPr>
          </a:p>
          <a:p>
            <a:pPr eaLnBrk="1" hangingPunct="1"/>
            <a:r>
              <a:rPr lang="fr-FR" dirty="0" smtClean="0">
                <a:latin typeface="Perpetua" charset="0"/>
              </a:rPr>
              <a:t>Selon lui, un professeur est davantage satisfait </a:t>
            </a:r>
            <a:r>
              <a:rPr lang="fr-FR" dirty="0" err="1" smtClean="0">
                <a:latin typeface="Perpetua" charset="0"/>
              </a:rPr>
              <a:t>lorsqu</a:t>
            </a:r>
            <a:r>
              <a:rPr lang="ja-JP" altLang="fr-FR" dirty="0" smtClean="0">
                <a:latin typeface="Perpetua" charset="0"/>
              </a:rPr>
              <a:t>’</a:t>
            </a:r>
            <a:r>
              <a:rPr lang="fr-FR" dirty="0" smtClean="0">
                <a:latin typeface="Perpetua" charset="0"/>
              </a:rPr>
              <a:t>une partie de son auditoire est en échec plutôt que lorsque l</a:t>
            </a:r>
            <a:r>
              <a:rPr lang="ja-JP" altLang="fr-FR" dirty="0" smtClean="0">
                <a:latin typeface="Perpetua" charset="0"/>
              </a:rPr>
              <a:t>’</a:t>
            </a:r>
            <a:r>
              <a:rPr lang="fr-FR" dirty="0" smtClean="0">
                <a:latin typeface="Perpetua" charset="0"/>
              </a:rPr>
              <a:t>ensemble de ses étudiants a réussi son examen. </a:t>
            </a:r>
          </a:p>
          <a:p>
            <a:pPr eaLnBrk="1" hangingPunct="1"/>
            <a:r>
              <a:rPr lang="fr-FR" dirty="0" smtClean="0">
                <a:latin typeface="Perpetua" charset="0"/>
              </a:rPr>
              <a:t>Comme si de bonnes notes étaient synonymes de laxisme ou de médiocrité dans la tête du professeur.</a:t>
            </a:r>
          </a:p>
          <a:p>
            <a:pPr eaLnBrk="1" hangingPunct="1"/>
            <a:r>
              <a:rPr lang="fr-FR" dirty="0" smtClean="0">
                <a:latin typeface="Perpetua" charset="0"/>
              </a:rPr>
              <a:t>En somme la note est un pouvoir et la mauvaise note rassure sur ce pouvoir.</a:t>
            </a:r>
            <a:br>
              <a:rPr lang="fr-FR" dirty="0" smtClean="0">
                <a:latin typeface="Perpetua" charset="0"/>
              </a:rPr>
            </a:br>
            <a:endParaRPr lang="fr-FR" dirty="0" smtClean="0">
              <a:latin typeface="Perpetua" charset="0"/>
            </a:endParaRPr>
          </a:p>
          <a:p>
            <a:pPr eaLnBrk="1" hangingPunct="1"/>
            <a:endParaRPr lang="fr-FR" dirty="0" smtClean="0">
              <a:latin typeface="Perpetua" charset="0"/>
            </a:endParaRPr>
          </a:p>
          <a:p>
            <a:endParaRPr lang="fr-FR" dirty="0"/>
          </a:p>
        </p:txBody>
      </p:sp>
      <p:sp>
        <p:nvSpPr>
          <p:cNvPr id="4" name="Espace réservé du numéro de diapositive 3"/>
          <p:cNvSpPr>
            <a:spLocks noGrp="1"/>
          </p:cNvSpPr>
          <p:nvPr>
            <p:ph type="sldNum" sz="quarter" idx="10"/>
          </p:nvPr>
        </p:nvSpPr>
        <p:spPr/>
        <p:txBody>
          <a:bodyPr/>
          <a:lstStyle/>
          <a:p>
            <a:fld id="{8F0FEA00-EBCE-FF44-8C86-7F4A5B34562D}" type="slidenum">
              <a:rPr lang="fr-FR" smtClean="0"/>
              <a:t>2</a:t>
            </a:fld>
            <a:endParaRPr lang="fr-FR"/>
          </a:p>
        </p:txBody>
      </p:sp>
    </p:spTree>
    <p:extLst>
      <p:ext uri="{BB962C8B-B14F-4D97-AF65-F5344CB8AC3E}">
        <p14:creationId xmlns:p14="http://schemas.microsoft.com/office/powerpoint/2010/main" val="1695896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Résultat obtenu par une enquête réalisée dans quinze académies auprès</a:t>
            </a:r>
            <a:r>
              <a:rPr lang="fr-FR" baseline="0" dirty="0" smtClean="0"/>
              <a:t> de 3020 enseignants à la fin d’une réunion sur ce thème à laquelle ils étaient tenus d’assister.</a:t>
            </a:r>
            <a:endParaRPr lang="fr-FR" dirty="0"/>
          </a:p>
        </p:txBody>
      </p:sp>
      <p:sp>
        <p:nvSpPr>
          <p:cNvPr id="4" name="Espace réservé du numéro de diapositive 3"/>
          <p:cNvSpPr>
            <a:spLocks noGrp="1"/>
          </p:cNvSpPr>
          <p:nvPr>
            <p:ph type="sldNum" sz="quarter" idx="10"/>
          </p:nvPr>
        </p:nvSpPr>
        <p:spPr/>
        <p:txBody>
          <a:bodyPr/>
          <a:lstStyle/>
          <a:p>
            <a:fld id="{8F0FEA00-EBCE-FF44-8C86-7F4A5B34562D}" type="slidenum">
              <a:rPr lang="fr-FR" smtClean="0"/>
              <a:t>4</a:t>
            </a:fld>
            <a:endParaRPr lang="fr-FR"/>
          </a:p>
        </p:txBody>
      </p:sp>
    </p:spTree>
    <p:extLst>
      <p:ext uri="{BB962C8B-B14F-4D97-AF65-F5344CB8AC3E}">
        <p14:creationId xmlns:p14="http://schemas.microsoft.com/office/powerpoint/2010/main" val="3834014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F0FEA00-EBCE-FF44-8C86-7F4A5B34562D}" type="slidenum">
              <a:rPr lang="fr-FR" smtClean="0"/>
              <a:t>8</a:t>
            </a:fld>
            <a:endParaRPr lang="fr-FR"/>
          </a:p>
        </p:txBody>
      </p:sp>
    </p:spTree>
    <p:extLst>
      <p:ext uri="{BB962C8B-B14F-4D97-AF65-F5344CB8AC3E}">
        <p14:creationId xmlns:p14="http://schemas.microsoft.com/office/powerpoint/2010/main" val="5139743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Ne pas faire figurer les corrigés dans la liste p27</a:t>
            </a:r>
          </a:p>
          <a:p>
            <a:endParaRPr lang="fr-FR" dirty="0"/>
          </a:p>
        </p:txBody>
      </p:sp>
      <p:sp>
        <p:nvSpPr>
          <p:cNvPr id="4" name="Espace réservé du numéro de diapositive 3"/>
          <p:cNvSpPr>
            <a:spLocks noGrp="1"/>
          </p:cNvSpPr>
          <p:nvPr>
            <p:ph type="sldNum" sz="quarter" idx="10"/>
          </p:nvPr>
        </p:nvSpPr>
        <p:spPr/>
        <p:txBody>
          <a:bodyPr/>
          <a:lstStyle/>
          <a:p>
            <a:fld id="{8F0FEA00-EBCE-FF44-8C86-7F4A5B34562D}" type="slidenum">
              <a:rPr lang="fr-FR" smtClean="0"/>
              <a:t>9</a:t>
            </a:fld>
            <a:endParaRPr lang="fr-FR"/>
          </a:p>
        </p:txBody>
      </p:sp>
    </p:spTree>
    <p:extLst>
      <p:ext uri="{BB962C8B-B14F-4D97-AF65-F5344CB8AC3E}">
        <p14:creationId xmlns:p14="http://schemas.microsoft.com/office/powerpoint/2010/main" val="3974291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Pas trop long : p 24 : normal que les meilleurs élèves</a:t>
            </a:r>
            <a:r>
              <a:rPr lang="fr-FR" baseline="0" dirty="0" smtClean="0"/>
              <a:t> terminent 20mn avant la fin. </a:t>
            </a:r>
          </a:p>
          <a:p>
            <a:endParaRPr lang="fr-FR" baseline="0" dirty="0" smtClean="0"/>
          </a:p>
          <a:p>
            <a:r>
              <a:rPr lang="fr-FR" baseline="0" dirty="0" smtClean="0"/>
              <a:t>Question hors liste p 25 = analogue à des questions traitées en classe mais pas à l’identique.</a:t>
            </a:r>
            <a:endParaRPr lang="fr-FR" dirty="0"/>
          </a:p>
        </p:txBody>
      </p:sp>
      <p:sp>
        <p:nvSpPr>
          <p:cNvPr id="4" name="Espace réservé du numéro de diapositive 3"/>
          <p:cNvSpPr>
            <a:spLocks noGrp="1"/>
          </p:cNvSpPr>
          <p:nvPr>
            <p:ph type="sldNum" sz="quarter" idx="10"/>
          </p:nvPr>
        </p:nvSpPr>
        <p:spPr/>
        <p:txBody>
          <a:bodyPr/>
          <a:lstStyle/>
          <a:p>
            <a:fld id="{8F0FEA00-EBCE-FF44-8C86-7F4A5B34562D}" type="slidenum">
              <a:rPr lang="fr-FR" smtClean="0"/>
              <a:t>10</a:t>
            </a:fld>
            <a:endParaRPr lang="fr-FR"/>
          </a:p>
        </p:txBody>
      </p:sp>
    </p:spTree>
    <p:extLst>
      <p:ext uri="{BB962C8B-B14F-4D97-AF65-F5344CB8AC3E}">
        <p14:creationId xmlns:p14="http://schemas.microsoft.com/office/powerpoint/2010/main" val="31586019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Responsabilisés : p</a:t>
            </a:r>
            <a:r>
              <a:rPr lang="fr-FR" baseline="0" dirty="0" smtClean="0"/>
              <a:t> 18 cette fois, les élèves qui n’ont pas de bons résultats sont responsabilisés.</a:t>
            </a:r>
          </a:p>
          <a:p>
            <a:endParaRPr lang="fr-FR" baseline="0" dirty="0" smtClean="0"/>
          </a:p>
          <a:p>
            <a:r>
              <a:rPr lang="fr-FR" dirty="0" smtClean="0"/>
              <a:t>Travail</a:t>
            </a:r>
            <a:r>
              <a:rPr lang="fr-FR" baseline="0" dirty="0" smtClean="0"/>
              <a:t> enseignant : p23</a:t>
            </a:r>
          </a:p>
          <a:p>
            <a:endParaRPr lang="fr-FR" baseline="0" dirty="0" smtClean="0"/>
          </a:p>
          <a:p>
            <a:r>
              <a:rPr lang="fr-FR" baseline="0" dirty="0" smtClean="0"/>
              <a:t>P28 : corrigés bien pris car ils savent qu’ils pourront être au programme de contrôle.</a:t>
            </a:r>
          </a:p>
          <a:p>
            <a:endParaRPr lang="fr-FR" baseline="0" dirty="0" smtClean="0"/>
          </a:p>
          <a:p>
            <a:r>
              <a:rPr lang="fr-FR" baseline="0" dirty="0" smtClean="0"/>
              <a:t>P29 : meilleure préparation car ils savent que le travail sera récompensé.</a:t>
            </a:r>
          </a:p>
          <a:p>
            <a:endParaRPr lang="fr-FR" baseline="0" dirty="0" smtClean="0"/>
          </a:p>
          <a:p>
            <a:endParaRPr lang="fr-FR" baseline="0" dirty="0" smtClean="0"/>
          </a:p>
          <a:p>
            <a:endParaRPr lang="fr-FR" baseline="0" dirty="0" smtClean="0"/>
          </a:p>
          <a:p>
            <a:endParaRPr lang="fr-FR" dirty="0"/>
          </a:p>
        </p:txBody>
      </p:sp>
      <p:sp>
        <p:nvSpPr>
          <p:cNvPr id="4" name="Espace réservé du numéro de diapositive 3"/>
          <p:cNvSpPr>
            <a:spLocks noGrp="1"/>
          </p:cNvSpPr>
          <p:nvPr>
            <p:ph type="sldNum" sz="quarter" idx="10"/>
          </p:nvPr>
        </p:nvSpPr>
        <p:spPr/>
        <p:txBody>
          <a:bodyPr/>
          <a:lstStyle/>
          <a:p>
            <a:fld id="{8F0FEA00-EBCE-FF44-8C86-7F4A5B34562D}" type="slidenum">
              <a:rPr lang="fr-FR" smtClean="0"/>
              <a:t>11</a:t>
            </a:fld>
            <a:endParaRPr lang="fr-FR"/>
          </a:p>
        </p:txBody>
      </p:sp>
    </p:spTree>
    <p:extLst>
      <p:ext uri="{BB962C8B-B14F-4D97-AF65-F5344CB8AC3E}">
        <p14:creationId xmlns:p14="http://schemas.microsoft.com/office/powerpoint/2010/main" val="1840030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Compris ? P41/</a:t>
            </a:r>
            <a:r>
              <a:rPr lang="fr-FR" baseline="0" dirty="0" smtClean="0"/>
              <a:t> 42 : impossible de restituer si on n’a pas compris.</a:t>
            </a:r>
            <a:endParaRPr lang="fr-FR" dirty="0" smtClean="0"/>
          </a:p>
          <a:p>
            <a:endParaRPr lang="fr-FR" dirty="0" smtClean="0"/>
          </a:p>
          <a:p>
            <a:r>
              <a:rPr lang="fr-FR" dirty="0" smtClean="0"/>
              <a:t>Page 44</a:t>
            </a:r>
          </a:p>
          <a:p>
            <a:r>
              <a:rPr lang="fr-FR" dirty="0" smtClean="0"/>
              <a:t> = avec</a:t>
            </a:r>
            <a:r>
              <a:rPr lang="fr-FR" baseline="0" dirty="0" smtClean="0"/>
              <a:t> l EPCC, le niveau augmente</a:t>
            </a:r>
          </a:p>
          <a:p>
            <a:r>
              <a:rPr lang="fr-FR" baseline="0" dirty="0" smtClean="0"/>
              <a:t>= EPCC 1/12 du temps scolaire. Les programmes sont inchangés</a:t>
            </a:r>
          </a:p>
          <a:p>
            <a:r>
              <a:rPr lang="fr-FR" baseline="0" dirty="0" smtClean="0"/>
              <a:t>= les élèves travaillent plus et donc leur niveau ne peut qu’augmenter</a:t>
            </a:r>
          </a:p>
          <a:p>
            <a:r>
              <a:rPr lang="fr-FR" baseline="0" dirty="0" smtClean="0"/>
              <a:t>= </a:t>
            </a:r>
            <a:endParaRPr lang="fr-FR" dirty="0"/>
          </a:p>
        </p:txBody>
      </p:sp>
      <p:sp>
        <p:nvSpPr>
          <p:cNvPr id="4" name="Espace réservé du numéro de diapositive 3"/>
          <p:cNvSpPr>
            <a:spLocks noGrp="1"/>
          </p:cNvSpPr>
          <p:nvPr>
            <p:ph type="sldNum" sz="quarter" idx="10"/>
          </p:nvPr>
        </p:nvSpPr>
        <p:spPr/>
        <p:txBody>
          <a:bodyPr/>
          <a:lstStyle/>
          <a:p>
            <a:fld id="{8F0FEA00-EBCE-FF44-8C86-7F4A5B34562D}" type="slidenum">
              <a:rPr lang="fr-FR" smtClean="0"/>
              <a:t>12</a:t>
            </a:fld>
            <a:endParaRPr lang="fr-FR"/>
          </a:p>
        </p:txBody>
      </p:sp>
    </p:spTree>
    <p:extLst>
      <p:ext uri="{BB962C8B-B14F-4D97-AF65-F5344CB8AC3E}">
        <p14:creationId xmlns:p14="http://schemas.microsoft.com/office/powerpoint/2010/main" val="9373038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Page 42</a:t>
            </a:r>
          </a:p>
          <a:p>
            <a:endParaRPr lang="fr-FR" dirty="0"/>
          </a:p>
        </p:txBody>
      </p:sp>
      <p:sp>
        <p:nvSpPr>
          <p:cNvPr id="4" name="Espace réservé du numéro de diapositive 3"/>
          <p:cNvSpPr>
            <a:spLocks noGrp="1"/>
          </p:cNvSpPr>
          <p:nvPr>
            <p:ph type="sldNum" sz="quarter" idx="10"/>
          </p:nvPr>
        </p:nvSpPr>
        <p:spPr/>
        <p:txBody>
          <a:bodyPr/>
          <a:lstStyle/>
          <a:p>
            <a:fld id="{8F0FEA00-EBCE-FF44-8C86-7F4A5B34562D}" type="slidenum">
              <a:rPr lang="fr-FR" smtClean="0"/>
              <a:t>13</a:t>
            </a:fld>
            <a:endParaRPr lang="fr-FR"/>
          </a:p>
        </p:txBody>
      </p:sp>
    </p:spTree>
    <p:extLst>
      <p:ext uri="{BB962C8B-B14F-4D97-AF65-F5344CB8AC3E}">
        <p14:creationId xmlns:p14="http://schemas.microsoft.com/office/powerpoint/2010/main" val="2549870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ound Same Side Corner Rectangle 6"/>
          <p:cNvSpPr/>
          <p:nvPr/>
        </p:nvSpPr>
        <p:spPr>
          <a:xfrm rot="16200000">
            <a:off x="1066801" y="1603786"/>
            <a:ext cx="3474720" cy="3474720"/>
          </a:xfrm>
          <a:prstGeom prst="round2SameRect">
            <a:avLst>
              <a:gd name="adj1" fmla="val 3122"/>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25"/>
          <p:cNvGrpSpPr>
            <a:grpSpLocks noChangeAspect="1"/>
          </p:cNvGrpSpPr>
          <p:nvPr/>
        </p:nvGrpSpPr>
        <p:grpSpPr>
          <a:xfrm>
            <a:off x="2071048" y="2502945"/>
            <a:ext cx="1466879" cy="1676400"/>
            <a:chOff x="1230573" y="1890215"/>
            <a:chExt cx="1444388" cy="1650696"/>
          </a:xfrm>
        </p:grpSpPr>
        <p:sp>
          <p:nvSpPr>
            <p:cNvPr id="9" name="Oval 8"/>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Oval 10"/>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Oval 11"/>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p:txBody>
          <a:bodyPr/>
          <a:lstStyle/>
          <a:p>
            <a:fld id="{967ED6F6-FE3A-394F-B8B1-4D7DDA9ED7DC}" type="datetimeFigureOut">
              <a:rPr lang="fr-FR" smtClean="0"/>
              <a:t>07/11/2016</a:t>
            </a:fld>
            <a:endParaRPr lang="fr-FR"/>
          </a:p>
        </p:txBody>
      </p:sp>
      <p:sp>
        <p:nvSpPr>
          <p:cNvPr id="5" name="Footer Placeholder 4"/>
          <p:cNvSpPr>
            <a:spLocks noGrp="1"/>
          </p:cNvSpPr>
          <p:nvPr>
            <p:ph type="ftr" sz="quarter" idx="11"/>
          </p:nvPr>
        </p:nvSpPr>
        <p:spPr>
          <a:xfrm>
            <a:off x="457200" y="6356350"/>
            <a:ext cx="2895600" cy="365125"/>
          </a:xfrm>
        </p:spPr>
        <p:txBody>
          <a:bodyPr/>
          <a:lstStyle/>
          <a:p>
            <a:endParaRPr lang="fr-FR"/>
          </a:p>
        </p:txBody>
      </p:sp>
      <p:sp>
        <p:nvSpPr>
          <p:cNvPr id="6" name="Slide Number Placeholder 5"/>
          <p:cNvSpPr>
            <a:spLocks noGrp="1"/>
          </p:cNvSpPr>
          <p:nvPr>
            <p:ph type="sldNum" sz="quarter" idx="12"/>
          </p:nvPr>
        </p:nvSpPr>
        <p:spPr>
          <a:xfrm>
            <a:off x="4267200" y="6356350"/>
            <a:ext cx="609600" cy="365125"/>
          </a:xfrm>
        </p:spPr>
        <p:txBody>
          <a:bodyPr vert="horz" lIns="91440" tIns="45720" rIns="91440" bIns="45720" rtlCol="0" anchor="ctr"/>
          <a:lstStyle>
            <a:lvl1pPr marL="0" algn="ctr" defTabSz="914400" rtl="0" eaLnBrk="1" latinLnBrk="0" hangingPunct="1">
              <a:defRPr sz="900" b="1" kern="1200">
                <a:solidFill>
                  <a:schemeClr val="bg1">
                    <a:lumMod val="75000"/>
                  </a:schemeClr>
                </a:solidFill>
                <a:latin typeface="+mn-lt"/>
                <a:ea typeface="+mn-ea"/>
                <a:cs typeface="+mn-cs"/>
              </a:defRPr>
            </a:lvl1pPr>
          </a:lstStyle>
          <a:p>
            <a:fld id="{FCB19FDF-0A4D-824C-83AA-BCB550584E3C}" type="slidenum">
              <a:rPr lang="fr-FR" smtClean="0"/>
              <a:t>‹N°›</a:t>
            </a:fld>
            <a:endParaRPr lang="fr-FR"/>
          </a:p>
        </p:txBody>
      </p:sp>
      <p:sp>
        <p:nvSpPr>
          <p:cNvPr id="13" name="Round Same Side Corner Rectangle 12"/>
          <p:cNvSpPr/>
          <p:nvPr/>
        </p:nvSpPr>
        <p:spPr>
          <a:xfrm rot="5400000" flipH="1">
            <a:off x="4572000" y="1603786"/>
            <a:ext cx="3474720" cy="3474720"/>
          </a:xfrm>
          <a:prstGeom prst="round2SameRect">
            <a:avLst>
              <a:gd name="adj1" fmla="val 3122"/>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4651248" y="1680881"/>
            <a:ext cx="3273552" cy="1640541"/>
          </a:xfrm>
        </p:spPr>
        <p:txBody>
          <a:bodyPr vert="horz" lIns="91440" tIns="0" rIns="91440" bIns="0" rtlCol="0" anchor="b" anchorCtr="0">
            <a:noAutofit/>
          </a:bodyPr>
          <a:lstStyle>
            <a:lvl1pPr algn="ctr" defTabSz="914400" rtl="0" eaLnBrk="1" latinLnBrk="0" hangingPunct="1">
              <a:lnSpc>
                <a:spcPts val="4000"/>
              </a:lnSpc>
              <a:spcBef>
                <a:spcPct val="0"/>
              </a:spcBef>
              <a:buNone/>
              <a:defRPr sz="3600" kern="1200">
                <a:solidFill>
                  <a:schemeClr val="bg1"/>
                </a:solidFill>
                <a:latin typeface="+mj-lt"/>
                <a:ea typeface="+mj-ea"/>
                <a:cs typeface="+mj-cs"/>
              </a:defRPr>
            </a:lvl1pPr>
          </a:lstStyle>
          <a:p>
            <a:r>
              <a:rPr lang="fr-FR" smtClean="0"/>
              <a:t>Cliquez et modifiez le titre</a:t>
            </a:r>
            <a:endParaRPr/>
          </a:p>
        </p:txBody>
      </p:sp>
      <p:sp>
        <p:nvSpPr>
          <p:cNvPr id="3" name="Subtitle 2"/>
          <p:cNvSpPr>
            <a:spLocks noGrp="1"/>
          </p:cNvSpPr>
          <p:nvPr>
            <p:ph type="subTitle" idx="1"/>
          </p:nvPr>
        </p:nvSpPr>
        <p:spPr>
          <a:xfrm>
            <a:off x="4651248" y="3384176"/>
            <a:ext cx="3273552" cy="530352"/>
          </a:xfrm>
        </p:spPr>
        <p:txBody>
          <a:bodyPr vert="horz" lIns="91440" tIns="0" rIns="91440" bIns="0" rtlCol="0">
            <a:normAutofit/>
          </a:bodyPr>
          <a:lstStyle>
            <a:lvl1pPr marL="0" indent="0" algn="ctr" defTabSz="914400" rtl="0" eaLnBrk="1" latinLnBrk="0" hangingPunct="1">
              <a:spcBef>
                <a:spcPts val="0"/>
              </a:spcBef>
              <a:buClr>
                <a:schemeClr val="accent1"/>
              </a:buClr>
              <a:buSzPct val="130000"/>
              <a:buFont typeface="Wingdings" pitchFamily="2" charset="2"/>
              <a:buNone/>
              <a:defRPr sz="14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avec légende">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429001" y="450850"/>
            <a:ext cx="4922184" cy="4611688"/>
          </a:xfrm>
          <a:prstGeom prst="roundRect">
            <a:avLst>
              <a:gd name="adj" fmla="val 3826"/>
            </a:avLst>
          </a:prstGeom>
          <a:noFill/>
        </p:spPr>
        <p:txBody>
          <a:bodyPr/>
          <a:lstStyle>
            <a:lvl1pPr>
              <a:buNone/>
              <a:defRPr/>
            </a:lvl1pPr>
          </a:lstStyle>
          <a:p>
            <a:r>
              <a:rPr lang="fr-FR" smtClean="0"/>
              <a:t>Faire glisser l'image vers l'espace réservé ou cliquer sur l'icône pour l'ajouter</a:t>
            </a:r>
            <a:endParaRPr/>
          </a:p>
        </p:txBody>
      </p:sp>
      <p:sp>
        <p:nvSpPr>
          <p:cNvPr id="2" name="Title 1"/>
          <p:cNvSpPr>
            <a:spLocks noGrp="1"/>
          </p:cNvSpPr>
          <p:nvPr>
            <p:ph type="title"/>
          </p:nvPr>
        </p:nvSpPr>
        <p:spPr>
          <a:xfrm>
            <a:off x="3426758" y="5069541"/>
            <a:ext cx="4924425" cy="662519"/>
          </a:xfrm>
        </p:spPr>
        <p:txBody>
          <a:bodyPr anchor="b"/>
          <a:lstStyle>
            <a:lvl1pPr algn="l">
              <a:defRPr sz="1800" b="0"/>
            </a:lvl1pPr>
          </a:lstStyle>
          <a:p>
            <a:r>
              <a:rPr lang="fr-FR" smtClean="0"/>
              <a:t>Cliquez et modifiez le titre</a:t>
            </a:r>
            <a:endParaRPr/>
          </a:p>
        </p:txBody>
      </p:sp>
      <p:sp>
        <p:nvSpPr>
          <p:cNvPr id="4" name="Text Placeholder 3"/>
          <p:cNvSpPr>
            <a:spLocks noGrp="1"/>
          </p:cNvSpPr>
          <p:nvPr>
            <p:ph type="body" sz="half" idx="2"/>
          </p:nvPr>
        </p:nvSpPr>
        <p:spPr>
          <a:xfrm>
            <a:off x="3426759" y="5732060"/>
            <a:ext cx="4924425"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967ED6F6-FE3A-394F-B8B1-4D7DDA9ED7DC}" type="datetimeFigureOut">
              <a:rPr lang="fr-FR" smtClean="0"/>
              <a:t>07/11/2016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B19FDF-0A4D-824C-83AA-BCB550584E3C}"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mage avec légende, al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021106" y="1609725"/>
            <a:ext cx="5343525" cy="2281238"/>
          </a:xfrm>
          <a:prstGeom prst="roundRect">
            <a:avLst>
              <a:gd name="adj" fmla="val 3826"/>
            </a:avLst>
          </a:prstGeom>
          <a:noFill/>
        </p:spPr>
        <p:txBody>
          <a:bodyPr/>
          <a:lstStyle>
            <a:lvl1pPr>
              <a:buNone/>
              <a:defRPr/>
            </a:lvl1pPr>
          </a:lstStyle>
          <a:p>
            <a:r>
              <a:rPr lang="fr-FR" smtClean="0"/>
              <a:t>Faire glisser l'image vers l'espace réservé ou cliquer sur l'icône pour l'ajouter</a:t>
            </a:r>
            <a:endParaRPr/>
          </a:p>
        </p:txBody>
      </p:sp>
      <p:sp>
        <p:nvSpPr>
          <p:cNvPr id="2" name="Title 1"/>
          <p:cNvSpPr>
            <a:spLocks noGrp="1"/>
          </p:cNvSpPr>
          <p:nvPr>
            <p:ph type="title"/>
          </p:nvPr>
        </p:nvSpPr>
        <p:spPr>
          <a:xfrm>
            <a:off x="2948318" y="3904812"/>
            <a:ext cx="5416313" cy="681892"/>
          </a:xfrm>
        </p:spPr>
        <p:txBody>
          <a:bodyPr anchor="b"/>
          <a:lstStyle>
            <a:lvl1pPr algn="l">
              <a:defRPr sz="1800" b="0"/>
            </a:lvl1pPr>
          </a:lstStyle>
          <a:p>
            <a:r>
              <a:rPr lang="fr-FR" smtClean="0"/>
              <a:t>Cliquez et modifiez le titre</a:t>
            </a:r>
            <a:endParaRPr/>
          </a:p>
        </p:txBody>
      </p:sp>
      <p:sp>
        <p:nvSpPr>
          <p:cNvPr id="4" name="Text Placeholder 3"/>
          <p:cNvSpPr>
            <a:spLocks noGrp="1"/>
          </p:cNvSpPr>
          <p:nvPr>
            <p:ph type="body" sz="half" idx="2"/>
          </p:nvPr>
        </p:nvSpPr>
        <p:spPr>
          <a:xfrm>
            <a:off x="2948319" y="4586704"/>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967ED6F6-FE3A-394F-B8B1-4D7DDA9ED7DC}" type="datetimeFigureOut">
              <a:rPr lang="fr-FR" smtClean="0"/>
              <a:t>07/11/2016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B19FDF-0A4D-824C-83AA-BCB550584E3C}" type="slidenum">
              <a:rPr lang="fr-FR" smtClean="0"/>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 images avec légende">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021106" y="443552"/>
            <a:ext cx="5343525" cy="2281238"/>
          </a:xfrm>
          <a:prstGeom prst="round2SameRect">
            <a:avLst>
              <a:gd name="adj1" fmla="val 5300"/>
              <a:gd name="adj2" fmla="val 0"/>
            </a:avLst>
          </a:prstGeom>
          <a:noFill/>
        </p:spPr>
        <p:txBody>
          <a:bodyPr/>
          <a:lstStyle>
            <a:lvl1pPr marL="0" indent="0">
              <a:buNone/>
              <a:defRPr/>
            </a:lvl1pPr>
          </a:lstStyle>
          <a:p>
            <a:r>
              <a:rPr lang="fr-FR" smtClean="0"/>
              <a:t>Faire glisser l'image vers l'espace réservé ou cliquer sur l'icône pour l'ajouter</a:t>
            </a:r>
            <a:endParaRPr/>
          </a:p>
        </p:txBody>
      </p:sp>
      <p:sp>
        <p:nvSpPr>
          <p:cNvPr id="2" name="Title 1"/>
          <p:cNvSpPr>
            <a:spLocks noGrp="1"/>
          </p:cNvSpPr>
          <p:nvPr>
            <p:ph type="title"/>
          </p:nvPr>
        </p:nvSpPr>
        <p:spPr>
          <a:xfrm>
            <a:off x="2948318" y="5055855"/>
            <a:ext cx="5416313" cy="681892"/>
          </a:xfrm>
        </p:spPr>
        <p:txBody>
          <a:bodyPr anchor="b"/>
          <a:lstStyle>
            <a:lvl1pPr algn="l">
              <a:defRPr sz="1800" b="0"/>
            </a:lvl1pPr>
          </a:lstStyle>
          <a:p>
            <a:r>
              <a:rPr lang="fr-FR" smtClean="0"/>
              <a:t>Cliquez et modifiez le titre</a:t>
            </a:r>
            <a:endParaRPr/>
          </a:p>
        </p:txBody>
      </p:sp>
      <p:sp>
        <p:nvSpPr>
          <p:cNvPr id="4" name="Text Placeholder 3"/>
          <p:cNvSpPr>
            <a:spLocks noGrp="1"/>
          </p:cNvSpPr>
          <p:nvPr>
            <p:ph type="body" sz="half" idx="2"/>
          </p:nvPr>
        </p:nvSpPr>
        <p:spPr>
          <a:xfrm>
            <a:off x="2948319" y="5737747"/>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967ED6F6-FE3A-394F-B8B1-4D7DDA9ED7DC}" type="datetimeFigureOut">
              <a:rPr lang="fr-FR" smtClean="0"/>
              <a:t>07/11/2016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B19FDF-0A4D-824C-83AA-BCB550584E3C}" type="slidenum">
              <a:rPr lang="fr-FR" smtClean="0"/>
              <a:t>‹N°›</a:t>
            </a:fld>
            <a:endParaRPr lang="fr-FR"/>
          </a:p>
        </p:txBody>
      </p:sp>
      <p:sp>
        <p:nvSpPr>
          <p:cNvPr id="13" name="Picture Placeholder 11"/>
          <p:cNvSpPr>
            <a:spLocks noGrp="1"/>
          </p:cNvSpPr>
          <p:nvPr>
            <p:ph type="pic" sz="quarter" idx="14"/>
          </p:nvPr>
        </p:nvSpPr>
        <p:spPr>
          <a:xfrm flipH="1" flipV="1">
            <a:off x="3021106" y="2756848"/>
            <a:ext cx="2642616" cy="2281238"/>
          </a:xfrm>
          <a:prstGeom prst="round1Rect">
            <a:avLst>
              <a:gd name="adj" fmla="val 9488"/>
            </a:avLst>
          </a:prstGeom>
          <a:blipFill dpi="0" rotWithShape="0">
            <a:blip r:embed="rId2" cstate="print"/>
            <a:srcRect/>
            <a:stretch>
              <a:fillRect/>
            </a:stretch>
          </a:blipFill>
        </p:spPr>
        <p:txBody>
          <a:bodyPr vert="horz" lIns="91440" tIns="45720" rIns="91440" bIns="45720" rtlCol="0" anchor="b" anchorCtr="1">
            <a:normAutofit/>
            <a:scene3d>
              <a:camera prst="orthographicFront">
                <a:rot lat="0" lon="0" rev="10800000"/>
              </a:camera>
              <a:lightRig rig="threePt" dir="t"/>
            </a:scene3d>
          </a:bodyPr>
          <a:lstStyle>
            <a:lvl1pPr marL="0" indent="0" algn="l" defTabSz="914400" rtl="0" eaLnBrk="1" latinLnBrk="0" hangingPunct="1">
              <a:spcBef>
                <a:spcPts val="1800"/>
              </a:spcBef>
              <a:buClr>
                <a:schemeClr val="accent1"/>
              </a:buClr>
              <a:buSzPct val="130000"/>
              <a:buFont typeface="Wingdings" pitchFamily="2" charset="2"/>
              <a:buNone/>
              <a:defRPr sz="1600" kern="1200">
                <a:solidFill>
                  <a:schemeClr val="tx1">
                    <a:lumMod val="75000"/>
                    <a:lumOff val="25000"/>
                  </a:schemeClr>
                </a:solidFill>
                <a:latin typeface="+mn-lt"/>
                <a:ea typeface="+mn-ea"/>
                <a:cs typeface="+mn-cs"/>
              </a:defRPr>
            </a:lvl1pPr>
          </a:lstStyle>
          <a:p>
            <a:r>
              <a:rPr lang="fr-FR" smtClean="0"/>
              <a:t>Faire glisser l'image vers l'espace réservé ou cliquer sur l'icône pour l'ajouter</a:t>
            </a:r>
            <a:endParaRPr/>
          </a:p>
        </p:txBody>
      </p:sp>
      <p:sp>
        <p:nvSpPr>
          <p:cNvPr id="14" name="Picture Placeholder 11"/>
          <p:cNvSpPr>
            <a:spLocks noGrp="1"/>
          </p:cNvSpPr>
          <p:nvPr>
            <p:ph type="pic" sz="quarter" idx="15"/>
          </p:nvPr>
        </p:nvSpPr>
        <p:spPr>
          <a:xfrm flipV="1">
            <a:off x="5722015" y="2756848"/>
            <a:ext cx="2642616" cy="2281238"/>
          </a:xfrm>
          <a:prstGeom prst="round1Rect">
            <a:avLst>
              <a:gd name="adj" fmla="val 9488"/>
            </a:avLst>
          </a:prstGeom>
          <a:blipFill dpi="0" rotWithShape="0">
            <a:blip r:embed="rId2" cstate="print"/>
            <a:srcRect/>
            <a:stretch>
              <a:fillRect/>
            </a:stretch>
          </a:blipFill>
        </p:spPr>
        <p:txBody>
          <a:bodyPr vert="horz" lIns="91440" tIns="45720" rIns="91440" bIns="45720" rtlCol="0" anchor="b" anchorCtr="1">
            <a:normAutofit/>
            <a:scene3d>
              <a:camera prst="orthographicFront">
                <a:rot lat="0" lon="0" rev="10800000"/>
              </a:camera>
              <a:lightRig rig="threePt" dir="t"/>
            </a:scene3d>
          </a:bodyPr>
          <a:lstStyle>
            <a:lvl1pPr marL="0" indent="0" algn="l" defTabSz="914400" rtl="0" eaLnBrk="1" latinLnBrk="0" hangingPunct="1">
              <a:spcBef>
                <a:spcPts val="1800"/>
              </a:spcBef>
              <a:buClr>
                <a:schemeClr val="accent1"/>
              </a:buClr>
              <a:buSzPct val="130000"/>
              <a:buFont typeface="Wingdings" pitchFamily="2" charset="2"/>
              <a:buNone/>
              <a:defRPr sz="1600" kern="1200">
                <a:solidFill>
                  <a:schemeClr val="tx1">
                    <a:lumMod val="75000"/>
                    <a:lumOff val="25000"/>
                  </a:schemeClr>
                </a:solidFill>
                <a:latin typeface="+mn-lt"/>
                <a:ea typeface="+mn-ea"/>
                <a:cs typeface="+mn-cs"/>
              </a:defRPr>
            </a:lvl1pPr>
          </a:lstStyle>
          <a:p>
            <a:r>
              <a:rPr lang="fr-FR" smtClean="0"/>
              <a:t>Faire glisser l'image vers l'espace réservé ou cliquer sur l'icône pour l'ajouter</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 images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948318" y="5055855"/>
            <a:ext cx="5416313" cy="681892"/>
          </a:xfrm>
        </p:spPr>
        <p:txBody>
          <a:bodyPr anchor="b"/>
          <a:lstStyle>
            <a:lvl1pPr algn="l">
              <a:defRPr sz="1800" b="0"/>
            </a:lvl1pPr>
          </a:lstStyle>
          <a:p>
            <a:r>
              <a:rPr lang="fr-FR" smtClean="0"/>
              <a:t>Cliquez et modifiez le titre</a:t>
            </a:r>
            <a:endParaRPr/>
          </a:p>
        </p:txBody>
      </p:sp>
      <p:sp>
        <p:nvSpPr>
          <p:cNvPr id="4" name="Text Placeholder 3"/>
          <p:cNvSpPr>
            <a:spLocks noGrp="1"/>
          </p:cNvSpPr>
          <p:nvPr>
            <p:ph type="body" sz="half" idx="2"/>
          </p:nvPr>
        </p:nvSpPr>
        <p:spPr>
          <a:xfrm>
            <a:off x="2948319" y="5737747"/>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967ED6F6-FE3A-394F-B8B1-4D7DDA9ED7DC}" type="datetimeFigureOut">
              <a:rPr lang="fr-FR" smtClean="0"/>
              <a:t>07/11/2016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B19FDF-0A4D-824C-83AA-BCB550584E3C}" type="slidenum">
              <a:rPr lang="fr-FR" smtClean="0"/>
              <a:t>‹N°›</a:t>
            </a:fld>
            <a:endParaRPr lang="fr-FR"/>
          </a:p>
        </p:txBody>
      </p:sp>
      <p:sp>
        <p:nvSpPr>
          <p:cNvPr id="13" name="Picture Placeholder 11"/>
          <p:cNvSpPr>
            <a:spLocks noGrp="1"/>
          </p:cNvSpPr>
          <p:nvPr>
            <p:ph type="pic" sz="quarter" idx="14"/>
          </p:nvPr>
        </p:nvSpPr>
        <p:spPr>
          <a:xfrm flipH="1" flipV="1">
            <a:off x="3021106" y="2756848"/>
            <a:ext cx="2642616" cy="2281238"/>
          </a:xfrm>
          <a:prstGeom prst="round1Rect">
            <a:avLst>
              <a:gd name="adj" fmla="val 9488"/>
            </a:avLst>
          </a:prstGeom>
          <a:blipFill dpi="0" rotWithShape="0">
            <a:blip r:embed="rId2" cstate="print"/>
            <a:srcRect/>
            <a:stretch>
              <a:fillRect/>
            </a:stretch>
          </a:blipFill>
        </p:spPr>
        <p:txBody>
          <a:bodyPr vert="horz" anchor="b" anchorCtr="1">
            <a:normAutofit/>
            <a:scene3d>
              <a:camera prst="orthographicFront">
                <a:rot lat="0" lon="0" rev="10800000"/>
              </a:camera>
              <a:lightRig rig="threePt" dir="t"/>
            </a:scene3d>
          </a:bodyPr>
          <a:lstStyle>
            <a:lvl1pPr marL="0" indent="0">
              <a:buNone/>
              <a:defRPr sz="1600"/>
            </a:lvl1pPr>
          </a:lstStyle>
          <a:p>
            <a:r>
              <a:rPr lang="fr-FR" smtClean="0"/>
              <a:t>Faire glisser l'image vers l'espace réservé ou cliquer sur l'icône pour l'ajouter</a:t>
            </a:r>
            <a:endParaRPr/>
          </a:p>
        </p:txBody>
      </p:sp>
      <p:sp>
        <p:nvSpPr>
          <p:cNvPr id="14" name="Picture Placeholder 11"/>
          <p:cNvSpPr>
            <a:spLocks noGrp="1"/>
          </p:cNvSpPr>
          <p:nvPr>
            <p:ph type="pic" sz="quarter" idx="15"/>
          </p:nvPr>
        </p:nvSpPr>
        <p:spPr>
          <a:xfrm flipV="1">
            <a:off x="5723362" y="2756848"/>
            <a:ext cx="2642616" cy="2281238"/>
          </a:xfrm>
          <a:prstGeom prst="round1Rect">
            <a:avLst>
              <a:gd name="adj" fmla="val 9488"/>
            </a:avLst>
          </a:prstGeom>
          <a:blipFill dpi="0" rotWithShape="0">
            <a:blip r:embed="rId2" cstate="print"/>
            <a:srcRect/>
            <a:stretch>
              <a:fillRect/>
            </a:stretch>
          </a:blipFill>
        </p:spPr>
        <p:txBody>
          <a:bodyPr vert="horz" anchor="b" anchorCtr="1">
            <a:normAutofit/>
            <a:scene3d>
              <a:camera prst="orthographicFront">
                <a:rot lat="0" lon="0" rev="10800000"/>
              </a:camera>
              <a:lightRig rig="threePt" dir="t"/>
            </a:scene3d>
          </a:bodyPr>
          <a:lstStyle>
            <a:lvl1pPr marL="0" indent="0">
              <a:buNone/>
              <a:defRPr sz="1600"/>
            </a:lvl1pPr>
          </a:lstStyle>
          <a:p>
            <a:r>
              <a:rPr lang="fr-FR" smtClean="0"/>
              <a:t>Faire glisser l'image vers l'espace réservé ou cliquer sur l'icône pour l'ajouter</a:t>
            </a:r>
            <a:endParaRPr/>
          </a:p>
        </p:txBody>
      </p:sp>
      <p:sp>
        <p:nvSpPr>
          <p:cNvPr id="10" name="Picture Placeholder 11"/>
          <p:cNvSpPr>
            <a:spLocks noGrp="1"/>
          </p:cNvSpPr>
          <p:nvPr>
            <p:ph type="pic" sz="quarter" idx="16"/>
          </p:nvPr>
        </p:nvSpPr>
        <p:spPr>
          <a:xfrm flipH="1">
            <a:off x="3021106" y="437202"/>
            <a:ext cx="2642616" cy="2281238"/>
          </a:xfrm>
          <a:prstGeom prst="round1Rect">
            <a:avLst>
              <a:gd name="adj" fmla="val 9488"/>
            </a:avLst>
          </a:prstGeom>
          <a:blipFill dpi="0" rotWithShape="0">
            <a:blip r:embed="rId2" cstate="print"/>
            <a:srcRect/>
            <a:stretch>
              <a:fillRect/>
            </a:stretch>
          </a:blipFill>
        </p:spPr>
        <p:txBody>
          <a:bodyPr vert="horz" anchor="t" anchorCtr="1">
            <a:normAutofit/>
          </a:bodyPr>
          <a:lstStyle>
            <a:lvl1pPr marL="0" indent="0">
              <a:buNone/>
              <a:defRPr sz="1600"/>
            </a:lvl1pPr>
          </a:lstStyle>
          <a:p>
            <a:r>
              <a:rPr lang="fr-FR" smtClean="0"/>
              <a:t>Faire glisser l'image vers l'espace réservé ou cliquer sur l'icône pour l'ajouter</a:t>
            </a:r>
            <a:endParaRPr/>
          </a:p>
        </p:txBody>
      </p:sp>
      <p:sp>
        <p:nvSpPr>
          <p:cNvPr id="11" name="Picture Placeholder 11"/>
          <p:cNvSpPr>
            <a:spLocks noGrp="1"/>
          </p:cNvSpPr>
          <p:nvPr>
            <p:ph type="pic" sz="quarter" idx="17"/>
          </p:nvPr>
        </p:nvSpPr>
        <p:spPr>
          <a:xfrm>
            <a:off x="5723362" y="437202"/>
            <a:ext cx="2642616" cy="2281238"/>
          </a:xfrm>
          <a:prstGeom prst="round1Rect">
            <a:avLst>
              <a:gd name="adj" fmla="val 9488"/>
            </a:avLst>
          </a:prstGeom>
          <a:blipFill dpi="0" rotWithShape="0">
            <a:blip r:embed="rId2" cstate="print"/>
            <a:srcRect/>
            <a:stretch>
              <a:fillRect/>
            </a:stretch>
          </a:blipFill>
        </p:spPr>
        <p:txBody>
          <a:bodyPr vert="horz" anchor="t" anchorCtr="1">
            <a:normAutofit/>
          </a:bodyPr>
          <a:lstStyle>
            <a:lvl1pPr marL="0" indent="0">
              <a:buNone/>
              <a:defRPr sz="1600"/>
            </a:lvl1pPr>
          </a:lstStyle>
          <a:p>
            <a:r>
              <a:rPr lang="fr-FR" smtClean="0"/>
              <a:t>Faire glisser l'image vers l'espace réservé ou cliquer sur l'icône pour l'ajouter</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 images, 2 légendes">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840505" y="1112198"/>
            <a:ext cx="2524126" cy="1998756"/>
          </a:xfrm>
        </p:spPr>
        <p:txBody>
          <a:bodyPr/>
          <a:lstStyle>
            <a:lvl1pPr marL="0" indent="0">
              <a:spcBef>
                <a:spcPts val="6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967ED6F6-FE3A-394F-B8B1-4D7DDA9ED7DC}" type="datetimeFigureOut">
              <a:rPr lang="fr-FR" smtClean="0"/>
              <a:t>07/11/2016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B19FDF-0A4D-824C-83AA-BCB550584E3C}" type="slidenum">
              <a:rPr lang="fr-FR" smtClean="0"/>
              <a:t>‹N°›</a:t>
            </a:fld>
            <a:endParaRPr lang="fr-FR"/>
          </a:p>
        </p:txBody>
      </p:sp>
      <p:sp>
        <p:nvSpPr>
          <p:cNvPr id="12" name="Picture Placeholder 11"/>
          <p:cNvSpPr>
            <a:spLocks noGrp="1"/>
          </p:cNvSpPr>
          <p:nvPr>
            <p:ph type="pic" sz="quarter" idx="13"/>
          </p:nvPr>
        </p:nvSpPr>
        <p:spPr>
          <a:xfrm>
            <a:off x="3021107" y="443551"/>
            <a:ext cx="2743200" cy="2968389"/>
          </a:xfrm>
          <a:prstGeom prst="round2SameRect">
            <a:avLst>
              <a:gd name="adj1" fmla="val 5300"/>
              <a:gd name="adj2" fmla="val 0"/>
            </a:avLst>
          </a:prstGeom>
          <a:noFill/>
        </p:spPr>
        <p:txBody>
          <a:bodyPr anchor="t" anchorCtr="1">
            <a:normAutofit/>
          </a:bodyPr>
          <a:lstStyle>
            <a:lvl1pPr marL="0" indent="0">
              <a:buNone/>
              <a:defRPr sz="1600"/>
            </a:lvl1pPr>
          </a:lstStyle>
          <a:p>
            <a:r>
              <a:rPr lang="fr-FR" smtClean="0"/>
              <a:t>Faire glisser l'image vers l'espace réservé ou cliquer sur l'icône pour l'ajouter</a:t>
            </a:r>
            <a:endParaRPr/>
          </a:p>
        </p:txBody>
      </p:sp>
      <p:sp>
        <p:nvSpPr>
          <p:cNvPr id="15" name="Picture Placeholder 11"/>
          <p:cNvSpPr>
            <a:spLocks noGrp="1"/>
          </p:cNvSpPr>
          <p:nvPr>
            <p:ph type="pic" sz="quarter" idx="14"/>
          </p:nvPr>
        </p:nvSpPr>
        <p:spPr>
          <a:xfrm flipV="1">
            <a:off x="3021107" y="3442648"/>
            <a:ext cx="2743200" cy="2968389"/>
          </a:xfrm>
          <a:prstGeom prst="round2SameRect">
            <a:avLst>
              <a:gd name="adj1" fmla="val 5300"/>
              <a:gd name="adj2" fmla="val 0"/>
            </a:avLst>
          </a:prstGeom>
          <a:blipFill dpi="0" rotWithShape="0">
            <a:blip r:embed="rId2" cstate="print"/>
            <a:srcRect/>
            <a:stretch>
              <a:fillRect/>
            </a:stretch>
          </a:blipFill>
        </p:spPr>
        <p:txBody>
          <a:bodyPr anchor="b" anchorCtr="1">
            <a:normAutofit/>
            <a:scene3d>
              <a:camera prst="orthographicFront">
                <a:rot lat="0" lon="0" rev="10800000"/>
              </a:camera>
              <a:lightRig rig="threePt" dir="t"/>
            </a:scene3d>
          </a:bodyPr>
          <a:lstStyle>
            <a:lvl1pPr marL="0" indent="0">
              <a:buNone/>
              <a:defRPr sz="1600"/>
            </a:lvl1pPr>
          </a:lstStyle>
          <a:p>
            <a:r>
              <a:rPr lang="fr-FR" smtClean="0"/>
              <a:t>Faire glisser l'image vers l'espace réservé ou cliquer sur l'icône pour l'ajouter</a:t>
            </a:r>
            <a:endParaRPr/>
          </a:p>
        </p:txBody>
      </p:sp>
      <p:sp>
        <p:nvSpPr>
          <p:cNvPr id="17" name="Text Placeholder 3"/>
          <p:cNvSpPr>
            <a:spLocks noGrp="1"/>
          </p:cNvSpPr>
          <p:nvPr>
            <p:ph type="body" sz="half" idx="15"/>
          </p:nvPr>
        </p:nvSpPr>
        <p:spPr>
          <a:xfrm>
            <a:off x="5840505" y="4108759"/>
            <a:ext cx="2524126" cy="1998756"/>
          </a:xfrm>
        </p:spPr>
        <p:txBody>
          <a:bodyPr/>
          <a:lstStyle>
            <a:lvl1pPr marL="0" indent="0">
              <a:spcBef>
                <a:spcPts val="6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21" name="Text Placeholder 3"/>
          <p:cNvSpPr>
            <a:spLocks noGrp="1"/>
          </p:cNvSpPr>
          <p:nvPr>
            <p:ph type="body" sz="half" idx="16"/>
          </p:nvPr>
        </p:nvSpPr>
        <p:spPr>
          <a:xfrm>
            <a:off x="5840505" y="3442648"/>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22" name="Text Placeholder 3"/>
          <p:cNvSpPr>
            <a:spLocks noGrp="1"/>
          </p:cNvSpPr>
          <p:nvPr>
            <p:ph type="body" sz="half" idx="17"/>
          </p:nvPr>
        </p:nvSpPr>
        <p:spPr>
          <a:xfrm>
            <a:off x="5840505" y="443551"/>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images, 3 légendes">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840505" y="1112198"/>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967ED6F6-FE3A-394F-B8B1-4D7DDA9ED7DC}" type="datetimeFigureOut">
              <a:rPr lang="fr-FR" smtClean="0"/>
              <a:t>07/11/2016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B19FDF-0A4D-824C-83AA-BCB550584E3C}" type="slidenum">
              <a:rPr lang="fr-FR" smtClean="0"/>
              <a:t>‹N°›</a:t>
            </a:fld>
            <a:endParaRPr lang="fr-FR"/>
          </a:p>
        </p:txBody>
      </p:sp>
      <p:sp>
        <p:nvSpPr>
          <p:cNvPr id="12" name="Picture Placeholder 11"/>
          <p:cNvSpPr>
            <a:spLocks noGrp="1"/>
          </p:cNvSpPr>
          <p:nvPr>
            <p:ph type="pic" sz="quarter" idx="13"/>
          </p:nvPr>
        </p:nvSpPr>
        <p:spPr>
          <a:xfrm>
            <a:off x="3021107" y="443551"/>
            <a:ext cx="2743200" cy="1956816"/>
          </a:xfrm>
          <a:prstGeom prst="round2SameRect">
            <a:avLst>
              <a:gd name="adj1" fmla="val 5300"/>
              <a:gd name="adj2" fmla="val 0"/>
            </a:avLst>
          </a:prstGeom>
          <a:noFill/>
        </p:spPr>
        <p:txBody>
          <a:bodyPr anchor="t" anchorCtr="1">
            <a:normAutofit/>
          </a:bodyPr>
          <a:lstStyle>
            <a:lvl1pPr marL="0" indent="0">
              <a:buNone/>
              <a:defRPr sz="1600"/>
            </a:lvl1pPr>
          </a:lstStyle>
          <a:p>
            <a:r>
              <a:rPr lang="fr-FR" smtClean="0"/>
              <a:t>Faire glisser l'image vers l'espace réservé ou cliquer sur l'icône pour l'ajouter</a:t>
            </a:r>
            <a:endParaRPr/>
          </a:p>
        </p:txBody>
      </p:sp>
      <p:sp>
        <p:nvSpPr>
          <p:cNvPr id="15" name="Picture Placeholder 11"/>
          <p:cNvSpPr>
            <a:spLocks noGrp="1"/>
          </p:cNvSpPr>
          <p:nvPr>
            <p:ph type="pic" sz="quarter" idx="14"/>
          </p:nvPr>
        </p:nvSpPr>
        <p:spPr>
          <a:xfrm flipV="1">
            <a:off x="3021107" y="4462815"/>
            <a:ext cx="2743200" cy="1956816"/>
          </a:xfrm>
          <a:prstGeom prst="round2SameRect">
            <a:avLst>
              <a:gd name="adj1" fmla="val 5300"/>
              <a:gd name="adj2" fmla="val 0"/>
            </a:avLst>
          </a:prstGeom>
          <a:blipFill dpi="0" rotWithShape="0">
            <a:blip r:embed="rId2" cstate="print"/>
            <a:srcRect/>
            <a:stretch>
              <a:fillRect/>
            </a:stretch>
          </a:blipFill>
        </p:spPr>
        <p:txBody>
          <a:bodyPr anchor="b" anchorCtr="1">
            <a:normAutofit/>
            <a:scene3d>
              <a:camera prst="orthographicFront">
                <a:rot lat="0" lon="0" rev="10800000"/>
              </a:camera>
              <a:lightRig rig="threePt" dir="t"/>
            </a:scene3d>
          </a:bodyPr>
          <a:lstStyle>
            <a:lvl1pPr marL="0" indent="0">
              <a:buNone/>
              <a:defRPr sz="1600"/>
            </a:lvl1pPr>
          </a:lstStyle>
          <a:p>
            <a:r>
              <a:rPr lang="fr-FR" smtClean="0"/>
              <a:t>Faire glisser l'image vers l'espace réservé ou cliquer sur l'icône pour l'ajouter</a:t>
            </a:r>
            <a:endParaRPr/>
          </a:p>
        </p:txBody>
      </p:sp>
      <p:sp>
        <p:nvSpPr>
          <p:cNvPr id="22" name="Text Placeholder 3"/>
          <p:cNvSpPr>
            <a:spLocks noGrp="1"/>
          </p:cNvSpPr>
          <p:nvPr>
            <p:ph type="body" sz="half" idx="17"/>
          </p:nvPr>
        </p:nvSpPr>
        <p:spPr>
          <a:xfrm>
            <a:off x="5840505" y="443551"/>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11" name="Picture Placeholder 11"/>
          <p:cNvSpPr>
            <a:spLocks noGrp="1"/>
          </p:cNvSpPr>
          <p:nvPr>
            <p:ph type="pic" sz="quarter" idx="18"/>
          </p:nvPr>
        </p:nvSpPr>
        <p:spPr>
          <a:xfrm>
            <a:off x="3021107" y="2452048"/>
            <a:ext cx="2743200" cy="1956816"/>
          </a:xfrm>
          <a:prstGeom prst="rect">
            <a:avLst/>
          </a:prstGeom>
          <a:noFill/>
        </p:spPr>
        <p:txBody>
          <a:bodyPr anchor="t" anchorCtr="1">
            <a:normAutofit/>
          </a:bodyPr>
          <a:lstStyle>
            <a:lvl1pPr marL="0" indent="0">
              <a:buNone/>
              <a:defRPr sz="1600"/>
            </a:lvl1pPr>
          </a:lstStyle>
          <a:p>
            <a:r>
              <a:rPr lang="fr-FR" smtClean="0"/>
              <a:t>Faire glisser l'image vers l'espace réservé ou cliquer sur l'icône pour l'ajouter</a:t>
            </a:r>
            <a:endParaRPr/>
          </a:p>
        </p:txBody>
      </p:sp>
      <p:sp>
        <p:nvSpPr>
          <p:cNvPr id="13" name="Text Placeholder 3"/>
          <p:cNvSpPr>
            <a:spLocks noGrp="1"/>
          </p:cNvSpPr>
          <p:nvPr>
            <p:ph type="body" sz="half" idx="19"/>
          </p:nvPr>
        </p:nvSpPr>
        <p:spPr>
          <a:xfrm>
            <a:off x="5840505" y="3133941"/>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14" name="Text Placeholder 3"/>
          <p:cNvSpPr>
            <a:spLocks noGrp="1"/>
          </p:cNvSpPr>
          <p:nvPr>
            <p:ph type="body" sz="half" idx="20"/>
          </p:nvPr>
        </p:nvSpPr>
        <p:spPr>
          <a:xfrm>
            <a:off x="5840505" y="2452048"/>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16" name="Text Placeholder 3"/>
          <p:cNvSpPr>
            <a:spLocks noGrp="1"/>
          </p:cNvSpPr>
          <p:nvPr>
            <p:ph type="body" sz="half" idx="21"/>
          </p:nvPr>
        </p:nvSpPr>
        <p:spPr>
          <a:xfrm>
            <a:off x="5840505" y="5135813"/>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18" name="Text Placeholder 3"/>
          <p:cNvSpPr>
            <a:spLocks noGrp="1"/>
          </p:cNvSpPr>
          <p:nvPr>
            <p:ph type="body" sz="half" idx="22"/>
          </p:nvPr>
        </p:nvSpPr>
        <p:spPr>
          <a:xfrm>
            <a:off x="5840505" y="4462815"/>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3440206" y="685800"/>
            <a:ext cx="4924424" cy="886968"/>
          </a:xfrm>
        </p:spPr>
        <p:txBody>
          <a:bodyPr/>
          <a:lstStyle/>
          <a:p>
            <a:r>
              <a:rPr lang="fr-FR" smtClean="0"/>
              <a:t>Cliquez et modifiez le titre</a:t>
            </a:r>
            <a:endParaRPr/>
          </a:p>
        </p:txBody>
      </p:sp>
      <p:sp>
        <p:nvSpPr>
          <p:cNvPr id="3" name="Vertical Text Placeholder 2"/>
          <p:cNvSpPr>
            <a:spLocks noGrp="1"/>
          </p:cNvSpPr>
          <p:nvPr>
            <p:ph type="body" orient="vert" idx="1"/>
          </p:nvPr>
        </p:nvSpPr>
        <p:spPr>
          <a:xfrm>
            <a:off x="3440206" y="2020888"/>
            <a:ext cx="4924425" cy="4106862"/>
          </a:xfrm>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967ED6F6-FE3A-394F-B8B1-4D7DDA9ED7DC}" type="datetimeFigureOut">
              <a:rPr lang="fr-FR" smtClean="0"/>
              <a:t>07/11/2016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B19FDF-0A4D-824C-83AA-BCB550584E3C}" type="slidenum">
              <a:rPr lang="fr-FR" smtClean="0"/>
              <a:t>‹N°›</a:t>
            </a:fld>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24800" y="750580"/>
            <a:ext cx="914400" cy="5381934"/>
          </a:xfrm>
        </p:spPr>
        <p:txBody>
          <a:bodyPr vert="eaVert"/>
          <a:lstStyle/>
          <a:p>
            <a:r>
              <a:rPr lang="fr-FR" smtClean="0"/>
              <a:t>Cliquez et modifiez le titre</a:t>
            </a:r>
            <a:endParaRPr/>
          </a:p>
        </p:txBody>
      </p:sp>
      <p:sp>
        <p:nvSpPr>
          <p:cNvPr id="3" name="Vertical Text Placeholder 2"/>
          <p:cNvSpPr>
            <a:spLocks noGrp="1"/>
          </p:cNvSpPr>
          <p:nvPr>
            <p:ph type="body" orient="vert" idx="1"/>
          </p:nvPr>
        </p:nvSpPr>
        <p:spPr>
          <a:xfrm>
            <a:off x="3467100" y="749300"/>
            <a:ext cx="3924300" cy="5376863"/>
          </a:xfrm>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967ED6F6-FE3A-394F-B8B1-4D7DDA9ED7DC}" type="datetimeFigureOut">
              <a:rPr lang="fr-FR" smtClean="0"/>
              <a:t>07/11/2016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B19FDF-0A4D-824C-83AA-BCB550584E3C}"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idx="1"/>
          </p:nvPr>
        </p:nvSpPr>
        <p:spPr/>
        <p:txBody>
          <a:bodyPr>
            <a:normAutofit/>
          </a:bodyPr>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967ED6F6-FE3A-394F-B8B1-4D7DDA9ED7DC}" type="datetimeFigureOut">
              <a:rPr lang="fr-FR" smtClean="0"/>
              <a:t>07/11/2016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B19FDF-0A4D-824C-83AA-BCB550584E3C}"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Diapositive de titre avec imag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67ED6F6-FE3A-394F-B8B1-4D7DDA9ED7DC}" type="datetimeFigureOut">
              <a:rPr lang="fr-FR" smtClean="0"/>
              <a:t>07/11/2016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a:xfrm>
            <a:off x="4267200" y="6356350"/>
            <a:ext cx="609600" cy="365125"/>
          </a:xfrm>
        </p:spPr>
        <p:txBody>
          <a:bodyPr/>
          <a:lstStyle>
            <a:lvl1pPr algn="ctr">
              <a:defRPr sz="900">
                <a:solidFill>
                  <a:schemeClr val="bg1">
                    <a:lumMod val="75000"/>
                  </a:schemeClr>
                </a:solidFill>
              </a:defRPr>
            </a:lvl1pPr>
          </a:lstStyle>
          <a:p>
            <a:fld id="{FCB19FDF-0A4D-824C-83AA-BCB550584E3C}" type="slidenum">
              <a:rPr lang="fr-FR" smtClean="0"/>
              <a:t>‹N°›</a:t>
            </a:fld>
            <a:endParaRPr lang="fr-FR"/>
          </a:p>
        </p:txBody>
      </p:sp>
      <p:sp>
        <p:nvSpPr>
          <p:cNvPr id="7" name="Round Same Side Corner Rectangle 6"/>
          <p:cNvSpPr/>
          <p:nvPr/>
        </p:nvSpPr>
        <p:spPr>
          <a:xfrm rot="16200000">
            <a:off x="1066801" y="1603786"/>
            <a:ext cx="3474720" cy="3474720"/>
          </a:xfrm>
          <a:prstGeom prst="round2SameRect">
            <a:avLst>
              <a:gd name="adj1" fmla="val 3122"/>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Picture Placeholder 8"/>
          <p:cNvSpPr>
            <a:spLocks noGrp="1"/>
          </p:cNvSpPr>
          <p:nvPr>
            <p:ph type="pic" sz="quarter" idx="13"/>
          </p:nvPr>
        </p:nvSpPr>
        <p:spPr>
          <a:xfrm rot="5400000">
            <a:off x="4585448" y="1603786"/>
            <a:ext cx="3474720" cy="3474720"/>
          </a:xfrm>
          <a:prstGeom prst="round2SameRect">
            <a:avLst>
              <a:gd name="adj1" fmla="val 3096"/>
              <a:gd name="adj2" fmla="val 0"/>
            </a:avLst>
          </a:prstGeom>
          <a:blipFill dpi="0" rotWithShape="0">
            <a:blip r:embed="rId2" cstate="print"/>
            <a:srcRect/>
            <a:stretch>
              <a:fillRect/>
            </a:stretch>
          </a:blipFill>
          <a:ln>
            <a:noFill/>
          </a:ln>
        </p:spPr>
        <p:txBody>
          <a:bodyPr vert="vert270"/>
          <a:lstStyle>
            <a:lvl1pPr marL="0" indent="0">
              <a:buNone/>
              <a:defRPr/>
            </a:lvl1pPr>
          </a:lstStyle>
          <a:p>
            <a:r>
              <a:rPr lang="fr-FR" smtClean="0"/>
              <a:t>Faire glisser l'image vers l'espace réservé ou cliquer sur l'icône pour l'ajouter</a:t>
            </a:r>
            <a:endParaRPr/>
          </a:p>
        </p:txBody>
      </p:sp>
      <p:grpSp>
        <p:nvGrpSpPr>
          <p:cNvPr id="8" name="Group 25"/>
          <p:cNvGrpSpPr>
            <a:grpSpLocks noChangeAspect="1"/>
          </p:cNvGrpSpPr>
          <p:nvPr/>
        </p:nvGrpSpPr>
        <p:grpSpPr>
          <a:xfrm>
            <a:off x="2071048" y="1842448"/>
            <a:ext cx="1466879" cy="1676400"/>
            <a:chOff x="1230573" y="1890215"/>
            <a:chExt cx="1444388" cy="1650696"/>
          </a:xfrm>
        </p:grpSpPr>
        <p:sp>
          <p:nvSpPr>
            <p:cNvPr id="27" name="Oval 26"/>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8" name="Oval 27"/>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9" name="Oval 28"/>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0" name="Oval 29"/>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156447" y="3114115"/>
            <a:ext cx="3276600" cy="1162050"/>
          </a:xfrm>
        </p:spPr>
        <p:txBody>
          <a:bodyPr tIns="0" bIns="0" anchor="b" anchorCtr="0">
            <a:noAutofit/>
          </a:bodyPr>
          <a:lstStyle>
            <a:lvl1pPr algn="ctr">
              <a:lnSpc>
                <a:spcPts val="4000"/>
              </a:lnSpc>
              <a:defRPr sz="3600">
                <a:solidFill>
                  <a:schemeClr val="bg1"/>
                </a:solidFill>
              </a:defRPr>
            </a:lvl1pPr>
          </a:lstStyle>
          <a:p>
            <a:r>
              <a:rPr lang="fr-FR" smtClean="0"/>
              <a:t>Cliquez et modifiez le titre</a:t>
            </a:r>
            <a:endParaRPr/>
          </a:p>
        </p:txBody>
      </p:sp>
      <p:sp>
        <p:nvSpPr>
          <p:cNvPr id="3" name="Subtitle 2"/>
          <p:cNvSpPr>
            <a:spLocks noGrp="1"/>
          </p:cNvSpPr>
          <p:nvPr>
            <p:ph type="subTitle" idx="1"/>
          </p:nvPr>
        </p:nvSpPr>
        <p:spPr>
          <a:xfrm>
            <a:off x="1156447" y="4343400"/>
            <a:ext cx="3276600" cy="533400"/>
          </a:xfrm>
        </p:spPr>
        <p:txBody>
          <a:bodyPr tIns="0" bIns="0">
            <a:normAutofit/>
          </a:bodyPr>
          <a:lstStyle>
            <a:lvl1pPr marL="0" indent="0" algn="ctr">
              <a:spcBef>
                <a:spcPct val="0"/>
              </a:spcBef>
              <a:buNone/>
              <a:defRPr sz="1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En-tête de section">
    <p:spTree>
      <p:nvGrpSpPr>
        <p:cNvPr id="1" name=""/>
        <p:cNvGrpSpPr/>
        <p:nvPr/>
      </p:nvGrpSpPr>
      <p:grpSpPr>
        <a:xfrm>
          <a:off x="0" y="0"/>
          <a:ext cx="0" cy="0"/>
          <a:chOff x="0" y="0"/>
          <a:chExt cx="0" cy="0"/>
        </a:xfrm>
      </p:grpSpPr>
      <p:grpSp>
        <p:nvGrpSpPr>
          <p:cNvPr id="8" name="Group 16"/>
          <p:cNvGrpSpPr/>
          <p:nvPr/>
        </p:nvGrpSpPr>
        <p:grpSpPr>
          <a:xfrm>
            <a:off x="222912" y="1254456"/>
            <a:ext cx="7892388" cy="3918778"/>
            <a:chOff x="222912" y="1254456"/>
            <a:chExt cx="7892388" cy="3918778"/>
          </a:xfrm>
        </p:grpSpPr>
        <p:sp>
          <p:nvSpPr>
            <p:cNvPr id="7" name="Rounded Rectangle 6"/>
            <p:cNvSpPr/>
            <p:nvPr/>
          </p:nvSpPr>
          <p:spPr>
            <a:xfrm>
              <a:off x="1028700" y="1600200"/>
              <a:ext cx="7086600" cy="3474720"/>
            </a:xfrm>
            <a:prstGeom prst="roundRect">
              <a:avLst>
                <a:gd name="adj" fmla="val 312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9"/>
            <p:cNvGrpSpPr/>
            <p:nvPr/>
          </p:nvGrpSpPr>
          <p:grpSpPr>
            <a:xfrm>
              <a:off x="222912" y="1254456"/>
              <a:ext cx="3429000" cy="3918778"/>
              <a:chOff x="1230573" y="1890215"/>
              <a:chExt cx="1444388" cy="1650696"/>
            </a:xfrm>
          </p:grpSpPr>
          <p:sp>
            <p:nvSpPr>
              <p:cNvPr id="11" name="Oval 10"/>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Oval 15"/>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a:xfrm>
            <a:off x="3724182" y="2021541"/>
            <a:ext cx="4200618" cy="1362075"/>
          </a:xfrm>
        </p:spPr>
        <p:txBody>
          <a:bodyPr vert="horz" lIns="91440" tIns="0" rIns="91440" bIns="0" rtlCol="0" anchor="b" anchorCtr="0">
            <a:noAutofit/>
          </a:bodyPr>
          <a:lstStyle>
            <a:lvl1pPr algn="r" defTabSz="914400" rtl="0" eaLnBrk="1" latinLnBrk="0" hangingPunct="1">
              <a:lnSpc>
                <a:spcPts val="4000"/>
              </a:lnSpc>
              <a:spcBef>
                <a:spcPct val="0"/>
              </a:spcBef>
              <a:buNone/>
              <a:defRPr sz="3600" kern="1200">
                <a:solidFill>
                  <a:schemeClr val="bg1"/>
                </a:solidFill>
                <a:latin typeface="+mj-lt"/>
                <a:ea typeface="+mj-ea"/>
                <a:cs typeface="+mj-cs"/>
              </a:defRPr>
            </a:lvl1pPr>
          </a:lstStyle>
          <a:p>
            <a:r>
              <a:rPr lang="fr-FR" smtClean="0"/>
              <a:t>Cliquez et modifiez le titre</a:t>
            </a:r>
            <a:endParaRPr/>
          </a:p>
        </p:txBody>
      </p:sp>
      <p:sp>
        <p:nvSpPr>
          <p:cNvPr id="3" name="Text Placeholder 2"/>
          <p:cNvSpPr>
            <a:spLocks noGrp="1"/>
          </p:cNvSpPr>
          <p:nvPr>
            <p:ph type="body" idx="1"/>
          </p:nvPr>
        </p:nvSpPr>
        <p:spPr>
          <a:xfrm>
            <a:off x="3321424" y="3388659"/>
            <a:ext cx="4603376" cy="1083328"/>
          </a:xfrm>
        </p:spPr>
        <p:txBody>
          <a:bodyPr vert="horz" lIns="91440" tIns="0" rIns="91440" bIns="0" rtlCol="0">
            <a:normAutofit/>
          </a:bodyPr>
          <a:lstStyle>
            <a:lvl1pPr marL="0" indent="0" algn="r" defTabSz="914400" rtl="0" eaLnBrk="1" latinLnBrk="0" hangingPunct="1">
              <a:spcBef>
                <a:spcPts val="0"/>
              </a:spcBef>
              <a:buClr>
                <a:schemeClr val="accent1"/>
              </a:buClr>
              <a:buSzPct val="130000"/>
              <a:buFont typeface="Wingdings" pitchFamily="2" charset="2"/>
              <a:buNone/>
              <a:defRPr sz="14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a:xfrm>
            <a:off x="6553200" y="6356350"/>
            <a:ext cx="2133600" cy="365125"/>
          </a:xfrm>
        </p:spPr>
        <p:txBody>
          <a:bodyPr/>
          <a:lstStyle/>
          <a:p>
            <a:fld id="{967ED6F6-FE3A-394F-B8B1-4D7DDA9ED7DC}" type="datetimeFigureOut">
              <a:rPr lang="fr-FR" smtClean="0"/>
              <a:t>07/11/2016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a:xfrm>
            <a:off x="4267200" y="6356350"/>
            <a:ext cx="609600" cy="365125"/>
          </a:xfrm>
        </p:spPr>
        <p:txBody>
          <a:bodyPr vert="horz" lIns="91440" tIns="45720" rIns="91440" bIns="45720" rtlCol="0" anchor="ctr"/>
          <a:lstStyle>
            <a:lvl1pPr marL="0" algn="ctr" defTabSz="914400" rtl="0" eaLnBrk="1" latinLnBrk="0" hangingPunct="1">
              <a:defRPr sz="900" b="1" kern="1200">
                <a:solidFill>
                  <a:schemeClr val="bg1">
                    <a:lumMod val="75000"/>
                  </a:schemeClr>
                </a:solidFill>
                <a:latin typeface="+mn-lt"/>
                <a:ea typeface="+mn-ea"/>
                <a:cs typeface="+mn-cs"/>
              </a:defRPr>
            </a:lvl1pPr>
          </a:lstStyle>
          <a:p>
            <a:fld id="{FCB19FDF-0A4D-824C-83AA-BCB550584E3C}"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grpSp>
        <p:nvGrpSpPr>
          <p:cNvPr id="8" name="Group 13"/>
          <p:cNvGrpSpPr/>
          <p:nvPr/>
        </p:nvGrpSpPr>
        <p:grpSpPr>
          <a:xfrm>
            <a:off x="7418696" y="457200"/>
            <a:ext cx="914400" cy="914400"/>
            <a:chOff x="842682" y="2971800"/>
            <a:chExt cx="914400" cy="914400"/>
          </a:xfrm>
        </p:grpSpPr>
        <p:sp>
          <p:nvSpPr>
            <p:cNvPr id="15" name="Rounded Rectangle 14"/>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10"/>
            <p:cNvGrpSpPr>
              <a:grpSpLocks noChangeAspect="1"/>
            </p:cNvGrpSpPr>
            <p:nvPr/>
          </p:nvGrpSpPr>
          <p:grpSpPr>
            <a:xfrm>
              <a:off x="948372" y="3034353"/>
              <a:ext cx="700732" cy="800823"/>
              <a:chOff x="1230573" y="1890215"/>
              <a:chExt cx="1444388" cy="1650696"/>
            </a:xfrm>
          </p:grpSpPr>
          <p:sp>
            <p:nvSpPr>
              <p:cNvPr id="17" name="Oval 16"/>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Oval 17"/>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Oval 18"/>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a:xfrm>
            <a:off x="744070" y="224118"/>
            <a:ext cx="4800600" cy="886968"/>
          </a:xfrm>
        </p:spPr>
        <p:txBody>
          <a:bodyPr lIns="45720"/>
          <a:lstStyle/>
          <a:p>
            <a:r>
              <a:rPr lang="fr-FR" smtClean="0"/>
              <a:t>Cliquez et modifiez le titre</a:t>
            </a:r>
            <a:endParaRPr/>
          </a:p>
        </p:txBody>
      </p:sp>
      <p:sp>
        <p:nvSpPr>
          <p:cNvPr id="3" name="Content Placeholder 2"/>
          <p:cNvSpPr>
            <a:spLocks noGrp="1"/>
          </p:cNvSpPr>
          <p:nvPr>
            <p:ph sz="half" idx="1"/>
          </p:nvPr>
        </p:nvSpPr>
        <p:spPr>
          <a:xfrm>
            <a:off x="752474" y="1600200"/>
            <a:ext cx="3703320" cy="4525963"/>
          </a:xfrm>
        </p:spPr>
        <p:txBody>
          <a:bodyPr lIns="4572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Content Placeholder 3"/>
          <p:cNvSpPr>
            <a:spLocks noGrp="1"/>
          </p:cNvSpPr>
          <p:nvPr>
            <p:ph sz="half" idx="2"/>
          </p:nvPr>
        </p:nvSpPr>
        <p:spPr>
          <a:xfrm>
            <a:off x="4661647" y="1600200"/>
            <a:ext cx="3703320" cy="4525963"/>
          </a:xfrm>
        </p:spPr>
        <p:txBody>
          <a:bodyPr lIns="4572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Date Placeholder 4"/>
          <p:cNvSpPr>
            <a:spLocks noGrp="1"/>
          </p:cNvSpPr>
          <p:nvPr>
            <p:ph type="dt" sz="half" idx="10"/>
          </p:nvPr>
        </p:nvSpPr>
        <p:spPr/>
        <p:txBody>
          <a:bodyPr/>
          <a:lstStyle/>
          <a:p>
            <a:fld id="{967ED6F6-FE3A-394F-B8B1-4D7DDA9ED7DC}" type="datetimeFigureOut">
              <a:rPr lang="fr-FR" smtClean="0"/>
              <a:t>07/11/2016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xfrm>
            <a:off x="8321040" y="363071"/>
            <a:ext cx="609600" cy="365125"/>
          </a:xfrm>
        </p:spPr>
        <p:txBody>
          <a:bodyPr/>
          <a:lstStyle/>
          <a:p>
            <a:fld id="{FCB19FDF-0A4D-824C-83AA-BCB550584E3C}"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740664" y="228600"/>
            <a:ext cx="4800600" cy="886968"/>
          </a:xfrm>
        </p:spPr>
        <p:txBody>
          <a:bodyPr vert="horz" lIns="4572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fr-FR" smtClean="0"/>
              <a:t>Cliquez et modifiez le titre</a:t>
            </a:r>
            <a:endParaRPr/>
          </a:p>
        </p:txBody>
      </p:sp>
      <p:sp>
        <p:nvSpPr>
          <p:cNvPr id="3" name="Text Placeholder 2"/>
          <p:cNvSpPr>
            <a:spLocks noGrp="1"/>
          </p:cNvSpPr>
          <p:nvPr>
            <p:ph type="body" idx="1"/>
          </p:nvPr>
        </p:nvSpPr>
        <p:spPr>
          <a:xfrm>
            <a:off x="771212" y="1548761"/>
            <a:ext cx="3657600" cy="274320"/>
          </a:xfrm>
          <a:prstGeom prst="roundRect">
            <a:avLst>
              <a:gd name="adj" fmla="val 3116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defTabSz="914400" rtl="0" eaLnBrk="1" latinLnBrk="0" hangingPunct="1">
              <a:spcBef>
                <a:spcPct val="0"/>
              </a:spcBef>
              <a:buNone/>
              <a:defRPr sz="1400" kern="1200">
                <a:solidFill>
                  <a:schemeClr val="l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748352" y="2021456"/>
            <a:ext cx="3703320" cy="4106294"/>
          </a:xfrm>
        </p:spPr>
        <p:txBody>
          <a:bodyPr lIns="45720"/>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Text Placeholder 4"/>
          <p:cNvSpPr>
            <a:spLocks noGrp="1"/>
          </p:cNvSpPr>
          <p:nvPr>
            <p:ph type="body" sz="quarter" idx="3"/>
          </p:nvPr>
        </p:nvSpPr>
        <p:spPr>
          <a:xfrm>
            <a:off x="4681533" y="1548761"/>
            <a:ext cx="3657600" cy="274320"/>
          </a:xfrm>
          <a:prstGeom prst="roundRect">
            <a:avLst>
              <a:gd name="adj" fmla="val 3405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defTabSz="914400" rtl="0" eaLnBrk="1" latinLnBrk="0" hangingPunct="1">
              <a:spcBef>
                <a:spcPct val="0"/>
              </a:spcBef>
              <a:buNone/>
              <a:defRPr sz="1400" kern="1200">
                <a:solidFill>
                  <a:schemeClr val="l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658673" y="2019869"/>
            <a:ext cx="3703320" cy="4106294"/>
          </a:xfrm>
        </p:spPr>
        <p:txBody>
          <a:bodyPr lIns="45720"/>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7" name="Date Placeholder 6"/>
          <p:cNvSpPr>
            <a:spLocks noGrp="1"/>
          </p:cNvSpPr>
          <p:nvPr>
            <p:ph type="dt" sz="half" idx="10"/>
          </p:nvPr>
        </p:nvSpPr>
        <p:spPr/>
        <p:txBody>
          <a:bodyPr/>
          <a:lstStyle/>
          <a:p>
            <a:fld id="{967ED6F6-FE3A-394F-B8B1-4D7DDA9ED7DC}" type="datetimeFigureOut">
              <a:rPr lang="fr-FR" smtClean="0"/>
              <a:t>07/11/2016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a:xfrm>
            <a:off x="8321729" y="365760"/>
            <a:ext cx="609600" cy="365125"/>
          </a:xfrm>
        </p:spPr>
        <p:txBody>
          <a:bodyPr vert="horz" lIns="91440" tIns="45720" rIns="91440" bIns="45720" rtlCol="0" anchor="ctr"/>
          <a:lstStyle>
            <a:lvl1pPr marL="0" algn="l" defTabSz="914400" rtl="0" eaLnBrk="1" latinLnBrk="0" hangingPunct="1">
              <a:defRPr sz="1800" b="1" kern="1200">
                <a:solidFill>
                  <a:schemeClr val="accent1"/>
                </a:solidFill>
                <a:latin typeface="+mn-lt"/>
                <a:ea typeface="+mn-ea"/>
                <a:cs typeface="+mn-cs"/>
              </a:defRPr>
            </a:lvl1pPr>
          </a:lstStyle>
          <a:p>
            <a:fld id="{FCB19FDF-0A4D-824C-83AA-BCB550584E3C}" type="slidenum">
              <a:rPr lang="fr-FR" smtClean="0"/>
              <a:t>‹N°›</a:t>
            </a:fld>
            <a:endParaRPr lang="fr-FR"/>
          </a:p>
        </p:txBody>
      </p:sp>
      <p:grpSp>
        <p:nvGrpSpPr>
          <p:cNvPr id="10" name="Group 15"/>
          <p:cNvGrpSpPr/>
          <p:nvPr/>
        </p:nvGrpSpPr>
        <p:grpSpPr>
          <a:xfrm>
            <a:off x="7418696" y="457200"/>
            <a:ext cx="914400" cy="914400"/>
            <a:chOff x="842682" y="2971800"/>
            <a:chExt cx="914400" cy="914400"/>
          </a:xfrm>
        </p:grpSpPr>
        <p:sp>
          <p:nvSpPr>
            <p:cNvPr id="17" name="Rounded Rectangle 16"/>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a:grpSpLocks noChangeAspect="1"/>
            </p:cNvGrpSpPr>
            <p:nvPr/>
          </p:nvGrpSpPr>
          <p:grpSpPr>
            <a:xfrm>
              <a:off x="948372" y="3034353"/>
              <a:ext cx="700732" cy="800823"/>
              <a:chOff x="1230573" y="1890215"/>
              <a:chExt cx="1444388" cy="1650696"/>
            </a:xfrm>
          </p:grpSpPr>
          <p:sp>
            <p:nvSpPr>
              <p:cNvPr id="19" name="Oval 18"/>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Oval 21"/>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740664" y="228600"/>
            <a:ext cx="4800600" cy="886968"/>
          </a:xfrm>
        </p:spPr>
        <p:txBody>
          <a:bodyPr vert="horz" lIns="4572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fr-FR" smtClean="0"/>
              <a:t>Cliquez et modifiez le titre</a:t>
            </a:r>
            <a:endParaRPr/>
          </a:p>
        </p:txBody>
      </p:sp>
      <p:sp>
        <p:nvSpPr>
          <p:cNvPr id="3" name="Date Placeholder 2"/>
          <p:cNvSpPr>
            <a:spLocks noGrp="1"/>
          </p:cNvSpPr>
          <p:nvPr>
            <p:ph type="dt" sz="half" idx="10"/>
          </p:nvPr>
        </p:nvSpPr>
        <p:spPr/>
        <p:txBody>
          <a:bodyPr/>
          <a:lstStyle/>
          <a:p>
            <a:fld id="{967ED6F6-FE3A-394F-B8B1-4D7DDA9ED7DC}" type="datetimeFigureOut">
              <a:rPr lang="fr-FR" smtClean="0"/>
              <a:t>07/11/2016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a:xfrm>
            <a:off x="8321040" y="365760"/>
            <a:ext cx="609600" cy="365125"/>
          </a:xfrm>
        </p:spPr>
        <p:txBody>
          <a:bodyPr/>
          <a:lstStyle/>
          <a:p>
            <a:fld id="{FCB19FDF-0A4D-824C-83AA-BCB550584E3C}" type="slidenum">
              <a:rPr lang="fr-FR" smtClean="0"/>
              <a:t>‹N°›</a:t>
            </a:fld>
            <a:endParaRPr lang="fr-FR"/>
          </a:p>
        </p:txBody>
      </p:sp>
      <p:grpSp>
        <p:nvGrpSpPr>
          <p:cNvPr id="6" name="Group 8"/>
          <p:cNvGrpSpPr/>
          <p:nvPr/>
        </p:nvGrpSpPr>
        <p:grpSpPr>
          <a:xfrm>
            <a:off x="7418696" y="457200"/>
            <a:ext cx="914400" cy="914400"/>
            <a:chOff x="842682" y="2971800"/>
            <a:chExt cx="914400" cy="914400"/>
          </a:xfrm>
        </p:grpSpPr>
        <p:sp>
          <p:nvSpPr>
            <p:cNvPr id="10" name="Rounded Rectangle 9"/>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10"/>
            <p:cNvGrpSpPr>
              <a:grpSpLocks noChangeAspect="1"/>
            </p:cNvGrpSpPr>
            <p:nvPr/>
          </p:nvGrpSpPr>
          <p:grpSpPr>
            <a:xfrm>
              <a:off x="948372" y="3034353"/>
              <a:ext cx="700732" cy="800823"/>
              <a:chOff x="1230573" y="1890215"/>
              <a:chExt cx="1444388" cy="1650696"/>
            </a:xfrm>
          </p:grpSpPr>
          <p:sp>
            <p:nvSpPr>
              <p:cNvPr id="12" name="Oval 11"/>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7ED6F6-FE3A-394F-B8B1-4D7DDA9ED7DC}" type="datetimeFigureOut">
              <a:rPr lang="fr-FR" smtClean="0"/>
              <a:t>07/11/2016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a:xfrm>
            <a:off x="8321040" y="365760"/>
            <a:ext cx="609600" cy="365125"/>
          </a:xfrm>
        </p:spPr>
        <p:txBody>
          <a:bodyPr/>
          <a:lstStyle/>
          <a:p>
            <a:fld id="{FCB19FDF-0A4D-824C-83AA-BCB550584E3C}" type="slidenum">
              <a:rPr lang="fr-FR" smtClean="0"/>
              <a:t>‹N°›</a:t>
            </a:fld>
            <a:endParaRPr lang="fr-FR"/>
          </a:p>
        </p:txBody>
      </p:sp>
      <p:grpSp>
        <p:nvGrpSpPr>
          <p:cNvPr id="5" name="Group 7"/>
          <p:cNvGrpSpPr/>
          <p:nvPr/>
        </p:nvGrpSpPr>
        <p:grpSpPr>
          <a:xfrm>
            <a:off x="7418696" y="457200"/>
            <a:ext cx="914400" cy="914400"/>
            <a:chOff x="842682" y="2971800"/>
            <a:chExt cx="914400" cy="914400"/>
          </a:xfrm>
        </p:grpSpPr>
        <p:sp>
          <p:nvSpPr>
            <p:cNvPr id="9" name="Rounded Rectangle 8"/>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6" name="Group 10"/>
            <p:cNvGrpSpPr>
              <a:grpSpLocks noChangeAspect="1"/>
            </p:cNvGrpSpPr>
            <p:nvPr/>
          </p:nvGrpSpPr>
          <p:grpSpPr>
            <a:xfrm>
              <a:off x="948372" y="3034353"/>
              <a:ext cx="700732" cy="800823"/>
              <a:chOff x="1230573" y="1890215"/>
              <a:chExt cx="1444388" cy="1650696"/>
            </a:xfrm>
          </p:grpSpPr>
          <p:sp>
            <p:nvSpPr>
              <p:cNvPr id="11" name="Oval 10"/>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Oval 11"/>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428999" y="304800"/>
            <a:ext cx="4948269" cy="719424"/>
          </a:xfrm>
        </p:spPr>
        <p:txBody>
          <a:bodyPr anchor="b"/>
          <a:lstStyle>
            <a:lvl1pPr algn="l">
              <a:defRPr sz="2200" b="0"/>
            </a:lvl1pPr>
          </a:lstStyle>
          <a:p>
            <a:r>
              <a:rPr lang="fr-FR" smtClean="0"/>
              <a:t>Cliquez et modifiez le titre</a:t>
            </a:r>
            <a:endParaRPr/>
          </a:p>
        </p:txBody>
      </p:sp>
      <p:sp>
        <p:nvSpPr>
          <p:cNvPr id="3" name="Content Placeholder 2"/>
          <p:cNvSpPr>
            <a:spLocks noGrp="1"/>
          </p:cNvSpPr>
          <p:nvPr>
            <p:ph idx="1"/>
          </p:nvPr>
        </p:nvSpPr>
        <p:spPr>
          <a:xfrm>
            <a:off x="3418113" y="2292824"/>
            <a:ext cx="4959126" cy="3833339"/>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Text Placeholder 3"/>
          <p:cNvSpPr>
            <a:spLocks noGrp="1"/>
          </p:cNvSpPr>
          <p:nvPr>
            <p:ph type="body" sz="half" idx="2"/>
          </p:nvPr>
        </p:nvSpPr>
        <p:spPr>
          <a:xfrm>
            <a:off x="3429000" y="1160463"/>
            <a:ext cx="4948269" cy="9540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967ED6F6-FE3A-394F-B8B1-4D7DDA9ED7DC}" type="datetimeFigureOut">
              <a:rPr lang="fr-FR" smtClean="0"/>
              <a:t>07/11/2016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B19FDF-0A4D-824C-83AA-BCB550584E3C}"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a:defRPr sz="900" b="1">
                <a:solidFill>
                  <a:schemeClr val="bg1">
                    <a:lumMod val="75000"/>
                  </a:schemeClr>
                </a:solidFill>
              </a:defRPr>
            </a:lvl1pPr>
          </a:lstStyle>
          <a:p>
            <a:fld id="{967ED6F6-FE3A-394F-B8B1-4D7DDA9ED7DC}" type="datetimeFigureOut">
              <a:rPr lang="fr-FR" smtClean="0"/>
              <a:t>07/11/2016</a:t>
            </a:fld>
            <a:endParaRPr lang="fr-FR"/>
          </a:p>
        </p:txBody>
      </p:sp>
      <p:sp>
        <p:nvSpPr>
          <p:cNvPr id="2" name="Title Placeholder 1"/>
          <p:cNvSpPr>
            <a:spLocks noGrp="1"/>
          </p:cNvSpPr>
          <p:nvPr>
            <p:ph type="title"/>
          </p:nvPr>
        </p:nvSpPr>
        <p:spPr>
          <a:xfrm>
            <a:off x="3429000" y="685800"/>
            <a:ext cx="4948238" cy="886968"/>
          </a:xfrm>
          <a:prstGeom prst="rect">
            <a:avLst/>
          </a:prstGeom>
        </p:spPr>
        <p:txBody>
          <a:bodyPr vert="horz" lIns="91440" tIns="45720" rIns="91440" bIns="45720" rtlCol="0" anchor="b" anchorCtr="0">
            <a:noAutofit/>
          </a:bodyPr>
          <a:lstStyle/>
          <a:p>
            <a:r>
              <a:rPr lang="fr-FR" smtClean="0"/>
              <a:t>Cliquez et modifiez le titre</a:t>
            </a:r>
            <a:endParaRPr/>
          </a:p>
        </p:txBody>
      </p:sp>
      <p:sp>
        <p:nvSpPr>
          <p:cNvPr id="3" name="Text Placeholder 2"/>
          <p:cNvSpPr>
            <a:spLocks noGrp="1"/>
          </p:cNvSpPr>
          <p:nvPr>
            <p:ph type="body" idx="1"/>
          </p:nvPr>
        </p:nvSpPr>
        <p:spPr>
          <a:xfrm>
            <a:off x="3429000" y="2020888"/>
            <a:ext cx="4946602" cy="4105275"/>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a:defRPr sz="900" b="1">
                <a:solidFill>
                  <a:schemeClr val="bg1">
                    <a:lumMod val="75000"/>
                  </a:schemeClr>
                </a:solidFill>
              </a:defRPr>
            </a:lvl1pPr>
          </a:lstStyle>
          <a:p>
            <a:endParaRPr lang="fr-FR"/>
          </a:p>
        </p:txBody>
      </p:sp>
      <p:sp>
        <p:nvSpPr>
          <p:cNvPr id="6" name="Slide Number Placeholder 5"/>
          <p:cNvSpPr>
            <a:spLocks noGrp="1"/>
          </p:cNvSpPr>
          <p:nvPr>
            <p:ph type="sldNum" sz="quarter" idx="4"/>
          </p:nvPr>
        </p:nvSpPr>
        <p:spPr>
          <a:xfrm>
            <a:off x="1752600" y="2877671"/>
            <a:ext cx="609600" cy="365125"/>
          </a:xfrm>
          <a:prstGeom prst="rect">
            <a:avLst/>
          </a:prstGeom>
        </p:spPr>
        <p:txBody>
          <a:bodyPr vert="horz" lIns="91440" tIns="45720" rIns="91440" bIns="45720" rtlCol="0" anchor="ctr"/>
          <a:lstStyle>
            <a:lvl1pPr algn="l">
              <a:defRPr sz="1800" b="1">
                <a:solidFill>
                  <a:schemeClr val="accent1"/>
                </a:solidFill>
              </a:defRPr>
            </a:lvl1pPr>
          </a:lstStyle>
          <a:p>
            <a:fld id="{FCB19FDF-0A4D-824C-83AA-BCB550584E3C}" type="slidenum">
              <a:rPr lang="fr-FR" smtClean="0"/>
              <a:t>‹N°›</a:t>
            </a:fld>
            <a:endParaRPr lang="fr-FR"/>
          </a:p>
        </p:txBody>
      </p:sp>
      <p:grpSp>
        <p:nvGrpSpPr>
          <p:cNvPr id="7" name="Group 18"/>
          <p:cNvGrpSpPr/>
          <p:nvPr/>
        </p:nvGrpSpPr>
        <p:grpSpPr>
          <a:xfrm>
            <a:off x="842682" y="2971800"/>
            <a:ext cx="914400" cy="914400"/>
            <a:chOff x="842682" y="2971800"/>
            <a:chExt cx="914400" cy="914400"/>
          </a:xfrm>
        </p:grpSpPr>
        <p:sp>
          <p:nvSpPr>
            <p:cNvPr id="8" name="Rounded Rectangle 7"/>
            <p:cNvSpPr/>
            <p:nvPr userDrawn="1"/>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10"/>
            <p:cNvGrpSpPr>
              <a:grpSpLocks noChangeAspect="1"/>
            </p:cNvGrpSpPr>
            <p:nvPr userDrawn="1"/>
          </p:nvGrpSpPr>
          <p:grpSpPr>
            <a:xfrm>
              <a:off x="948372" y="3034352"/>
              <a:ext cx="700732" cy="800822"/>
              <a:chOff x="1230573" y="1890215"/>
              <a:chExt cx="1444388" cy="1650696"/>
            </a:xfrm>
          </p:grpSpPr>
          <p:sp>
            <p:nvSpPr>
              <p:cNvPr id="12" name="Oval 11"/>
              <p:cNvSpPr/>
              <p:nvPr userDrawn="1"/>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userDrawn="1"/>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userDrawn="1"/>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userDrawn="1"/>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spcBef>
          <a:spcPct val="0"/>
        </a:spcBef>
        <a:buNone/>
        <a:defRPr sz="28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1pPr>
      <a:lvl2pPr marL="457200" indent="-228600" algn="l" defTabSz="914400" rtl="0" eaLnBrk="1" latinLnBrk="0" hangingPunct="1">
        <a:spcBef>
          <a:spcPts val="600"/>
        </a:spcBef>
        <a:buClr>
          <a:schemeClr val="accent2"/>
        </a:buClr>
        <a:buSzPct val="130000"/>
        <a:buFont typeface="Wingdings" pitchFamily="2" charset="2"/>
        <a:buChar char="§"/>
        <a:defRPr sz="1800" kern="1200">
          <a:solidFill>
            <a:schemeClr val="tx1">
              <a:lumMod val="75000"/>
              <a:lumOff val="25000"/>
            </a:schemeClr>
          </a:solidFill>
          <a:latin typeface="+mn-lt"/>
          <a:ea typeface="+mn-ea"/>
          <a:cs typeface="+mn-cs"/>
        </a:defRPr>
      </a:lvl2pPr>
      <a:lvl3pPr marL="685800" indent="-228600" algn="l" defTabSz="914400" rtl="0" eaLnBrk="1" latinLnBrk="0" hangingPunct="1">
        <a:spcBef>
          <a:spcPts val="6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3pPr>
      <a:lvl4pPr marL="914400" indent="-228600" algn="l" defTabSz="914400" rtl="0" eaLnBrk="1" latinLnBrk="0" hangingPunct="1">
        <a:spcBef>
          <a:spcPts val="600"/>
        </a:spcBef>
        <a:buClr>
          <a:schemeClr val="accent2"/>
        </a:buClr>
        <a:buSzPct val="130000"/>
        <a:buFont typeface="Wingdings" pitchFamily="2" charset="2"/>
        <a:buChar char="§"/>
        <a:defRPr sz="1800" kern="1200">
          <a:solidFill>
            <a:schemeClr val="tx1">
              <a:lumMod val="75000"/>
              <a:lumOff val="25000"/>
            </a:schemeClr>
          </a:solidFill>
          <a:latin typeface="+mn-lt"/>
          <a:ea typeface="+mn-ea"/>
          <a:cs typeface="+mn-cs"/>
        </a:defRPr>
      </a:lvl4pPr>
      <a:lvl5pPr marL="1143000" indent="-228600" algn="l" defTabSz="914400" rtl="0" eaLnBrk="1" latinLnBrk="0" hangingPunct="1">
        <a:spcBef>
          <a:spcPts val="6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5pPr>
      <a:lvl6pPr marL="1377950" indent="-228600" algn="l" defTabSz="914400" rtl="0" eaLnBrk="1" latinLnBrk="0" hangingPunct="1">
        <a:spcBef>
          <a:spcPct val="20000"/>
        </a:spcBef>
        <a:buClr>
          <a:schemeClr val="accent2"/>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6pPr>
      <a:lvl7pPr marL="1603375" indent="-228600" algn="l" defTabSz="914400" rtl="0" eaLnBrk="1" latinLnBrk="0" hangingPunct="1">
        <a:spcBef>
          <a:spcPct val="20000"/>
        </a:spcBef>
        <a:buClr>
          <a:schemeClr val="accent1"/>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7pPr>
      <a:lvl8pPr marL="1828800" indent="-227013" algn="l" defTabSz="914400" rtl="0" eaLnBrk="1" latinLnBrk="0" hangingPunct="1">
        <a:spcBef>
          <a:spcPct val="20000"/>
        </a:spcBef>
        <a:buClr>
          <a:schemeClr val="accent2"/>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8pPr>
      <a:lvl9pPr marL="2055813" indent="-227013" algn="l" defTabSz="914400" rtl="0" eaLnBrk="1" latinLnBrk="0" hangingPunct="1">
        <a:spcBef>
          <a:spcPct val="20000"/>
        </a:spcBef>
        <a:buClr>
          <a:schemeClr val="accent1"/>
        </a:buClr>
        <a:buSzPct val="130000"/>
        <a:buFont typeface="Wingdings" pitchFamily="2"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afepedagogique.net/LEXPRESSO/Pages/2014/09/11092014Article635460152815338247.aspx"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51248" y="1673401"/>
            <a:ext cx="3273552" cy="1640541"/>
          </a:xfrm>
        </p:spPr>
        <p:txBody>
          <a:bodyPr/>
          <a:lstStyle/>
          <a:p>
            <a:r>
              <a:rPr lang="fr-FR" dirty="0" smtClean="0">
                <a:solidFill>
                  <a:srgbClr val="832BEF"/>
                </a:solidFill>
              </a:rPr>
              <a:t>L’évaluation par contrat de confiance</a:t>
            </a:r>
            <a:endParaRPr lang="fr-FR" dirty="0">
              <a:solidFill>
                <a:srgbClr val="832BEF"/>
              </a:solidFill>
            </a:endParaRPr>
          </a:p>
        </p:txBody>
      </p:sp>
      <p:sp>
        <p:nvSpPr>
          <p:cNvPr id="3" name="Sous-titre 2"/>
          <p:cNvSpPr>
            <a:spLocks noGrp="1"/>
          </p:cNvSpPr>
          <p:nvPr>
            <p:ph type="subTitle" idx="1"/>
          </p:nvPr>
        </p:nvSpPr>
        <p:spPr>
          <a:xfrm>
            <a:off x="4651248" y="3887878"/>
            <a:ext cx="3273552" cy="1099758"/>
          </a:xfrm>
        </p:spPr>
        <p:txBody>
          <a:bodyPr>
            <a:normAutofit fontScale="92500"/>
          </a:bodyPr>
          <a:lstStyle/>
          <a:p>
            <a:r>
              <a:rPr lang="fr-FR" sz="2800" b="1" dirty="0" smtClean="0">
                <a:solidFill>
                  <a:srgbClr val="FFFF00"/>
                </a:solidFill>
                <a:latin typeface="Arial Rounded MT Bold"/>
                <a:cs typeface="Arial Rounded MT Bold"/>
              </a:rPr>
              <a:t>L’EPCC</a:t>
            </a:r>
            <a:r>
              <a:rPr lang="fr-FR" sz="2800" dirty="0" smtClean="0">
                <a:solidFill>
                  <a:srgbClr val="FFFF00"/>
                </a:solidFill>
                <a:latin typeface="Arial Rounded MT Bold"/>
                <a:cs typeface="Arial Rounded MT Bold"/>
              </a:rPr>
              <a:t> </a:t>
            </a:r>
            <a:r>
              <a:rPr lang="fr-FR" sz="2100" dirty="0" smtClean="0">
                <a:solidFill>
                  <a:srgbClr val="FFFF00"/>
                </a:solidFill>
                <a:latin typeface="Arial Rounded MT Bold"/>
                <a:cs typeface="Arial Rounded MT Bold"/>
              </a:rPr>
              <a:t>ou comment supprimer le phénomène de constante macabre ?</a:t>
            </a:r>
            <a:endParaRPr lang="fr-FR" dirty="0">
              <a:solidFill>
                <a:srgbClr val="FFFF00"/>
              </a:solidFill>
              <a:latin typeface="Arial Rounded MT Bold"/>
              <a:cs typeface="Arial Rounded MT Bold"/>
            </a:endParaRPr>
          </a:p>
        </p:txBody>
      </p:sp>
      <p:sp>
        <p:nvSpPr>
          <p:cNvPr id="4" name="ZoneTexte 3"/>
          <p:cNvSpPr txBox="1"/>
          <p:nvPr/>
        </p:nvSpPr>
        <p:spPr>
          <a:xfrm>
            <a:off x="1786361" y="5882403"/>
            <a:ext cx="2864887" cy="369332"/>
          </a:xfrm>
          <a:prstGeom prst="rect">
            <a:avLst/>
          </a:prstGeom>
          <a:noFill/>
        </p:spPr>
        <p:txBody>
          <a:bodyPr wrap="none" rtlCol="0">
            <a:spAutoFit/>
          </a:bodyPr>
          <a:lstStyle/>
          <a:p>
            <a:r>
              <a:rPr lang="fr-FR" b="1" dirty="0" smtClean="0">
                <a:latin typeface="Chalkduster"/>
                <a:cs typeface="Chalkduster"/>
              </a:rPr>
              <a:t>D’après André </a:t>
            </a:r>
            <a:r>
              <a:rPr lang="fr-FR" b="1" dirty="0" err="1" smtClean="0">
                <a:latin typeface="Chalkduster"/>
                <a:cs typeface="Chalkduster"/>
              </a:rPr>
              <a:t>Antibi</a:t>
            </a:r>
            <a:endParaRPr lang="fr-FR" b="1" dirty="0">
              <a:latin typeface="Chalkduster"/>
              <a:cs typeface="Chalkduster"/>
            </a:endParaRPr>
          </a:p>
        </p:txBody>
      </p:sp>
      <p:pic>
        <p:nvPicPr>
          <p:cNvPr id="5" name="Image 4">
            <a:hlinkClick r:id="rId3"/>
          </p:cNvPr>
          <p:cNvPicPr>
            <a:picLocks noChangeAspect="1"/>
          </p:cNvPicPr>
          <p:nvPr/>
        </p:nvPicPr>
        <p:blipFill>
          <a:blip r:embed="rId4"/>
          <a:stretch>
            <a:fillRect/>
          </a:stretch>
        </p:blipFill>
        <p:spPr>
          <a:xfrm>
            <a:off x="6851815" y="5357573"/>
            <a:ext cx="864396" cy="1370068"/>
          </a:xfrm>
          <a:prstGeom prst="rect">
            <a:avLst/>
          </a:prstGeom>
        </p:spPr>
      </p:pic>
      <p:pic>
        <p:nvPicPr>
          <p:cNvPr id="7" name="Image 6"/>
          <p:cNvPicPr>
            <a:picLocks noChangeAspect="1"/>
          </p:cNvPicPr>
          <p:nvPr/>
        </p:nvPicPr>
        <p:blipFill>
          <a:blip r:embed="rId5"/>
          <a:stretch>
            <a:fillRect/>
          </a:stretch>
        </p:blipFill>
        <p:spPr>
          <a:xfrm>
            <a:off x="5307356" y="5357573"/>
            <a:ext cx="851455" cy="1370068"/>
          </a:xfrm>
          <a:prstGeom prst="rect">
            <a:avLst/>
          </a:prstGeom>
        </p:spPr>
      </p:pic>
      <p:sp>
        <p:nvSpPr>
          <p:cNvPr id="8" name="ZoneTexte 7"/>
          <p:cNvSpPr txBox="1"/>
          <p:nvPr/>
        </p:nvSpPr>
        <p:spPr>
          <a:xfrm>
            <a:off x="232327" y="310092"/>
            <a:ext cx="2731374" cy="646331"/>
          </a:xfrm>
          <a:prstGeom prst="rect">
            <a:avLst/>
          </a:prstGeom>
          <a:noFill/>
        </p:spPr>
        <p:txBody>
          <a:bodyPr wrap="none" rtlCol="0">
            <a:spAutoFit/>
          </a:bodyPr>
          <a:lstStyle/>
          <a:p>
            <a:r>
              <a:rPr lang="fr-FR" i="1" dirty="0" smtClean="0">
                <a:solidFill>
                  <a:schemeClr val="bg1">
                    <a:lumMod val="50000"/>
                  </a:schemeClr>
                </a:solidFill>
                <a:latin typeface="Apple Casual"/>
                <a:cs typeface="Apple Casual"/>
              </a:rPr>
              <a:t>Chalon 1 – 2016</a:t>
            </a:r>
          </a:p>
          <a:p>
            <a:r>
              <a:rPr lang="fr-FR" i="1" dirty="0" smtClean="0">
                <a:solidFill>
                  <a:schemeClr val="bg1">
                    <a:lumMod val="50000"/>
                  </a:schemeClr>
                </a:solidFill>
                <a:latin typeface="Apple Casual"/>
                <a:cs typeface="Apple Casual"/>
              </a:rPr>
              <a:t>Stéphanie Marlin - CPC</a:t>
            </a:r>
            <a:endParaRPr lang="fr-FR" i="1" dirty="0">
              <a:solidFill>
                <a:schemeClr val="bg1">
                  <a:lumMod val="50000"/>
                </a:schemeClr>
              </a:solidFill>
              <a:latin typeface="Apple Casual"/>
              <a:cs typeface="Apple Casual"/>
            </a:endParaRPr>
          </a:p>
        </p:txBody>
      </p:sp>
    </p:spTree>
    <p:extLst>
      <p:ext uri="{BB962C8B-B14F-4D97-AF65-F5344CB8AC3E}">
        <p14:creationId xmlns:p14="http://schemas.microsoft.com/office/powerpoint/2010/main" val="22345574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429000" y="2020889"/>
            <a:ext cx="4946602" cy="1968974"/>
          </a:xfrm>
        </p:spPr>
        <p:txBody>
          <a:bodyPr>
            <a:normAutofit/>
          </a:bodyPr>
          <a:lstStyle/>
          <a:p>
            <a:r>
              <a:rPr lang="fr-FR" sz="2400" dirty="0" smtClean="0">
                <a:solidFill>
                  <a:srgbClr val="FF6600"/>
                </a:solidFill>
              </a:rPr>
              <a:t>2 ou 3 jours </a:t>
            </a:r>
            <a:r>
              <a:rPr lang="fr-FR" sz="2400" dirty="0" smtClean="0"/>
              <a:t>avant l’épreuve.</a:t>
            </a:r>
          </a:p>
          <a:p>
            <a:r>
              <a:rPr lang="fr-FR" sz="2400" dirty="0" smtClean="0"/>
              <a:t>Les élèves </a:t>
            </a:r>
            <a:r>
              <a:rPr lang="fr-FR" sz="2400" dirty="0" smtClean="0"/>
              <a:t>demandent </a:t>
            </a:r>
            <a:r>
              <a:rPr lang="fr-FR" sz="2400" dirty="0" smtClean="0"/>
              <a:t>des explications ou des précisions sur des points mal compris.</a:t>
            </a:r>
            <a:endParaRPr lang="fr-FR" sz="2400" dirty="0"/>
          </a:p>
        </p:txBody>
      </p:sp>
      <p:sp>
        <p:nvSpPr>
          <p:cNvPr id="5" name="ZoneTexte 4"/>
          <p:cNvSpPr txBox="1"/>
          <p:nvPr/>
        </p:nvSpPr>
        <p:spPr>
          <a:xfrm>
            <a:off x="145446" y="6471810"/>
            <a:ext cx="3866065" cy="307777"/>
          </a:xfrm>
          <a:prstGeom prst="rect">
            <a:avLst/>
          </a:prstGeom>
          <a:noFill/>
        </p:spPr>
        <p:txBody>
          <a:bodyPr wrap="square" rtlCol="0">
            <a:spAutoFit/>
          </a:bodyPr>
          <a:lstStyle/>
          <a:p>
            <a:r>
              <a:rPr lang="fr-FR" sz="1400" i="1" dirty="0" smtClean="0">
                <a:solidFill>
                  <a:schemeClr val="bg1">
                    <a:lumMod val="50000"/>
                  </a:schemeClr>
                </a:solidFill>
                <a:latin typeface="Apple Casual"/>
                <a:cs typeface="Apple Casual"/>
              </a:rPr>
              <a:t>Stéphanie Marlin – CPC - Chalon 1 – 2016</a:t>
            </a:r>
          </a:p>
        </p:txBody>
      </p:sp>
      <p:sp>
        <p:nvSpPr>
          <p:cNvPr id="2" name="Titre 1"/>
          <p:cNvSpPr>
            <a:spLocks noGrp="1"/>
          </p:cNvSpPr>
          <p:nvPr>
            <p:ph type="title"/>
          </p:nvPr>
        </p:nvSpPr>
        <p:spPr>
          <a:xfrm>
            <a:off x="2038097" y="685800"/>
            <a:ext cx="6339141" cy="886968"/>
          </a:xfrm>
        </p:spPr>
        <p:txBody>
          <a:bodyPr/>
          <a:lstStyle/>
          <a:p>
            <a:r>
              <a:rPr lang="fr-FR" sz="3600" b="1" dirty="0" smtClean="0">
                <a:solidFill>
                  <a:schemeClr val="tx1"/>
                </a:solidFill>
                <a:latin typeface="Calibri"/>
                <a:cs typeface="Calibri"/>
              </a:rPr>
              <a:t>Séance de questions-réponses</a:t>
            </a:r>
            <a:endParaRPr lang="fr-FR" sz="3600" dirty="0">
              <a:solidFill>
                <a:schemeClr val="tx1"/>
              </a:solidFill>
            </a:endParaRPr>
          </a:p>
        </p:txBody>
      </p:sp>
      <p:sp>
        <p:nvSpPr>
          <p:cNvPr id="7" name="Titre 1"/>
          <p:cNvSpPr txBox="1">
            <a:spLocks/>
          </p:cNvSpPr>
          <p:nvPr/>
        </p:nvSpPr>
        <p:spPr>
          <a:xfrm>
            <a:off x="2038097" y="3989862"/>
            <a:ext cx="6339141" cy="886968"/>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fr-FR" sz="3600" b="1" dirty="0" smtClean="0">
                <a:solidFill>
                  <a:schemeClr val="tx1"/>
                </a:solidFill>
                <a:latin typeface="Calibri"/>
                <a:cs typeface="Calibri"/>
              </a:rPr>
              <a:t>Le sujet </a:t>
            </a:r>
            <a:endParaRPr lang="fr-FR" sz="3600" dirty="0">
              <a:solidFill>
                <a:schemeClr val="tx1"/>
              </a:solidFill>
            </a:endParaRPr>
          </a:p>
        </p:txBody>
      </p:sp>
      <p:sp>
        <p:nvSpPr>
          <p:cNvPr id="9" name="Espace réservé du contenu 2"/>
          <p:cNvSpPr txBox="1">
            <a:spLocks/>
          </p:cNvSpPr>
          <p:nvPr/>
        </p:nvSpPr>
        <p:spPr>
          <a:xfrm>
            <a:off x="3581400" y="4866620"/>
            <a:ext cx="4946602" cy="1248544"/>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spcBef>
                <a:spcPts val="18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1pPr>
            <a:lvl2pPr marL="457200" indent="-228600" algn="l" defTabSz="914400" rtl="0" eaLnBrk="1" latinLnBrk="0" hangingPunct="1">
              <a:spcBef>
                <a:spcPts val="600"/>
              </a:spcBef>
              <a:buClr>
                <a:schemeClr val="accent2"/>
              </a:buClr>
              <a:buSzPct val="130000"/>
              <a:buFont typeface="Wingdings" pitchFamily="2" charset="2"/>
              <a:buChar char="§"/>
              <a:defRPr sz="1800" kern="1200">
                <a:solidFill>
                  <a:schemeClr val="tx1">
                    <a:lumMod val="75000"/>
                    <a:lumOff val="25000"/>
                  </a:schemeClr>
                </a:solidFill>
                <a:latin typeface="+mn-lt"/>
                <a:ea typeface="+mn-ea"/>
                <a:cs typeface="+mn-cs"/>
              </a:defRPr>
            </a:lvl2pPr>
            <a:lvl3pPr marL="685800" indent="-228600" algn="l" defTabSz="914400" rtl="0" eaLnBrk="1" latinLnBrk="0" hangingPunct="1">
              <a:spcBef>
                <a:spcPts val="6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3pPr>
            <a:lvl4pPr marL="914400" indent="-228600" algn="l" defTabSz="914400" rtl="0" eaLnBrk="1" latinLnBrk="0" hangingPunct="1">
              <a:spcBef>
                <a:spcPts val="600"/>
              </a:spcBef>
              <a:buClr>
                <a:schemeClr val="accent2"/>
              </a:buClr>
              <a:buSzPct val="130000"/>
              <a:buFont typeface="Wingdings" pitchFamily="2" charset="2"/>
              <a:buChar char="§"/>
              <a:defRPr sz="1800" kern="1200">
                <a:solidFill>
                  <a:schemeClr val="tx1">
                    <a:lumMod val="75000"/>
                    <a:lumOff val="25000"/>
                  </a:schemeClr>
                </a:solidFill>
                <a:latin typeface="+mn-lt"/>
                <a:ea typeface="+mn-ea"/>
                <a:cs typeface="+mn-cs"/>
              </a:defRPr>
            </a:lvl4pPr>
            <a:lvl5pPr marL="1143000" indent="-228600" algn="l" defTabSz="914400" rtl="0" eaLnBrk="1" latinLnBrk="0" hangingPunct="1">
              <a:spcBef>
                <a:spcPts val="6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5pPr>
            <a:lvl6pPr marL="1377950" indent="-228600" algn="l" defTabSz="914400" rtl="0" eaLnBrk="1" latinLnBrk="0" hangingPunct="1">
              <a:spcBef>
                <a:spcPct val="20000"/>
              </a:spcBef>
              <a:buClr>
                <a:schemeClr val="accent2"/>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6pPr>
            <a:lvl7pPr marL="1603375" indent="-228600" algn="l" defTabSz="914400" rtl="0" eaLnBrk="1" latinLnBrk="0" hangingPunct="1">
              <a:spcBef>
                <a:spcPct val="20000"/>
              </a:spcBef>
              <a:buClr>
                <a:schemeClr val="accent1"/>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7pPr>
            <a:lvl8pPr marL="1828800" indent="-227013" algn="l" defTabSz="914400" rtl="0" eaLnBrk="1" latinLnBrk="0" hangingPunct="1">
              <a:spcBef>
                <a:spcPct val="20000"/>
              </a:spcBef>
              <a:buClr>
                <a:schemeClr val="accent2"/>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8pPr>
            <a:lvl9pPr marL="2055813" indent="-227013" algn="l" defTabSz="914400" rtl="0" eaLnBrk="1" latinLnBrk="0" hangingPunct="1">
              <a:spcBef>
                <a:spcPct val="20000"/>
              </a:spcBef>
              <a:buClr>
                <a:schemeClr val="accent1"/>
              </a:buClr>
              <a:buSzPct val="130000"/>
              <a:buFont typeface="Wingdings" pitchFamily="2" charset="2"/>
              <a:buChar char="§"/>
              <a:defRPr lang="en-US" sz="1800" kern="1200" dirty="0">
                <a:solidFill>
                  <a:schemeClr val="tx1">
                    <a:lumMod val="75000"/>
                    <a:lumOff val="25000"/>
                  </a:schemeClr>
                </a:solidFill>
                <a:latin typeface="+mn-lt"/>
                <a:ea typeface="+mn-ea"/>
                <a:cs typeface="+mn-cs"/>
              </a:defRPr>
            </a:lvl9pPr>
          </a:lstStyle>
          <a:p>
            <a:r>
              <a:rPr lang="fr-FR" sz="2400" dirty="0" smtClean="0">
                <a:solidFill>
                  <a:schemeClr val="tx1"/>
                </a:solidFill>
              </a:rPr>
              <a:t>Pas trop long</a:t>
            </a:r>
          </a:p>
          <a:p>
            <a:r>
              <a:rPr lang="fr-FR" sz="2400" dirty="0" smtClean="0">
                <a:solidFill>
                  <a:schemeClr val="tx1"/>
                </a:solidFill>
              </a:rPr>
              <a:t>Une question « hors liste » sur 4 points. </a:t>
            </a:r>
          </a:p>
        </p:txBody>
      </p:sp>
    </p:spTree>
    <p:extLst>
      <p:ext uri="{BB962C8B-B14F-4D97-AF65-F5344CB8AC3E}">
        <p14:creationId xmlns:p14="http://schemas.microsoft.com/office/powerpoint/2010/main" val="15100877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429000" y="1411192"/>
            <a:ext cx="4946602" cy="4892131"/>
          </a:xfrm>
        </p:spPr>
        <p:txBody>
          <a:bodyPr>
            <a:normAutofit lnSpcReduction="10000"/>
          </a:bodyPr>
          <a:lstStyle/>
          <a:p>
            <a:pPr>
              <a:buFont typeface="Wingdings" charset="2"/>
              <a:buChar char="§"/>
            </a:pPr>
            <a:r>
              <a:rPr lang="fr-FR" sz="2200" dirty="0" smtClean="0">
                <a:solidFill>
                  <a:schemeClr val="tx1">
                    <a:lumMod val="95000"/>
                    <a:lumOff val="5000"/>
                  </a:schemeClr>
                </a:solidFill>
                <a:latin typeface="Calibri"/>
                <a:cs typeface="Calibri"/>
              </a:rPr>
              <a:t>Confiance </a:t>
            </a:r>
          </a:p>
          <a:p>
            <a:pPr>
              <a:buFont typeface="Wingdings" charset="2"/>
              <a:buChar char="§"/>
            </a:pPr>
            <a:r>
              <a:rPr lang="fr-FR" sz="2200" dirty="0" smtClean="0">
                <a:solidFill>
                  <a:schemeClr val="tx1">
                    <a:lumMod val="95000"/>
                    <a:lumOff val="5000"/>
                  </a:schemeClr>
                </a:solidFill>
                <a:latin typeface="Calibri"/>
                <a:cs typeface="Calibri"/>
              </a:rPr>
              <a:t>Moins stressé</a:t>
            </a:r>
          </a:p>
          <a:p>
            <a:pPr>
              <a:buFont typeface="Wingdings" charset="2"/>
              <a:buChar char="§"/>
            </a:pPr>
            <a:r>
              <a:rPr lang="fr-FR" sz="2200" dirty="0" smtClean="0">
                <a:solidFill>
                  <a:schemeClr val="tx1">
                    <a:lumMod val="95000"/>
                    <a:lumOff val="5000"/>
                  </a:schemeClr>
                </a:solidFill>
                <a:latin typeface="Calibri"/>
                <a:cs typeface="Calibri"/>
              </a:rPr>
              <a:t>Responsabilisés</a:t>
            </a:r>
          </a:p>
          <a:p>
            <a:pPr>
              <a:buFont typeface="Wingdings" charset="2"/>
              <a:buChar char="§"/>
            </a:pPr>
            <a:r>
              <a:rPr lang="fr-FR" sz="2200" dirty="0" smtClean="0">
                <a:solidFill>
                  <a:schemeClr val="tx1">
                    <a:lumMod val="95000"/>
                    <a:lumOff val="5000"/>
                  </a:schemeClr>
                </a:solidFill>
                <a:latin typeface="Calibri"/>
                <a:cs typeface="Calibri"/>
              </a:rPr>
              <a:t>Les élèves travaillent plus</a:t>
            </a:r>
          </a:p>
          <a:p>
            <a:pPr>
              <a:buFont typeface="Wingdings" charset="2"/>
              <a:buChar char="§"/>
            </a:pPr>
            <a:r>
              <a:rPr lang="fr-FR" sz="2200" dirty="0" smtClean="0">
                <a:solidFill>
                  <a:schemeClr val="tx1">
                    <a:lumMod val="95000"/>
                    <a:lumOff val="5000"/>
                  </a:schemeClr>
                </a:solidFill>
                <a:latin typeface="Calibri"/>
                <a:cs typeface="Calibri"/>
              </a:rPr>
              <a:t>Pas de pièges</a:t>
            </a:r>
          </a:p>
          <a:p>
            <a:pPr>
              <a:buFont typeface="Wingdings" charset="2"/>
              <a:buChar char="§"/>
            </a:pPr>
            <a:r>
              <a:rPr lang="fr-FR" sz="2200" dirty="0" smtClean="0">
                <a:solidFill>
                  <a:schemeClr val="tx1">
                    <a:lumMod val="95000"/>
                    <a:lumOff val="5000"/>
                  </a:schemeClr>
                </a:solidFill>
                <a:latin typeface="Calibri"/>
                <a:cs typeface="Calibri"/>
              </a:rPr>
              <a:t>Analogue à ce qui a été traité en classe</a:t>
            </a:r>
          </a:p>
          <a:p>
            <a:pPr>
              <a:buFont typeface="Wingdings" charset="2"/>
              <a:buChar char="§"/>
            </a:pPr>
            <a:r>
              <a:rPr lang="fr-FR" sz="2200" dirty="0" smtClean="0">
                <a:solidFill>
                  <a:schemeClr val="tx1">
                    <a:lumMod val="95000"/>
                    <a:lumOff val="5000"/>
                  </a:schemeClr>
                </a:solidFill>
                <a:latin typeface="Calibri"/>
                <a:cs typeface="Calibri"/>
              </a:rPr>
              <a:t>Pas de surcroit de travail de l’enseignant</a:t>
            </a:r>
          </a:p>
          <a:p>
            <a:pPr>
              <a:buFont typeface="Wingdings" charset="2"/>
              <a:buChar char="§"/>
            </a:pPr>
            <a:r>
              <a:rPr lang="fr-FR" sz="2200" dirty="0" smtClean="0">
                <a:solidFill>
                  <a:schemeClr val="tx1">
                    <a:lumMod val="95000"/>
                    <a:lumOff val="5000"/>
                  </a:schemeClr>
                </a:solidFill>
                <a:latin typeface="Calibri"/>
                <a:cs typeface="Calibri"/>
              </a:rPr>
              <a:t>Les élèves prennent consciencieusement les corrigés.</a:t>
            </a:r>
          </a:p>
          <a:p>
            <a:pPr>
              <a:buFont typeface="Wingdings" charset="2"/>
              <a:buChar char="§"/>
            </a:pPr>
            <a:endParaRPr lang="fr-FR" dirty="0"/>
          </a:p>
        </p:txBody>
      </p:sp>
      <p:sp>
        <p:nvSpPr>
          <p:cNvPr id="4" name="Titre 1"/>
          <p:cNvSpPr>
            <a:spLocks noGrp="1"/>
          </p:cNvSpPr>
          <p:nvPr>
            <p:ph type="title"/>
          </p:nvPr>
        </p:nvSpPr>
        <p:spPr>
          <a:xfrm>
            <a:off x="449165" y="559374"/>
            <a:ext cx="8379258" cy="680793"/>
          </a:xfrm>
          <a:solidFill>
            <a:srgbClr val="FFFF00"/>
          </a:solidFill>
        </p:spPr>
        <p:txBody>
          <a:bodyPr anchor="ctr"/>
          <a:lstStyle/>
          <a:p>
            <a:pPr algn="ctr"/>
            <a:r>
              <a:rPr lang="fr-FR" sz="3200" i="1" dirty="0">
                <a:solidFill>
                  <a:srgbClr val="FF0000"/>
                </a:solidFill>
                <a:latin typeface="Chalkduster"/>
                <a:cs typeface="Chalkduster"/>
              </a:rPr>
              <a:t>7</a:t>
            </a:r>
            <a:r>
              <a:rPr lang="fr-FR" sz="3200" i="1" dirty="0" smtClean="0">
                <a:solidFill>
                  <a:srgbClr val="FF0000"/>
                </a:solidFill>
                <a:latin typeface="Chalkduster"/>
                <a:cs typeface="Chalkduster"/>
              </a:rPr>
              <a:t>/ </a:t>
            </a:r>
            <a:r>
              <a:rPr lang="fr-FR" sz="3200" i="1" dirty="0" smtClean="0">
                <a:solidFill>
                  <a:srgbClr val="749805"/>
                </a:solidFill>
                <a:latin typeface="Chalkduster"/>
                <a:cs typeface="Chalkduster"/>
              </a:rPr>
              <a:t>Des mots clés</a:t>
            </a:r>
            <a:endParaRPr lang="fr-FR" sz="3200" i="1" dirty="0">
              <a:solidFill>
                <a:srgbClr val="749805"/>
              </a:solidFill>
              <a:latin typeface="Chalkduster"/>
              <a:cs typeface="Chalkduster"/>
            </a:endParaRPr>
          </a:p>
        </p:txBody>
      </p:sp>
      <p:sp>
        <p:nvSpPr>
          <p:cNvPr id="5" name="ZoneTexte 4"/>
          <p:cNvSpPr txBox="1"/>
          <p:nvPr/>
        </p:nvSpPr>
        <p:spPr>
          <a:xfrm>
            <a:off x="145446" y="3984495"/>
            <a:ext cx="2076983" cy="2462212"/>
          </a:xfrm>
          <a:prstGeom prst="rect">
            <a:avLst/>
          </a:prstGeom>
          <a:solidFill>
            <a:schemeClr val="accent2">
              <a:lumMod val="40000"/>
              <a:lumOff val="60000"/>
            </a:schemeClr>
          </a:solidFill>
          <a:ln>
            <a:solidFill>
              <a:schemeClr val="accent1"/>
            </a:solidFill>
          </a:ln>
        </p:spPr>
        <p:txBody>
          <a:bodyPr wrap="square" rtlCol="0">
            <a:spAutoFit/>
          </a:bodyPr>
          <a:lstStyle/>
          <a:p>
            <a:r>
              <a:rPr lang="fr-FR" sz="1100" dirty="0" smtClean="0">
                <a:latin typeface="Calibri"/>
                <a:cs typeface="Calibri"/>
              </a:rPr>
              <a:t>1</a:t>
            </a:r>
            <a:r>
              <a:rPr lang="fr-FR" sz="1200" b="1" dirty="0" smtClean="0">
                <a:latin typeface="Apple Symbols"/>
                <a:cs typeface="Apple Symbols"/>
              </a:rPr>
              <a:t>/ </a:t>
            </a:r>
            <a:r>
              <a:rPr lang="fr-FR" sz="1200" dirty="0" smtClean="0">
                <a:latin typeface="Apple Symbols"/>
                <a:cs typeface="Apple Symbols"/>
              </a:rPr>
              <a:t>De la constante macabre à l’EPCC</a:t>
            </a:r>
          </a:p>
          <a:p>
            <a:r>
              <a:rPr lang="fr-FR" sz="1200" dirty="0" smtClean="0">
                <a:latin typeface="Apple Symbols"/>
                <a:cs typeface="Apple Symbols"/>
              </a:rPr>
              <a:t>2/  La règle des 3 tiers</a:t>
            </a:r>
          </a:p>
          <a:p>
            <a:r>
              <a:rPr lang="fr-FR" sz="1200" dirty="0" smtClean="0">
                <a:latin typeface="Apple Symbols"/>
                <a:cs typeface="Apple Symbols"/>
              </a:rPr>
              <a:t>3/  Pourquoi ce phénomène est-il inconscient ?</a:t>
            </a:r>
          </a:p>
          <a:p>
            <a:r>
              <a:rPr lang="fr-FR" sz="1200" dirty="0" smtClean="0">
                <a:latin typeface="Apple Symbols"/>
                <a:cs typeface="Apple Symbols"/>
              </a:rPr>
              <a:t>4/  Objectif de l’EPCC</a:t>
            </a:r>
          </a:p>
          <a:p>
            <a:r>
              <a:rPr lang="fr-FR" sz="1200" dirty="0" smtClean="0">
                <a:latin typeface="Apple Symbols"/>
                <a:cs typeface="Apple Symbols"/>
              </a:rPr>
              <a:t>5/ Principe de l’EPCC</a:t>
            </a:r>
          </a:p>
          <a:p>
            <a:r>
              <a:rPr lang="fr-FR" sz="1200" dirty="0" smtClean="0">
                <a:latin typeface="Apple Symbols"/>
                <a:cs typeface="Apple Symbols"/>
              </a:rPr>
              <a:t>6/ Réalisation pratique de l’EPCC</a:t>
            </a:r>
          </a:p>
          <a:p>
            <a:r>
              <a:rPr lang="fr-FR" sz="1200" b="1" dirty="0" smtClean="0">
                <a:solidFill>
                  <a:srgbClr val="FF0000"/>
                </a:solidFill>
                <a:latin typeface="Apple Symbols"/>
                <a:cs typeface="Apple Symbols"/>
              </a:rPr>
              <a:t>7/ Des mots clés</a:t>
            </a:r>
          </a:p>
          <a:p>
            <a:r>
              <a:rPr lang="fr-FR" sz="1200" dirty="0" smtClean="0">
                <a:latin typeface="Apple Symbols"/>
                <a:cs typeface="Apple Symbols"/>
              </a:rPr>
              <a:t>8/ Questions – Objections</a:t>
            </a:r>
          </a:p>
          <a:p>
            <a:r>
              <a:rPr lang="fr-FR" sz="1200" dirty="0" smtClean="0">
                <a:latin typeface="Apple Symbols"/>
                <a:cs typeface="Apple Symbols"/>
              </a:rPr>
              <a:t>9/ NON !</a:t>
            </a:r>
          </a:p>
          <a:p>
            <a:endParaRPr lang="fr-FR" sz="1100" dirty="0" smtClean="0">
              <a:latin typeface="Calibri"/>
              <a:cs typeface="Calibri"/>
            </a:endParaRPr>
          </a:p>
          <a:p>
            <a:endParaRPr lang="fr-FR" sz="1100" dirty="0">
              <a:latin typeface="Calibri"/>
              <a:cs typeface="Calibri"/>
            </a:endParaRPr>
          </a:p>
        </p:txBody>
      </p:sp>
      <p:sp>
        <p:nvSpPr>
          <p:cNvPr id="6" name="ZoneTexte 5"/>
          <p:cNvSpPr txBox="1"/>
          <p:nvPr/>
        </p:nvSpPr>
        <p:spPr>
          <a:xfrm>
            <a:off x="145446" y="6471810"/>
            <a:ext cx="3866065" cy="307777"/>
          </a:xfrm>
          <a:prstGeom prst="rect">
            <a:avLst/>
          </a:prstGeom>
          <a:noFill/>
        </p:spPr>
        <p:txBody>
          <a:bodyPr wrap="square" rtlCol="0">
            <a:spAutoFit/>
          </a:bodyPr>
          <a:lstStyle/>
          <a:p>
            <a:r>
              <a:rPr lang="fr-FR" sz="1400" i="1" dirty="0" smtClean="0">
                <a:solidFill>
                  <a:schemeClr val="bg1">
                    <a:lumMod val="50000"/>
                  </a:schemeClr>
                </a:solidFill>
                <a:latin typeface="Apple Casual"/>
                <a:cs typeface="Apple Casual"/>
              </a:rPr>
              <a:t>Stéphanie Marlin – CPC - Chalon 1 – 2016</a:t>
            </a:r>
          </a:p>
        </p:txBody>
      </p:sp>
    </p:spTree>
    <p:extLst>
      <p:ext uri="{BB962C8B-B14F-4D97-AF65-F5344CB8AC3E}">
        <p14:creationId xmlns:p14="http://schemas.microsoft.com/office/powerpoint/2010/main" val="41062874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680882" y="2003388"/>
            <a:ext cx="6067257" cy="3092582"/>
          </a:xfrm>
        </p:spPr>
        <p:txBody>
          <a:bodyPr>
            <a:noAutofit/>
          </a:bodyPr>
          <a:lstStyle/>
          <a:p>
            <a:r>
              <a:rPr lang="fr-FR" sz="2400" dirty="0" smtClean="0">
                <a:latin typeface="Calibri"/>
                <a:cs typeface="Calibri"/>
              </a:rPr>
              <a:t>S’ ils restituent, ont-ils vraiment compris ?</a:t>
            </a:r>
          </a:p>
          <a:p>
            <a:r>
              <a:rPr lang="fr-FR" sz="2400" dirty="0" smtClean="0">
                <a:latin typeface="Calibri"/>
                <a:cs typeface="Calibri"/>
              </a:rPr>
              <a:t>Les élèves risquent de se faire des illusions sur leur niveau.</a:t>
            </a:r>
          </a:p>
          <a:p>
            <a:r>
              <a:rPr lang="fr-FR" sz="2400" dirty="0" smtClean="0">
                <a:latin typeface="Calibri"/>
                <a:cs typeface="Calibri"/>
              </a:rPr>
              <a:t>L’élève pourra-t-il suivre l’année suivante ?</a:t>
            </a:r>
          </a:p>
          <a:p>
            <a:r>
              <a:rPr lang="fr-FR" sz="2400" dirty="0" smtClean="0">
                <a:latin typeface="Calibri"/>
                <a:cs typeface="Calibri"/>
              </a:rPr>
              <a:t>Ne leurre t’on pas les élèves ? </a:t>
            </a:r>
            <a:endParaRPr lang="fr-FR" sz="2400" dirty="0">
              <a:latin typeface="Calibri"/>
              <a:cs typeface="Calibri"/>
            </a:endParaRPr>
          </a:p>
        </p:txBody>
      </p:sp>
      <p:sp>
        <p:nvSpPr>
          <p:cNvPr id="4" name="Titre 3"/>
          <p:cNvSpPr>
            <a:spLocks noGrp="1"/>
          </p:cNvSpPr>
          <p:nvPr>
            <p:ph type="title"/>
          </p:nvPr>
        </p:nvSpPr>
        <p:spPr/>
        <p:txBody>
          <a:bodyPr/>
          <a:lstStyle/>
          <a:p>
            <a:endParaRPr lang="fr-FR" dirty="0"/>
          </a:p>
        </p:txBody>
      </p:sp>
      <p:sp>
        <p:nvSpPr>
          <p:cNvPr id="5" name="Titre 1"/>
          <p:cNvSpPr txBox="1">
            <a:spLocks/>
          </p:cNvSpPr>
          <p:nvPr/>
        </p:nvSpPr>
        <p:spPr>
          <a:xfrm>
            <a:off x="574571" y="685800"/>
            <a:ext cx="7802667" cy="886968"/>
          </a:xfrm>
          <a:prstGeom prst="rect">
            <a:avLst/>
          </a:prstGeom>
          <a:solidFill>
            <a:srgbClr val="FFFF00"/>
          </a:solidFill>
        </p:spPr>
        <p:txBody>
          <a:bodyPr vert="horz" lIns="91440" tIns="45720" rIns="91440" bIns="45720" rtlCol="0" anchor="ctr"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pPr algn="ctr"/>
            <a:r>
              <a:rPr lang="fr-FR" sz="3200" dirty="0">
                <a:solidFill>
                  <a:srgbClr val="FF0000"/>
                </a:solidFill>
                <a:latin typeface="Chalkduster"/>
                <a:cs typeface="Chalkduster"/>
              </a:rPr>
              <a:t>7</a:t>
            </a:r>
            <a:r>
              <a:rPr lang="fr-FR" sz="3200" dirty="0" smtClean="0">
                <a:solidFill>
                  <a:srgbClr val="FF0000"/>
                </a:solidFill>
                <a:latin typeface="Chalkduster"/>
                <a:cs typeface="Chalkduster"/>
              </a:rPr>
              <a:t>/ </a:t>
            </a:r>
            <a:r>
              <a:rPr lang="fr-FR" sz="3200" dirty="0" smtClean="0">
                <a:solidFill>
                  <a:srgbClr val="749805"/>
                </a:solidFill>
                <a:latin typeface="Chalkduster"/>
                <a:cs typeface="Chalkduster"/>
              </a:rPr>
              <a:t>Questions / Objections </a:t>
            </a:r>
            <a:endParaRPr lang="fr-FR" sz="3200" dirty="0">
              <a:solidFill>
                <a:srgbClr val="749805"/>
              </a:solidFill>
              <a:latin typeface="Chalkduster"/>
              <a:cs typeface="Chalkduster"/>
            </a:endParaRPr>
          </a:p>
        </p:txBody>
      </p:sp>
      <p:sp>
        <p:nvSpPr>
          <p:cNvPr id="6" name="ZoneTexte 5"/>
          <p:cNvSpPr txBox="1"/>
          <p:nvPr/>
        </p:nvSpPr>
        <p:spPr>
          <a:xfrm>
            <a:off x="145446" y="3984495"/>
            <a:ext cx="2076983" cy="2462212"/>
          </a:xfrm>
          <a:prstGeom prst="rect">
            <a:avLst/>
          </a:prstGeom>
          <a:solidFill>
            <a:schemeClr val="accent2">
              <a:lumMod val="40000"/>
              <a:lumOff val="60000"/>
            </a:schemeClr>
          </a:solidFill>
          <a:ln>
            <a:solidFill>
              <a:schemeClr val="accent1"/>
            </a:solidFill>
          </a:ln>
        </p:spPr>
        <p:txBody>
          <a:bodyPr wrap="square" rtlCol="0">
            <a:spAutoFit/>
          </a:bodyPr>
          <a:lstStyle/>
          <a:p>
            <a:r>
              <a:rPr lang="fr-FR" sz="1100" dirty="0" smtClean="0">
                <a:latin typeface="Calibri"/>
                <a:cs typeface="Calibri"/>
              </a:rPr>
              <a:t>1</a:t>
            </a:r>
            <a:r>
              <a:rPr lang="fr-FR" sz="1200" b="1" dirty="0" smtClean="0">
                <a:latin typeface="Apple Symbols"/>
                <a:cs typeface="Apple Symbols"/>
              </a:rPr>
              <a:t>/ </a:t>
            </a:r>
            <a:r>
              <a:rPr lang="fr-FR" sz="1200" dirty="0" smtClean="0">
                <a:latin typeface="Apple Symbols"/>
                <a:cs typeface="Apple Symbols"/>
              </a:rPr>
              <a:t>De la constante macabre à l’EPCC</a:t>
            </a:r>
          </a:p>
          <a:p>
            <a:r>
              <a:rPr lang="fr-FR" sz="1200" dirty="0" smtClean="0">
                <a:latin typeface="Apple Symbols"/>
                <a:cs typeface="Apple Symbols"/>
              </a:rPr>
              <a:t>2/  La règle des 3 tiers</a:t>
            </a:r>
          </a:p>
          <a:p>
            <a:r>
              <a:rPr lang="fr-FR" sz="1200" dirty="0" smtClean="0">
                <a:latin typeface="Apple Symbols"/>
                <a:cs typeface="Apple Symbols"/>
              </a:rPr>
              <a:t>3/  Pourquoi ce phénomène est-il inconscient ?</a:t>
            </a:r>
          </a:p>
          <a:p>
            <a:r>
              <a:rPr lang="fr-FR" sz="1200" dirty="0" smtClean="0">
                <a:latin typeface="Apple Symbols"/>
                <a:cs typeface="Apple Symbols"/>
              </a:rPr>
              <a:t>4/  Objectif de l’EPCC</a:t>
            </a:r>
          </a:p>
          <a:p>
            <a:r>
              <a:rPr lang="fr-FR" sz="1200" dirty="0" smtClean="0">
                <a:latin typeface="Apple Symbols"/>
                <a:cs typeface="Apple Symbols"/>
              </a:rPr>
              <a:t>5/ Principe de l’EPCC</a:t>
            </a:r>
          </a:p>
          <a:p>
            <a:r>
              <a:rPr lang="fr-FR" sz="1200" dirty="0" smtClean="0">
                <a:latin typeface="Apple Symbols"/>
                <a:cs typeface="Apple Symbols"/>
              </a:rPr>
              <a:t>6/ Réalisation pratique de l’EPCC</a:t>
            </a:r>
          </a:p>
          <a:p>
            <a:r>
              <a:rPr lang="fr-FR" sz="1200" dirty="0" smtClean="0">
                <a:latin typeface="Apple Symbols"/>
                <a:cs typeface="Apple Symbols"/>
              </a:rPr>
              <a:t>7/ Des mots clés</a:t>
            </a:r>
          </a:p>
          <a:p>
            <a:r>
              <a:rPr lang="fr-FR" sz="1200" b="1" dirty="0" smtClean="0">
                <a:solidFill>
                  <a:srgbClr val="FF0000"/>
                </a:solidFill>
                <a:latin typeface="Apple Symbols"/>
                <a:cs typeface="Apple Symbols"/>
              </a:rPr>
              <a:t>8/ Questions – Objections</a:t>
            </a:r>
          </a:p>
          <a:p>
            <a:r>
              <a:rPr lang="fr-FR" sz="1200" dirty="0" smtClean="0">
                <a:latin typeface="Apple Symbols"/>
                <a:cs typeface="Apple Symbols"/>
              </a:rPr>
              <a:t>9/ NON !</a:t>
            </a:r>
          </a:p>
          <a:p>
            <a:endParaRPr lang="fr-FR" sz="1100" dirty="0" smtClean="0">
              <a:latin typeface="Calibri"/>
              <a:cs typeface="Calibri"/>
            </a:endParaRPr>
          </a:p>
          <a:p>
            <a:endParaRPr lang="fr-FR" sz="1100" dirty="0">
              <a:latin typeface="Calibri"/>
              <a:cs typeface="Calibri"/>
            </a:endParaRPr>
          </a:p>
        </p:txBody>
      </p:sp>
      <p:sp>
        <p:nvSpPr>
          <p:cNvPr id="7" name="ZoneTexte 6"/>
          <p:cNvSpPr txBox="1"/>
          <p:nvPr/>
        </p:nvSpPr>
        <p:spPr>
          <a:xfrm>
            <a:off x="145446" y="6471810"/>
            <a:ext cx="3866065" cy="307777"/>
          </a:xfrm>
          <a:prstGeom prst="rect">
            <a:avLst/>
          </a:prstGeom>
          <a:noFill/>
        </p:spPr>
        <p:txBody>
          <a:bodyPr wrap="square" rtlCol="0">
            <a:spAutoFit/>
          </a:bodyPr>
          <a:lstStyle/>
          <a:p>
            <a:r>
              <a:rPr lang="fr-FR" sz="1400" i="1" dirty="0" smtClean="0">
                <a:solidFill>
                  <a:schemeClr val="bg1">
                    <a:lumMod val="50000"/>
                  </a:schemeClr>
                </a:solidFill>
                <a:latin typeface="Apple Casual"/>
                <a:cs typeface="Apple Casual"/>
              </a:rPr>
              <a:t>Stéphanie Marlin – CPC - Chalon 1 – 2016</a:t>
            </a:r>
          </a:p>
        </p:txBody>
      </p:sp>
    </p:spTree>
    <p:extLst>
      <p:ext uri="{BB962C8B-B14F-4D97-AF65-F5344CB8AC3E}">
        <p14:creationId xmlns:p14="http://schemas.microsoft.com/office/powerpoint/2010/main" val="25991090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602492" y="2020888"/>
            <a:ext cx="6400216" cy="4105275"/>
          </a:xfrm>
        </p:spPr>
        <p:txBody>
          <a:bodyPr/>
          <a:lstStyle/>
          <a:p>
            <a:r>
              <a:rPr lang="fr-FR" sz="2400" dirty="0" smtClean="0">
                <a:latin typeface="Calibri"/>
                <a:cs typeface="Calibri"/>
              </a:rPr>
              <a:t>Ce système n’est </a:t>
            </a:r>
            <a:r>
              <a:rPr lang="fr-FR" sz="2400" dirty="0" smtClean="0">
                <a:solidFill>
                  <a:srgbClr val="FF6600"/>
                </a:solidFill>
                <a:latin typeface="Calibri"/>
                <a:cs typeface="Calibri"/>
              </a:rPr>
              <a:t>pas laxiste</a:t>
            </a:r>
            <a:r>
              <a:rPr lang="fr-FR" sz="2400" dirty="0" smtClean="0">
                <a:latin typeface="Calibri"/>
                <a:cs typeface="Calibri"/>
              </a:rPr>
              <a:t>. Il est destiné à supprimer la constante macabre mais aussi à encourager et à récompenser le travail.</a:t>
            </a:r>
            <a:endParaRPr lang="fr-FR" sz="2400" dirty="0">
              <a:latin typeface="Calibri"/>
              <a:cs typeface="Calibri"/>
            </a:endParaRPr>
          </a:p>
          <a:p>
            <a:r>
              <a:rPr lang="fr-FR" sz="2400" dirty="0" smtClean="0">
                <a:solidFill>
                  <a:srgbClr val="FF6600"/>
                </a:solidFill>
                <a:latin typeface="Calibri"/>
                <a:cs typeface="Calibri"/>
              </a:rPr>
              <a:t>Il ne suffit pas d’apprendre par cœur </a:t>
            </a:r>
            <a:r>
              <a:rPr lang="fr-FR" sz="2400" dirty="0" smtClean="0">
                <a:latin typeface="Calibri"/>
                <a:cs typeface="Calibri"/>
              </a:rPr>
              <a:t>la liste de révision pour réussir. Il faut avoir intégré et compris.</a:t>
            </a:r>
          </a:p>
          <a:p>
            <a:r>
              <a:rPr lang="fr-FR" sz="2400" dirty="0" smtClean="0">
                <a:latin typeface="Calibri"/>
                <a:cs typeface="Calibri"/>
              </a:rPr>
              <a:t>Il est </a:t>
            </a:r>
            <a:r>
              <a:rPr lang="fr-FR" sz="2400" dirty="0" smtClean="0">
                <a:solidFill>
                  <a:srgbClr val="FF6600"/>
                </a:solidFill>
                <a:latin typeface="Calibri"/>
                <a:cs typeface="Calibri"/>
              </a:rPr>
              <a:t>impossible de restituer </a:t>
            </a:r>
            <a:r>
              <a:rPr lang="fr-FR" sz="2400" dirty="0" smtClean="0">
                <a:latin typeface="Calibri"/>
                <a:cs typeface="Calibri"/>
              </a:rPr>
              <a:t>si on n’a pas compris</a:t>
            </a:r>
          </a:p>
          <a:p>
            <a:endParaRPr lang="fr-FR" dirty="0" smtClean="0"/>
          </a:p>
          <a:p>
            <a:endParaRPr lang="fr-FR" dirty="0"/>
          </a:p>
        </p:txBody>
      </p:sp>
      <p:sp>
        <p:nvSpPr>
          <p:cNvPr id="4" name="Titre 1"/>
          <p:cNvSpPr txBox="1">
            <a:spLocks/>
          </p:cNvSpPr>
          <p:nvPr/>
        </p:nvSpPr>
        <p:spPr>
          <a:xfrm>
            <a:off x="808100" y="717159"/>
            <a:ext cx="7802667" cy="886968"/>
          </a:xfrm>
          <a:prstGeom prst="rect">
            <a:avLst/>
          </a:prstGeom>
          <a:solidFill>
            <a:srgbClr val="FFFF00"/>
          </a:solidFill>
        </p:spPr>
        <p:txBody>
          <a:bodyPr vert="horz" lIns="91440" tIns="45720" rIns="91440" bIns="45720" rtlCol="0" anchor="ctr"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pPr algn="ctr"/>
            <a:r>
              <a:rPr lang="fr-FR" sz="3200" dirty="0">
                <a:solidFill>
                  <a:srgbClr val="FF0000"/>
                </a:solidFill>
                <a:latin typeface="Chalkduster"/>
                <a:cs typeface="Chalkduster"/>
              </a:rPr>
              <a:t>8</a:t>
            </a:r>
            <a:r>
              <a:rPr lang="fr-FR" sz="3200" dirty="0" smtClean="0">
                <a:solidFill>
                  <a:srgbClr val="FF0000"/>
                </a:solidFill>
                <a:latin typeface="Chalkduster"/>
                <a:cs typeface="Chalkduster"/>
              </a:rPr>
              <a:t>/ </a:t>
            </a:r>
            <a:r>
              <a:rPr lang="fr-FR" sz="3200" dirty="0" smtClean="0">
                <a:solidFill>
                  <a:srgbClr val="749805"/>
                </a:solidFill>
                <a:latin typeface="Chalkduster"/>
                <a:cs typeface="Chalkduster"/>
              </a:rPr>
              <a:t>NON !</a:t>
            </a:r>
            <a:endParaRPr lang="fr-FR" sz="3200" dirty="0">
              <a:solidFill>
                <a:srgbClr val="749805"/>
              </a:solidFill>
              <a:latin typeface="Chalkduster"/>
              <a:cs typeface="Chalkduster"/>
            </a:endParaRPr>
          </a:p>
        </p:txBody>
      </p:sp>
      <p:sp>
        <p:nvSpPr>
          <p:cNvPr id="6" name="ZoneTexte 5"/>
          <p:cNvSpPr txBox="1"/>
          <p:nvPr/>
        </p:nvSpPr>
        <p:spPr>
          <a:xfrm>
            <a:off x="145446" y="3984495"/>
            <a:ext cx="2076983" cy="2462212"/>
          </a:xfrm>
          <a:prstGeom prst="rect">
            <a:avLst/>
          </a:prstGeom>
          <a:solidFill>
            <a:schemeClr val="accent2">
              <a:lumMod val="40000"/>
              <a:lumOff val="60000"/>
            </a:schemeClr>
          </a:solidFill>
          <a:ln>
            <a:solidFill>
              <a:schemeClr val="accent1"/>
            </a:solidFill>
          </a:ln>
        </p:spPr>
        <p:txBody>
          <a:bodyPr wrap="square" rtlCol="0">
            <a:spAutoFit/>
          </a:bodyPr>
          <a:lstStyle/>
          <a:p>
            <a:r>
              <a:rPr lang="fr-FR" sz="1100" dirty="0" smtClean="0">
                <a:latin typeface="Calibri"/>
                <a:cs typeface="Calibri"/>
              </a:rPr>
              <a:t>1</a:t>
            </a:r>
            <a:r>
              <a:rPr lang="fr-FR" sz="1200" b="1" dirty="0" smtClean="0">
                <a:latin typeface="Apple Symbols"/>
                <a:cs typeface="Apple Symbols"/>
              </a:rPr>
              <a:t>/ </a:t>
            </a:r>
            <a:r>
              <a:rPr lang="fr-FR" sz="1200" dirty="0" smtClean="0">
                <a:latin typeface="Apple Symbols"/>
                <a:cs typeface="Apple Symbols"/>
              </a:rPr>
              <a:t>De la constante macabre à l’EPCC</a:t>
            </a:r>
          </a:p>
          <a:p>
            <a:r>
              <a:rPr lang="fr-FR" sz="1200" dirty="0" smtClean="0">
                <a:latin typeface="Apple Symbols"/>
                <a:cs typeface="Apple Symbols"/>
              </a:rPr>
              <a:t>2/  La règle des 3 tiers</a:t>
            </a:r>
          </a:p>
          <a:p>
            <a:r>
              <a:rPr lang="fr-FR" sz="1200" dirty="0" smtClean="0">
                <a:latin typeface="Apple Symbols"/>
                <a:cs typeface="Apple Symbols"/>
              </a:rPr>
              <a:t>3/  Pourquoi ce phénomène est-il inconscient ? </a:t>
            </a:r>
          </a:p>
          <a:p>
            <a:r>
              <a:rPr lang="fr-FR" sz="1200" dirty="0" smtClean="0">
                <a:latin typeface="Apple Symbols"/>
                <a:cs typeface="Apple Symbols"/>
              </a:rPr>
              <a:t>4/  Objectif de l’EPCC</a:t>
            </a:r>
          </a:p>
          <a:p>
            <a:r>
              <a:rPr lang="fr-FR" sz="1200" dirty="0" smtClean="0">
                <a:latin typeface="Apple Symbols"/>
                <a:cs typeface="Apple Symbols"/>
              </a:rPr>
              <a:t>5/ Principe de l’EPCC</a:t>
            </a:r>
          </a:p>
          <a:p>
            <a:r>
              <a:rPr lang="fr-FR" sz="1200" dirty="0" smtClean="0">
                <a:latin typeface="Apple Symbols"/>
                <a:cs typeface="Apple Symbols"/>
              </a:rPr>
              <a:t>6/ Réalisation pratique de l’EPCC</a:t>
            </a:r>
          </a:p>
          <a:p>
            <a:r>
              <a:rPr lang="fr-FR" sz="1200" dirty="0" smtClean="0">
                <a:latin typeface="Apple Symbols"/>
                <a:cs typeface="Apple Symbols"/>
              </a:rPr>
              <a:t>7/ Des mots clés</a:t>
            </a:r>
          </a:p>
          <a:p>
            <a:r>
              <a:rPr lang="fr-FR" sz="1200" dirty="0" smtClean="0">
                <a:latin typeface="Apple Symbols"/>
                <a:cs typeface="Apple Symbols"/>
              </a:rPr>
              <a:t>8/ Questions – Objections</a:t>
            </a:r>
          </a:p>
          <a:p>
            <a:r>
              <a:rPr lang="fr-FR" sz="1200" b="1" dirty="0" smtClean="0">
                <a:solidFill>
                  <a:srgbClr val="FF0000"/>
                </a:solidFill>
                <a:latin typeface="Apple Symbols"/>
                <a:cs typeface="Apple Symbols"/>
              </a:rPr>
              <a:t>9/ NON !</a:t>
            </a:r>
          </a:p>
          <a:p>
            <a:endParaRPr lang="fr-FR" sz="1100" dirty="0" smtClean="0">
              <a:latin typeface="Calibri"/>
              <a:cs typeface="Calibri"/>
            </a:endParaRPr>
          </a:p>
          <a:p>
            <a:endParaRPr lang="fr-FR" sz="1100" dirty="0">
              <a:latin typeface="Calibri"/>
              <a:cs typeface="Calibri"/>
            </a:endParaRPr>
          </a:p>
        </p:txBody>
      </p:sp>
      <p:sp>
        <p:nvSpPr>
          <p:cNvPr id="7" name="ZoneTexte 6"/>
          <p:cNvSpPr txBox="1"/>
          <p:nvPr/>
        </p:nvSpPr>
        <p:spPr>
          <a:xfrm>
            <a:off x="145446" y="6471810"/>
            <a:ext cx="3866065" cy="307777"/>
          </a:xfrm>
          <a:prstGeom prst="rect">
            <a:avLst/>
          </a:prstGeom>
          <a:noFill/>
        </p:spPr>
        <p:txBody>
          <a:bodyPr wrap="square" rtlCol="0">
            <a:spAutoFit/>
          </a:bodyPr>
          <a:lstStyle/>
          <a:p>
            <a:r>
              <a:rPr lang="fr-FR" sz="1400" i="1" dirty="0" smtClean="0">
                <a:solidFill>
                  <a:schemeClr val="bg1">
                    <a:lumMod val="50000"/>
                  </a:schemeClr>
                </a:solidFill>
                <a:latin typeface="Apple Casual"/>
                <a:cs typeface="Apple Casual"/>
              </a:rPr>
              <a:t>Stéphanie Marlin – CPC - Chalon 1 – 2016</a:t>
            </a:r>
          </a:p>
        </p:txBody>
      </p:sp>
    </p:spTree>
    <p:extLst>
      <p:ext uri="{BB962C8B-B14F-4D97-AF65-F5344CB8AC3E}">
        <p14:creationId xmlns:p14="http://schemas.microsoft.com/office/powerpoint/2010/main" val="23076669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85130" y="2020888"/>
            <a:ext cx="6851141" cy="4105275"/>
          </a:xfrm>
        </p:spPr>
        <p:txBody>
          <a:bodyPr/>
          <a:lstStyle/>
          <a:p>
            <a:r>
              <a:rPr lang="fr-FR" dirty="0" smtClean="0">
                <a:solidFill>
                  <a:srgbClr val="000000"/>
                </a:solidFill>
              </a:rPr>
              <a:t>Dans de </a:t>
            </a:r>
            <a:r>
              <a:rPr lang="fr-FR" b="1" dirty="0" smtClean="0">
                <a:solidFill>
                  <a:srgbClr val="000000"/>
                </a:solidFill>
              </a:rPr>
              <a:t>nombreux pays</a:t>
            </a:r>
            <a:r>
              <a:rPr lang="fr-FR" dirty="0" smtClean="0">
                <a:solidFill>
                  <a:srgbClr val="000000"/>
                </a:solidFill>
              </a:rPr>
              <a:t>, les notes sont meilleures qu’en France. </a:t>
            </a:r>
          </a:p>
          <a:p>
            <a:pPr marL="0" indent="0">
              <a:spcBef>
                <a:spcPts val="0"/>
              </a:spcBef>
              <a:buNone/>
            </a:pPr>
            <a:r>
              <a:rPr lang="fr-FR" dirty="0" smtClean="0">
                <a:solidFill>
                  <a:srgbClr val="000000"/>
                </a:solidFill>
              </a:rPr>
              <a:t>   Les élèves ne sont bien sûr pas plus intelligents.</a:t>
            </a:r>
            <a:r>
              <a:rPr lang="fr-FR" dirty="0">
                <a:solidFill>
                  <a:srgbClr val="000000"/>
                </a:solidFill>
              </a:rPr>
              <a:t> </a:t>
            </a:r>
            <a:endParaRPr lang="fr-FR" dirty="0" smtClean="0">
              <a:solidFill>
                <a:srgbClr val="000000"/>
              </a:solidFill>
            </a:endParaRPr>
          </a:p>
          <a:p>
            <a:pPr marL="0" indent="0">
              <a:spcBef>
                <a:spcPts val="0"/>
              </a:spcBef>
              <a:buNone/>
            </a:pPr>
            <a:r>
              <a:rPr lang="fr-FR" dirty="0">
                <a:solidFill>
                  <a:srgbClr val="000000"/>
                </a:solidFill>
              </a:rPr>
              <a:t> </a:t>
            </a:r>
            <a:r>
              <a:rPr lang="fr-FR" dirty="0" smtClean="0">
                <a:solidFill>
                  <a:srgbClr val="000000"/>
                </a:solidFill>
              </a:rPr>
              <a:t>  Ne peut –on se demander si l’évaluation ne serait pas en  </a:t>
            </a:r>
          </a:p>
          <a:p>
            <a:pPr marL="0" indent="0">
              <a:spcBef>
                <a:spcPts val="0"/>
              </a:spcBef>
              <a:buNone/>
            </a:pPr>
            <a:r>
              <a:rPr lang="fr-FR" dirty="0">
                <a:solidFill>
                  <a:srgbClr val="000000"/>
                </a:solidFill>
              </a:rPr>
              <a:t> </a:t>
            </a:r>
            <a:r>
              <a:rPr lang="fr-FR" dirty="0" smtClean="0">
                <a:solidFill>
                  <a:srgbClr val="000000"/>
                </a:solidFill>
              </a:rPr>
              <a:t>  cause </a:t>
            </a:r>
            <a:r>
              <a:rPr lang="is-IS" dirty="0" smtClean="0">
                <a:solidFill>
                  <a:srgbClr val="000000"/>
                </a:solidFill>
              </a:rPr>
              <a:t>…...</a:t>
            </a:r>
          </a:p>
          <a:p>
            <a:pPr marL="0" indent="0">
              <a:spcBef>
                <a:spcPts val="0"/>
              </a:spcBef>
              <a:buNone/>
            </a:pPr>
            <a:endParaRPr lang="is-IS" dirty="0"/>
          </a:p>
          <a:p>
            <a:pPr marL="0" indent="0">
              <a:spcBef>
                <a:spcPts val="0"/>
              </a:spcBef>
              <a:buNone/>
            </a:pPr>
            <a:r>
              <a:rPr lang="is-IS" dirty="0" smtClean="0">
                <a:solidFill>
                  <a:srgbClr val="000000"/>
                </a:solidFill>
              </a:rPr>
              <a:t>Une CPC d’origine</a:t>
            </a:r>
            <a:r>
              <a:rPr lang="is-IS" b="1" dirty="0" smtClean="0">
                <a:solidFill>
                  <a:srgbClr val="000000"/>
                </a:solidFill>
              </a:rPr>
              <a:t> américaine </a:t>
            </a:r>
            <a:r>
              <a:rPr lang="is-IS" dirty="0" smtClean="0">
                <a:solidFill>
                  <a:srgbClr val="000000"/>
                </a:solidFill>
              </a:rPr>
              <a:t>: </a:t>
            </a:r>
          </a:p>
          <a:p>
            <a:pPr marL="0" indent="0">
              <a:spcBef>
                <a:spcPts val="0"/>
              </a:spcBef>
              <a:buNone/>
            </a:pPr>
            <a:r>
              <a:rPr lang="is-IS" i="1" dirty="0" smtClean="0">
                <a:solidFill>
                  <a:srgbClr val="FF6600"/>
                </a:solidFill>
              </a:rPr>
              <a:t>Lorsque j’enseignais aux Etats-Unis, il ne me serait pas venu à l’idée de poser une question dans un sujet de contrôle si je n’étais convaincue que tous les élèves pourraient y répondre.</a:t>
            </a:r>
          </a:p>
          <a:p>
            <a:pPr marL="0" indent="0">
              <a:spcBef>
                <a:spcPts val="0"/>
              </a:spcBef>
              <a:buNone/>
            </a:pPr>
            <a:endParaRPr lang="is-IS" i="1" dirty="0">
              <a:solidFill>
                <a:srgbClr val="FF6600"/>
              </a:solidFill>
            </a:endParaRPr>
          </a:p>
          <a:p>
            <a:pPr marL="0" indent="0">
              <a:spcBef>
                <a:spcPts val="0"/>
              </a:spcBef>
              <a:buNone/>
            </a:pPr>
            <a:r>
              <a:rPr lang="is-IS" b="1" dirty="0" smtClean="0">
                <a:solidFill>
                  <a:schemeClr val="tx1"/>
                </a:solidFill>
              </a:rPr>
              <a:t>En France</a:t>
            </a:r>
            <a:r>
              <a:rPr lang="is-IS" dirty="0" smtClean="0">
                <a:solidFill>
                  <a:srgbClr val="000000"/>
                </a:solidFill>
              </a:rPr>
              <a:t>, si un professeur est convaincu que tous les élèves, sans exception, répondront à une question d’un sujet de contrôle, il ne la pose pas.</a:t>
            </a:r>
            <a:endParaRPr lang="fr-FR" dirty="0">
              <a:solidFill>
                <a:srgbClr val="000000"/>
              </a:solidFill>
            </a:endParaRPr>
          </a:p>
        </p:txBody>
      </p:sp>
      <p:sp>
        <p:nvSpPr>
          <p:cNvPr id="4" name="Titre 1"/>
          <p:cNvSpPr txBox="1">
            <a:spLocks/>
          </p:cNvSpPr>
          <p:nvPr/>
        </p:nvSpPr>
        <p:spPr>
          <a:xfrm>
            <a:off x="808100" y="717159"/>
            <a:ext cx="7802667" cy="886968"/>
          </a:xfrm>
          <a:prstGeom prst="rect">
            <a:avLst/>
          </a:prstGeom>
          <a:solidFill>
            <a:srgbClr val="FFFF00"/>
          </a:solidFill>
        </p:spPr>
        <p:txBody>
          <a:bodyPr vert="horz" lIns="91440" tIns="45720" rIns="91440" bIns="45720" rtlCol="0" anchor="ctr"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pPr algn="ctr"/>
            <a:r>
              <a:rPr lang="fr-FR" sz="3200" dirty="0">
                <a:solidFill>
                  <a:srgbClr val="FF0000"/>
                </a:solidFill>
                <a:latin typeface="Chalkduster"/>
                <a:cs typeface="Chalkduster"/>
              </a:rPr>
              <a:t>8</a:t>
            </a:r>
            <a:r>
              <a:rPr lang="fr-FR" sz="3200" dirty="0" smtClean="0">
                <a:solidFill>
                  <a:srgbClr val="FF0000"/>
                </a:solidFill>
                <a:latin typeface="Chalkduster"/>
                <a:cs typeface="Chalkduster"/>
              </a:rPr>
              <a:t>/ </a:t>
            </a:r>
            <a:r>
              <a:rPr lang="fr-FR" sz="3200" dirty="0" smtClean="0">
                <a:latin typeface="Chalkduster"/>
                <a:cs typeface="Chalkduster"/>
              </a:rPr>
              <a:t>Ici et </a:t>
            </a:r>
            <a:r>
              <a:rPr lang="fr-FR" sz="3200" dirty="0" smtClean="0">
                <a:solidFill>
                  <a:srgbClr val="749805"/>
                </a:solidFill>
                <a:latin typeface="Chalkduster"/>
                <a:cs typeface="Chalkduster"/>
              </a:rPr>
              <a:t>Ailleurs</a:t>
            </a:r>
            <a:endParaRPr lang="fr-FR" sz="3200" dirty="0">
              <a:solidFill>
                <a:srgbClr val="749805"/>
              </a:solidFill>
              <a:latin typeface="Chalkduster"/>
              <a:cs typeface="Chalkduster"/>
            </a:endParaRPr>
          </a:p>
        </p:txBody>
      </p:sp>
    </p:spTree>
    <p:extLst>
      <p:ext uri="{BB962C8B-B14F-4D97-AF65-F5344CB8AC3E}">
        <p14:creationId xmlns:p14="http://schemas.microsoft.com/office/powerpoint/2010/main" val="24673505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5446" y="476551"/>
            <a:ext cx="8837861" cy="1029557"/>
          </a:xfrm>
          <a:solidFill>
            <a:srgbClr val="FFFF00"/>
          </a:solidFill>
        </p:spPr>
        <p:txBody>
          <a:bodyPr/>
          <a:lstStyle/>
          <a:p>
            <a:pPr algn="ctr"/>
            <a:r>
              <a:rPr lang="fr-FR" dirty="0" smtClean="0">
                <a:solidFill>
                  <a:srgbClr val="FF0000"/>
                </a:solidFill>
                <a:latin typeface="Chalkduster"/>
                <a:cs typeface="Chalkduster"/>
              </a:rPr>
              <a:t>1/ </a:t>
            </a:r>
            <a:r>
              <a:rPr lang="fr-FR" dirty="0" smtClean="0">
                <a:latin typeface="Chalkduster"/>
                <a:cs typeface="Chalkduster"/>
              </a:rPr>
              <a:t>De la constante macabre à l’évaluation par contrat de confiance.</a:t>
            </a:r>
            <a:endParaRPr lang="fr-FR" dirty="0">
              <a:latin typeface="Chalkduster"/>
              <a:cs typeface="Chalkduster"/>
            </a:endParaRPr>
          </a:p>
        </p:txBody>
      </p:sp>
      <p:sp>
        <p:nvSpPr>
          <p:cNvPr id="3" name="Espace réservé du contenu 2"/>
          <p:cNvSpPr>
            <a:spLocks noGrp="1"/>
          </p:cNvSpPr>
          <p:nvPr>
            <p:ph idx="1"/>
          </p:nvPr>
        </p:nvSpPr>
        <p:spPr>
          <a:xfrm>
            <a:off x="3598871" y="2020888"/>
            <a:ext cx="5384436" cy="4105275"/>
          </a:xfrm>
        </p:spPr>
        <p:txBody>
          <a:bodyPr>
            <a:normAutofit/>
          </a:bodyPr>
          <a:lstStyle/>
          <a:p>
            <a:r>
              <a:rPr lang="fr-FR" sz="2800" dirty="0" smtClean="0">
                <a:latin typeface="Calibri"/>
                <a:cs typeface="Calibri"/>
              </a:rPr>
              <a:t>Sous la pression de la société, les enseignants semblent obligés, pour être crédibles, de mettre un certain pourcentage de mauvaises notes, même dans les classes de bon niveau </a:t>
            </a:r>
          </a:p>
          <a:p>
            <a:r>
              <a:rPr lang="fr-FR" sz="2800" dirty="0" smtClean="0">
                <a:latin typeface="Calibri"/>
                <a:cs typeface="Calibri"/>
              </a:rPr>
              <a:t>= une </a:t>
            </a:r>
            <a:r>
              <a:rPr lang="fr-FR" sz="2800" dirty="0" smtClean="0">
                <a:solidFill>
                  <a:srgbClr val="FF6600"/>
                </a:solidFill>
                <a:latin typeface="Calibri"/>
                <a:cs typeface="Calibri"/>
              </a:rPr>
              <a:t>constante macabre </a:t>
            </a:r>
            <a:r>
              <a:rPr lang="fr-FR" sz="2800" dirty="0" smtClean="0">
                <a:latin typeface="Calibri"/>
                <a:cs typeface="Calibri"/>
              </a:rPr>
              <a:t>est née</a:t>
            </a:r>
            <a:endParaRPr lang="fr-FR" sz="2800" dirty="0">
              <a:latin typeface="Calibri"/>
              <a:cs typeface="Calibri"/>
            </a:endParaRPr>
          </a:p>
        </p:txBody>
      </p:sp>
      <p:sp>
        <p:nvSpPr>
          <p:cNvPr id="5" name="ZoneTexte 4"/>
          <p:cNvSpPr txBox="1"/>
          <p:nvPr/>
        </p:nvSpPr>
        <p:spPr>
          <a:xfrm>
            <a:off x="145446" y="6471810"/>
            <a:ext cx="3866065" cy="307777"/>
          </a:xfrm>
          <a:prstGeom prst="rect">
            <a:avLst/>
          </a:prstGeom>
          <a:noFill/>
        </p:spPr>
        <p:txBody>
          <a:bodyPr wrap="square" rtlCol="0">
            <a:spAutoFit/>
          </a:bodyPr>
          <a:lstStyle/>
          <a:p>
            <a:r>
              <a:rPr lang="fr-FR" sz="1400" i="1" dirty="0" smtClean="0">
                <a:solidFill>
                  <a:schemeClr val="bg1">
                    <a:lumMod val="50000"/>
                  </a:schemeClr>
                </a:solidFill>
                <a:latin typeface="Apple Casual"/>
                <a:cs typeface="Apple Casual"/>
              </a:rPr>
              <a:t>Stéphanie Marlin – CPC - Chalon 1 – 2016</a:t>
            </a:r>
          </a:p>
        </p:txBody>
      </p:sp>
      <p:sp>
        <p:nvSpPr>
          <p:cNvPr id="7" name="ZoneTexte 6"/>
          <p:cNvSpPr txBox="1"/>
          <p:nvPr/>
        </p:nvSpPr>
        <p:spPr>
          <a:xfrm>
            <a:off x="145446" y="3984495"/>
            <a:ext cx="2076983" cy="2462212"/>
          </a:xfrm>
          <a:prstGeom prst="rect">
            <a:avLst/>
          </a:prstGeom>
          <a:solidFill>
            <a:schemeClr val="accent2">
              <a:lumMod val="40000"/>
              <a:lumOff val="60000"/>
            </a:schemeClr>
          </a:solidFill>
          <a:ln>
            <a:solidFill>
              <a:schemeClr val="accent1"/>
            </a:solidFill>
          </a:ln>
        </p:spPr>
        <p:txBody>
          <a:bodyPr wrap="square" rtlCol="0">
            <a:spAutoFit/>
          </a:bodyPr>
          <a:lstStyle/>
          <a:p>
            <a:r>
              <a:rPr lang="fr-FR" sz="1100" dirty="0" smtClean="0">
                <a:solidFill>
                  <a:srgbClr val="FF0000"/>
                </a:solidFill>
                <a:latin typeface="Calibri"/>
                <a:cs typeface="Calibri"/>
              </a:rPr>
              <a:t>1</a:t>
            </a:r>
            <a:r>
              <a:rPr lang="fr-FR" sz="1200" dirty="0" smtClean="0">
                <a:solidFill>
                  <a:srgbClr val="FF0000"/>
                </a:solidFill>
                <a:latin typeface="Apple Symbols"/>
                <a:cs typeface="Apple Symbols"/>
              </a:rPr>
              <a:t>/ </a:t>
            </a:r>
            <a:r>
              <a:rPr lang="fr-FR" sz="1200" b="1" dirty="0" smtClean="0">
                <a:solidFill>
                  <a:srgbClr val="FF0000"/>
                </a:solidFill>
                <a:latin typeface="Apple Symbols"/>
                <a:cs typeface="Apple Symbols"/>
              </a:rPr>
              <a:t>De la constante macabre à l’EPCC</a:t>
            </a:r>
          </a:p>
          <a:p>
            <a:r>
              <a:rPr lang="fr-FR" sz="1200" dirty="0" smtClean="0">
                <a:latin typeface="Apple Symbols"/>
                <a:cs typeface="Apple Symbols"/>
              </a:rPr>
              <a:t>2/  La règle des 3 tiers</a:t>
            </a:r>
          </a:p>
          <a:p>
            <a:r>
              <a:rPr lang="fr-FR" sz="1200" dirty="0" smtClean="0">
                <a:latin typeface="Apple Symbols"/>
                <a:cs typeface="Apple Symbols"/>
              </a:rPr>
              <a:t>3/  Pourquoi ce phénomène est-il inconscient ?</a:t>
            </a:r>
          </a:p>
          <a:p>
            <a:r>
              <a:rPr lang="fr-FR" sz="1200" dirty="0" smtClean="0">
                <a:latin typeface="Apple Symbols"/>
                <a:cs typeface="Apple Symbols"/>
              </a:rPr>
              <a:t>4/  Objectif de l’EPCC</a:t>
            </a:r>
          </a:p>
          <a:p>
            <a:r>
              <a:rPr lang="fr-FR" sz="1200" dirty="0" smtClean="0">
                <a:latin typeface="Apple Symbols"/>
                <a:cs typeface="Apple Symbols"/>
              </a:rPr>
              <a:t>5/ Principe de l’EPCC</a:t>
            </a:r>
          </a:p>
          <a:p>
            <a:r>
              <a:rPr lang="fr-FR" sz="1200" dirty="0" smtClean="0">
                <a:latin typeface="Apple Symbols"/>
                <a:cs typeface="Apple Symbols"/>
              </a:rPr>
              <a:t>6/ Réalisation pratique de l’EPCC</a:t>
            </a:r>
          </a:p>
          <a:p>
            <a:r>
              <a:rPr lang="fr-FR" sz="1200" dirty="0" smtClean="0">
                <a:latin typeface="Apple Symbols"/>
                <a:cs typeface="Apple Symbols"/>
              </a:rPr>
              <a:t>7/ Des mots clés</a:t>
            </a:r>
          </a:p>
          <a:p>
            <a:r>
              <a:rPr lang="fr-FR" sz="1200" dirty="0" smtClean="0">
                <a:latin typeface="Apple Symbols"/>
                <a:cs typeface="Apple Symbols"/>
              </a:rPr>
              <a:t>8/ Questions – Objections</a:t>
            </a:r>
          </a:p>
          <a:p>
            <a:r>
              <a:rPr lang="fr-FR" sz="1200" dirty="0" smtClean="0">
                <a:latin typeface="Apple Symbols"/>
                <a:cs typeface="Apple Symbols"/>
              </a:rPr>
              <a:t>9/ NON !</a:t>
            </a:r>
          </a:p>
          <a:p>
            <a:endParaRPr lang="fr-FR" sz="1100" dirty="0" smtClean="0">
              <a:latin typeface="Calibri"/>
              <a:cs typeface="Calibri"/>
            </a:endParaRPr>
          </a:p>
          <a:p>
            <a:endParaRPr lang="fr-FR" sz="1100" dirty="0">
              <a:latin typeface="Calibri"/>
              <a:cs typeface="Calibri"/>
            </a:endParaRPr>
          </a:p>
        </p:txBody>
      </p:sp>
    </p:spTree>
    <p:extLst>
      <p:ext uri="{BB962C8B-B14F-4D97-AF65-F5344CB8AC3E}">
        <p14:creationId xmlns:p14="http://schemas.microsoft.com/office/powerpoint/2010/main" val="31243603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4571" y="685800"/>
            <a:ext cx="7802667" cy="886968"/>
          </a:xfrm>
          <a:solidFill>
            <a:srgbClr val="FFFF00"/>
          </a:solidFill>
        </p:spPr>
        <p:txBody>
          <a:bodyPr anchor="ctr"/>
          <a:lstStyle/>
          <a:p>
            <a:pPr algn="ctr"/>
            <a:r>
              <a:rPr lang="fr-FR" sz="3200" dirty="0" smtClean="0">
                <a:solidFill>
                  <a:srgbClr val="FF0000"/>
                </a:solidFill>
                <a:latin typeface="Chalkduster"/>
                <a:cs typeface="Chalkduster"/>
              </a:rPr>
              <a:t>2/ </a:t>
            </a:r>
            <a:r>
              <a:rPr lang="fr-FR" sz="3200" dirty="0" smtClean="0">
                <a:solidFill>
                  <a:srgbClr val="749805"/>
                </a:solidFill>
                <a:latin typeface="Chalkduster"/>
                <a:cs typeface="Chalkduster"/>
              </a:rPr>
              <a:t>La règle des trois tiers</a:t>
            </a:r>
            <a:endParaRPr lang="fr-FR" sz="3200" dirty="0">
              <a:solidFill>
                <a:srgbClr val="749805"/>
              </a:solidFill>
              <a:latin typeface="Chalkduster"/>
              <a:cs typeface="Chalkduster"/>
            </a:endParaRPr>
          </a:p>
        </p:txBody>
      </p:sp>
      <p:sp>
        <p:nvSpPr>
          <p:cNvPr id="3" name="Espace réservé du contenu 2"/>
          <p:cNvSpPr>
            <a:spLocks noGrp="1"/>
          </p:cNvSpPr>
          <p:nvPr>
            <p:ph idx="1"/>
          </p:nvPr>
        </p:nvSpPr>
        <p:spPr>
          <a:xfrm>
            <a:off x="2892941" y="1935362"/>
            <a:ext cx="6152918" cy="4105275"/>
          </a:xfrm>
        </p:spPr>
        <p:txBody>
          <a:bodyPr>
            <a:normAutofit/>
          </a:bodyPr>
          <a:lstStyle/>
          <a:p>
            <a:r>
              <a:rPr lang="fr-FR" sz="2400" dirty="0" smtClean="0">
                <a:latin typeface="Calibri"/>
                <a:cs typeface="Calibri"/>
              </a:rPr>
              <a:t>Les résultats des évaluations  </a:t>
            </a:r>
            <a:r>
              <a:rPr lang="fr-FR" sz="2400" dirty="0">
                <a:latin typeface="Calibri"/>
                <a:cs typeface="Calibri"/>
              </a:rPr>
              <a:t>sont assujetties généralement à la règle des trois tiers : un tiers de « </a:t>
            </a:r>
            <a:r>
              <a:rPr lang="fr-FR" sz="2400" b="1" dirty="0">
                <a:solidFill>
                  <a:srgbClr val="FF6600"/>
                </a:solidFill>
                <a:latin typeface="Calibri"/>
                <a:cs typeface="Calibri"/>
              </a:rPr>
              <a:t>mauvais</a:t>
            </a:r>
            <a:r>
              <a:rPr lang="fr-FR" sz="2400" b="1" dirty="0">
                <a:latin typeface="Calibri"/>
                <a:cs typeface="Calibri"/>
              </a:rPr>
              <a:t> </a:t>
            </a:r>
            <a:r>
              <a:rPr lang="fr-FR" sz="2400" dirty="0">
                <a:latin typeface="Calibri"/>
                <a:cs typeface="Calibri"/>
              </a:rPr>
              <a:t>», un tiers de « </a:t>
            </a:r>
            <a:r>
              <a:rPr lang="fr-FR" sz="2400" b="1" dirty="0">
                <a:solidFill>
                  <a:srgbClr val="FF6600"/>
                </a:solidFill>
                <a:latin typeface="Calibri"/>
                <a:cs typeface="Calibri"/>
              </a:rPr>
              <a:t>moyens </a:t>
            </a:r>
            <a:r>
              <a:rPr lang="fr-FR" sz="2400" dirty="0">
                <a:latin typeface="Calibri"/>
                <a:cs typeface="Calibri"/>
              </a:rPr>
              <a:t>» et un tiers de « </a:t>
            </a:r>
            <a:r>
              <a:rPr lang="fr-FR" sz="2400" b="1" dirty="0">
                <a:solidFill>
                  <a:srgbClr val="FF6600"/>
                </a:solidFill>
                <a:latin typeface="Calibri"/>
                <a:cs typeface="Calibri"/>
              </a:rPr>
              <a:t>bons</a:t>
            </a:r>
            <a:r>
              <a:rPr lang="fr-FR" sz="2400" dirty="0">
                <a:latin typeface="Calibri"/>
                <a:cs typeface="Calibri"/>
              </a:rPr>
              <a:t> », y compris quand les objectifs ont été globalement atteints par la grande majorité des élèves. </a:t>
            </a:r>
          </a:p>
          <a:p>
            <a:r>
              <a:rPr lang="fr-FR" sz="2400" dirty="0">
                <a:latin typeface="Calibri"/>
                <a:cs typeface="Calibri"/>
              </a:rPr>
              <a:t>Ce phénomène, relaté sous le nom de  </a:t>
            </a:r>
            <a:r>
              <a:rPr lang="fr-FR" sz="2400" dirty="0" smtClean="0">
                <a:latin typeface="Calibri"/>
                <a:cs typeface="Calibri"/>
              </a:rPr>
              <a:t>            « </a:t>
            </a:r>
            <a:r>
              <a:rPr lang="fr-FR" sz="2400" dirty="0">
                <a:solidFill>
                  <a:srgbClr val="FF6600"/>
                </a:solidFill>
                <a:latin typeface="Calibri"/>
                <a:cs typeface="Calibri"/>
              </a:rPr>
              <a:t>constante </a:t>
            </a:r>
            <a:r>
              <a:rPr lang="fr-FR" sz="2400" dirty="0" smtClean="0">
                <a:solidFill>
                  <a:srgbClr val="FF6600"/>
                </a:solidFill>
                <a:latin typeface="Calibri"/>
                <a:cs typeface="Calibri"/>
              </a:rPr>
              <a:t>macabre </a:t>
            </a:r>
            <a:r>
              <a:rPr lang="fr-FR" sz="2400" dirty="0" smtClean="0">
                <a:latin typeface="Calibri"/>
                <a:cs typeface="Calibri"/>
              </a:rPr>
              <a:t>»</a:t>
            </a:r>
            <a:endParaRPr lang="fr-FR" sz="1600" dirty="0">
              <a:latin typeface="Calibri"/>
              <a:cs typeface="Calibri"/>
            </a:endParaRPr>
          </a:p>
        </p:txBody>
      </p:sp>
      <p:sp>
        <p:nvSpPr>
          <p:cNvPr id="4" name="ZoneTexte 3"/>
          <p:cNvSpPr txBox="1"/>
          <p:nvPr/>
        </p:nvSpPr>
        <p:spPr>
          <a:xfrm>
            <a:off x="145446" y="6471810"/>
            <a:ext cx="3866065" cy="307777"/>
          </a:xfrm>
          <a:prstGeom prst="rect">
            <a:avLst/>
          </a:prstGeom>
          <a:noFill/>
        </p:spPr>
        <p:txBody>
          <a:bodyPr wrap="square" rtlCol="0">
            <a:spAutoFit/>
          </a:bodyPr>
          <a:lstStyle/>
          <a:p>
            <a:r>
              <a:rPr lang="fr-FR" sz="1400" i="1" dirty="0" smtClean="0">
                <a:solidFill>
                  <a:schemeClr val="bg1">
                    <a:lumMod val="50000"/>
                  </a:schemeClr>
                </a:solidFill>
                <a:latin typeface="Apple Casual"/>
                <a:cs typeface="Apple Casual"/>
              </a:rPr>
              <a:t>Stéphanie Marlin – CPC - Chalon 1 – 2016</a:t>
            </a:r>
          </a:p>
        </p:txBody>
      </p:sp>
      <p:sp>
        <p:nvSpPr>
          <p:cNvPr id="6" name="ZoneTexte 5"/>
          <p:cNvSpPr txBox="1"/>
          <p:nvPr/>
        </p:nvSpPr>
        <p:spPr>
          <a:xfrm>
            <a:off x="145446" y="3984495"/>
            <a:ext cx="2076983" cy="2462212"/>
          </a:xfrm>
          <a:prstGeom prst="rect">
            <a:avLst/>
          </a:prstGeom>
          <a:solidFill>
            <a:schemeClr val="accent2">
              <a:lumMod val="40000"/>
              <a:lumOff val="60000"/>
            </a:schemeClr>
          </a:solidFill>
          <a:ln>
            <a:solidFill>
              <a:schemeClr val="accent1"/>
            </a:solidFill>
          </a:ln>
        </p:spPr>
        <p:txBody>
          <a:bodyPr wrap="square" rtlCol="0">
            <a:spAutoFit/>
          </a:bodyPr>
          <a:lstStyle/>
          <a:p>
            <a:r>
              <a:rPr lang="fr-FR" sz="1100" dirty="0" smtClean="0">
                <a:latin typeface="Calibri"/>
                <a:cs typeface="Calibri"/>
              </a:rPr>
              <a:t>1</a:t>
            </a:r>
            <a:r>
              <a:rPr lang="fr-FR" sz="1200" b="1" dirty="0" smtClean="0">
                <a:latin typeface="Apple Symbols"/>
                <a:cs typeface="Apple Symbols"/>
              </a:rPr>
              <a:t>/ </a:t>
            </a:r>
            <a:r>
              <a:rPr lang="fr-FR" sz="1200" dirty="0" smtClean="0">
                <a:latin typeface="Apple Symbols"/>
                <a:cs typeface="Apple Symbols"/>
              </a:rPr>
              <a:t>De la constante macabre à l’EPCC</a:t>
            </a:r>
          </a:p>
          <a:p>
            <a:r>
              <a:rPr lang="fr-FR" sz="1200" b="1" dirty="0" smtClean="0">
                <a:solidFill>
                  <a:srgbClr val="FF0000"/>
                </a:solidFill>
                <a:latin typeface="Apple Symbols"/>
                <a:cs typeface="Apple Symbols"/>
              </a:rPr>
              <a:t>2/  La règle des 3 tiers</a:t>
            </a:r>
          </a:p>
          <a:p>
            <a:r>
              <a:rPr lang="fr-FR" sz="1200" dirty="0" smtClean="0">
                <a:latin typeface="Apple Symbols"/>
                <a:cs typeface="Apple Symbols"/>
              </a:rPr>
              <a:t>3/  Pourquoi ce phénomène est-il inconscient ?</a:t>
            </a:r>
          </a:p>
          <a:p>
            <a:r>
              <a:rPr lang="fr-FR" sz="1200" dirty="0" smtClean="0">
                <a:latin typeface="Apple Symbols"/>
                <a:cs typeface="Apple Symbols"/>
              </a:rPr>
              <a:t>4/  Objectif de l’EPCC</a:t>
            </a:r>
          </a:p>
          <a:p>
            <a:r>
              <a:rPr lang="fr-FR" sz="1200" dirty="0" smtClean="0">
                <a:latin typeface="Apple Symbols"/>
                <a:cs typeface="Apple Symbols"/>
              </a:rPr>
              <a:t>5/ Principe de l’EPCC</a:t>
            </a:r>
          </a:p>
          <a:p>
            <a:r>
              <a:rPr lang="fr-FR" sz="1200" dirty="0" smtClean="0">
                <a:latin typeface="Apple Symbols"/>
                <a:cs typeface="Apple Symbols"/>
              </a:rPr>
              <a:t>6/ Réalisation pratique de l’EPCC</a:t>
            </a:r>
          </a:p>
          <a:p>
            <a:r>
              <a:rPr lang="fr-FR" sz="1200" dirty="0" smtClean="0">
                <a:latin typeface="Apple Symbols"/>
                <a:cs typeface="Apple Symbols"/>
              </a:rPr>
              <a:t>7/ Des mots clés</a:t>
            </a:r>
          </a:p>
          <a:p>
            <a:r>
              <a:rPr lang="fr-FR" sz="1200" dirty="0" smtClean="0">
                <a:latin typeface="Apple Symbols"/>
                <a:cs typeface="Apple Symbols"/>
              </a:rPr>
              <a:t>8/ Questions – Objections</a:t>
            </a:r>
          </a:p>
          <a:p>
            <a:r>
              <a:rPr lang="fr-FR" sz="1200" dirty="0" smtClean="0">
                <a:latin typeface="Apple Symbols"/>
                <a:cs typeface="Apple Symbols"/>
              </a:rPr>
              <a:t>9/ NON !</a:t>
            </a:r>
          </a:p>
          <a:p>
            <a:endParaRPr lang="fr-FR" sz="1100" dirty="0" smtClean="0">
              <a:latin typeface="Calibri"/>
              <a:cs typeface="Calibri"/>
            </a:endParaRPr>
          </a:p>
          <a:p>
            <a:endParaRPr lang="fr-FR" sz="1100" dirty="0">
              <a:latin typeface="Calibri"/>
              <a:cs typeface="Calibri"/>
            </a:endParaRPr>
          </a:p>
        </p:txBody>
      </p:sp>
    </p:spTree>
    <p:extLst>
      <p:ext uri="{BB962C8B-B14F-4D97-AF65-F5344CB8AC3E}">
        <p14:creationId xmlns:p14="http://schemas.microsoft.com/office/powerpoint/2010/main" val="26596603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478154" y="2020888"/>
            <a:ext cx="5897448" cy="4105275"/>
          </a:xfrm>
        </p:spPr>
        <p:txBody>
          <a:bodyPr>
            <a:normAutofit/>
          </a:bodyPr>
          <a:lstStyle/>
          <a:p>
            <a:r>
              <a:rPr lang="fr-FR" sz="4000" dirty="0" smtClean="0"/>
              <a:t>96 % des enseignants reconnaissent l’existence de ce phénomène.</a:t>
            </a:r>
            <a:endParaRPr lang="fr-FR" sz="4000" dirty="0"/>
          </a:p>
        </p:txBody>
      </p:sp>
      <p:sp>
        <p:nvSpPr>
          <p:cNvPr id="4" name="ZoneTexte 3"/>
          <p:cNvSpPr txBox="1"/>
          <p:nvPr/>
        </p:nvSpPr>
        <p:spPr>
          <a:xfrm>
            <a:off x="145446" y="6471810"/>
            <a:ext cx="3866065" cy="307777"/>
          </a:xfrm>
          <a:prstGeom prst="rect">
            <a:avLst/>
          </a:prstGeom>
          <a:noFill/>
        </p:spPr>
        <p:txBody>
          <a:bodyPr wrap="square" rtlCol="0">
            <a:spAutoFit/>
          </a:bodyPr>
          <a:lstStyle/>
          <a:p>
            <a:r>
              <a:rPr lang="fr-FR" sz="1400" i="1" dirty="0" smtClean="0">
                <a:solidFill>
                  <a:schemeClr val="bg1">
                    <a:lumMod val="50000"/>
                  </a:schemeClr>
                </a:solidFill>
                <a:latin typeface="Apple Casual"/>
                <a:cs typeface="Apple Casual"/>
              </a:rPr>
              <a:t>Stéphanie Marlin – CPC - Chalon 1 – 2016</a:t>
            </a:r>
          </a:p>
        </p:txBody>
      </p:sp>
    </p:spTree>
    <p:extLst>
      <p:ext uri="{BB962C8B-B14F-4D97-AF65-F5344CB8AC3E}">
        <p14:creationId xmlns:p14="http://schemas.microsoft.com/office/powerpoint/2010/main" val="11136776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9165" y="216101"/>
            <a:ext cx="8379258" cy="1058749"/>
          </a:xfrm>
          <a:solidFill>
            <a:srgbClr val="FFFF00"/>
          </a:solidFill>
        </p:spPr>
        <p:txBody>
          <a:bodyPr/>
          <a:lstStyle/>
          <a:p>
            <a:pPr algn="ctr"/>
            <a:r>
              <a:rPr lang="fr-FR" sz="3200" i="1" dirty="0" smtClean="0">
                <a:solidFill>
                  <a:srgbClr val="FF0000"/>
                </a:solidFill>
                <a:latin typeface="Chalkduster"/>
                <a:cs typeface="Chalkduster"/>
              </a:rPr>
              <a:t>3/ </a:t>
            </a:r>
            <a:r>
              <a:rPr lang="fr-FR" sz="3200" i="1" dirty="0" smtClean="0">
                <a:solidFill>
                  <a:srgbClr val="749805"/>
                </a:solidFill>
                <a:latin typeface="Chalkduster"/>
                <a:cs typeface="Chalkduster"/>
              </a:rPr>
              <a:t>Pourquoi ce phénomène est-il inconscient ?</a:t>
            </a:r>
            <a:endParaRPr lang="fr-FR" sz="3200" i="1" dirty="0">
              <a:solidFill>
                <a:srgbClr val="749805"/>
              </a:solidFill>
              <a:latin typeface="Chalkduster"/>
              <a:cs typeface="Chalkduster"/>
            </a:endParaRPr>
          </a:p>
        </p:txBody>
      </p:sp>
      <p:sp>
        <p:nvSpPr>
          <p:cNvPr id="3" name="Espace réservé du contenu 2"/>
          <p:cNvSpPr>
            <a:spLocks noGrp="1"/>
          </p:cNvSpPr>
          <p:nvPr>
            <p:ph idx="1"/>
          </p:nvPr>
        </p:nvSpPr>
        <p:spPr>
          <a:xfrm>
            <a:off x="1950517" y="1497319"/>
            <a:ext cx="6877905" cy="4721836"/>
          </a:xfrm>
        </p:spPr>
        <p:txBody>
          <a:bodyPr>
            <a:noAutofit/>
          </a:bodyPr>
          <a:lstStyle/>
          <a:p>
            <a:r>
              <a:rPr lang="fr-FR" sz="2400" b="1" dirty="0" smtClean="0">
                <a:latin typeface="Calibri"/>
                <a:cs typeface="Calibri"/>
              </a:rPr>
              <a:t>La tradition </a:t>
            </a:r>
            <a:r>
              <a:rPr lang="fr-FR" sz="2000" b="1" dirty="0" smtClean="0">
                <a:latin typeface="Calibri"/>
                <a:cs typeface="Calibri"/>
              </a:rPr>
              <a:t>:      </a:t>
            </a:r>
            <a:r>
              <a:rPr lang="fr-FR" sz="2000" dirty="0" smtClean="0">
                <a:latin typeface="Calibri"/>
                <a:cs typeface="Calibri"/>
              </a:rPr>
              <a:t>lorsqu’une situation existe, il arrive qu’on la reconduise sans se poser de questions.</a:t>
            </a:r>
          </a:p>
          <a:p>
            <a:r>
              <a:rPr lang="fr-FR" sz="2400" b="1" dirty="0" smtClean="0">
                <a:latin typeface="Calibri"/>
                <a:cs typeface="Calibri"/>
              </a:rPr>
              <a:t>La courbe de </a:t>
            </a:r>
            <a:r>
              <a:rPr lang="fr-FR" sz="2400" b="1" dirty="0" err="1" smtClean="0">
                <a:latin typeface="Calibri"/>
                <a:cs typeface="Calibri"/>
              </a:rPr>
              <a:t>Gaus</a:t>
            </a:r>
            <a:r>
              <a:rPr lang="fr-FR" sz="2400" b="1" dirty="0" smtClean="0">
                <a:latin typeface="Calibri"/>
                <a:cs typeface="Calibri"/>
              </a:rPr>
              <a:t> </a:t>
            </a:r>
            <a:r>
              <a:rPr lang="fr-FR" sz="2000" dirty="0" smtClean="0">
                <a:latin typeface="Calibri"/>
                <a:cs typeface="Calibri"/>
              </a:rPr>
              <a:t>:       On pense, à tort, que la répartition des notes est un phénomène naturel et donc qu’il est normal qu’elle donne lieu à une courbe de Gauss.</a:t>
            </a:r>
          </a:p>
          <a:p>
            <a:pPr>
              <a:spcBef>
                <a:spcPts val="2400"/>
              </a:spcBef>
            </a:pPr>
            <a:r>
              <a:rPr lang="fr-FR" sz="2400" b="1" dirty="0" smtClean="0">
                <a:latin typeface="Calibri"/>
                <a:cs typeface="Calibri"/>
              </a:rPr>
              <a:t>Confusion entre phase d’apprentissage et phase d’évaluation </a:t>
            </a:r>
            <a:r>
              <a:rPr lang="fr-FR" sz="2000" b="1" dirty="0" smtClean="0">
                <a:latin typeface="Calibri"/>
                <a:cs typeface="Calibri"/>
              </a:rPr>
              <a:t>:    </a:t>
            </a:r>
          </a:p>
          <a:p>
            <a:pPr marL="0" indent="0">
              <a:spcBef>
                <a:spcPts val="0"/>
              </a:spcBef>
              <a:buNone/>
            </a:pPr>
            <a:r>
              <a:rPr lang="fr-FR" sz="2000" dirty="0" smtClean="0">
                <a:latin typeface="Calibri"/>
                <a:cs typeface="Calibri"/>
              </a:rPr>
              <a:t>    Dans</a:t>
            </a:r>
            <a:r>
              <a:rPr lang="fr-FR" sz="2000" b="1" dirty="0" smtClean="0">
                <a:latin typeface="Calibri"/>
                <a:cs typeface="Calibri"/>
              </a:rPr>
              <a:t> </a:t>
            </a:r>
            <a:r>
              <a:rPr lang="fr-FR" sz="2000" dirty="0">
                <a:latin typeface="Calibri"/>
                <a:cs typeface="Calibri"/>
              </a:rPr>
              <a:t>l</a:t>
            </a:r>
            <a:r>
              <a:rPr lang="fr-FR" sz="2000" dirty="0" smtClean="0">
                <a:latin typeface="Calibri"/>
                <a:cs typeface="Calibri"/>
              </a:rPr>
              <a:t>a </a:t>
            </a:r>
            <a:r>
              <a:rPr lang="fr-FR" sz="2000" dirty="0" smtClean="0">
                <a:solidFill>
                  <a:srgbClr val="FF6600"/>
                </a:solidFill>
                <a:latin typeface="Calibri"/>
                <a:cs typeface="Calibri"/>
              </a:rPr>
              <a:t>phase d’apprentissage</a:t>
            </a:r>
            <a:r>
              <a:rPr lang="fr-FR" sz="2000" dirty="0" smtClean="0">
                <a:latin typeface="Calibri"/>
                <a:cs typeface="Calibri"/>
              </a:rPr>
              <a:t> il convient de faire réfléchir, de </a:t>
            </a:r>
          </a:p>
          <a:p>
            <a:pPr marL="0" indent="0">
              <a:spcBef>
                <a:spcPts val="0"/>
              </a:spcBef>
              <a:buNone/>
            </a:pPr>
            <a:r>
              <a:rPr lang="fr-FR" sz="2000" dirty="0">
                <a:latin typeface="Calibri"/>
                <a:cs typeface="Calibri"/>
              </a:rPr>
              <a:t> </a:t>
            </a:r>
            <a:r>
              <a:rPr lang="fr-FR" sz="2000" dirty="0" smtClean="0">
                <a:latin typeface="Calibri"/>
                <a:cs typeface="Calibri"/>
              </a:rPr>
              <a:t>   mettre les élèves face à des obstacles, des difficultés. </a:t>
            </a:r>
          </a:p>
          <a:p>
            <a:pPr marL="0" indent="0">
              <a:spcBef>
                <a:spcPts val="0"/>
              </a:spcBef>
              <a:buNone/>
            </a:pPr>
            <a:r>
              <a:rPr lang="fr-FR" sz="2000" dirty="0">
                <a:latin typeface="Calibri"/>
                <a:cs typeface="Calibri"/>
              </a:rPr>
              <a:t> </a:t>
            </a:r>
            <a:r>
              <a:rPr lang="fr-FR" sz="2000" dirty="0" smtClean="0">
                <a:latin typeface="Calibri"/>
                <a:cs typeface="Calibri"/>
              </a:rPr>
              <a:t>   La </a:t>
            </a:r>
            <a:r>
              <a:rPr lang="fr-FR" sz="2000" dirty="0" smtClean="0">
                <a:solidFill>
                  <a:srgbClr val="FF6600"/>
                </a:solidFill>
                <a:latin typeface="Calibri"/>
                <a:cs typeface="Calibri"/>
              </a:rPr>
              <a:t>phase d’évaluation</a:t>
            </a:r>
            <a:r>
              <a:rPr lang="fr-FR" sz="2000" dirty="0" smtClean="0">
                <a:latin typeface="Calibri"/>
                <a:cs typeface="Calibri"/>
              </a:rPr>
              <a:t>, qui ne représente que 1/12</a:t>
            </a:r>
            <a:r>
              <a:rPr lang="fr-FR" sz="2000" baseline="30000" dirty="0" smtClean="0">
                <a:latin typeface="Calibri"/>
                <a:cs typeface="Calibri"/>
              </a:rPr>
              <a:t>ème</a:t>
            </a:r>
            <a:r>
              <a:rPr lang="fr-FR" sz="2000" dirty="0" smtClean="0">
                <a:latin typeface="Calibri"/>
                <a:cs typeface="Calibri"/>
              </a:rPr>
              <a:t> du     </a:t>
            </a:r>
          </a:p>
          <a:p>
            <a:pPr marL="0" indent="0">
              <a:spcBef>
                <a:spcPts val="0"/>
              </a:spcBef>
              <a:buNone/>
            </a:pPr>
            <a:r>
              <a:rPr lang="fr-FR" sz="2000" dirty="0">
                <a:latin typeface="Calibri"/>
                <a:cs typeface="Calibri"/>
              </a:rPr>
              <a:t> </a:t>
            </a:r>
            <a:r>
              <a:rPr lang="fr-FR" sz="2000" dirty="0" smtClean="0">
                <a:latin typeface="Calibri"/>
                <a:cs typeface="Calibri"/>
              </a:rPr>
              <a:t>   temps scolaire, n’est pas faite pour faire réfléchir l’élève sur </a:t>
            </a:r>
          </a:p>
          <a:p>
            <a:pPr marL="0" indent="0">
              <a:spcBef>
                <a:spcPts val="0"/>
              </a:spcBef>
              <a:buNone/>
            </a:pPr>
            <a:r>
              <a:rPr lang="fr-FR" sz="2000" dirty="0">
                <a:latin typeface="Calibri"/>
                <a:cs typeface="Calibri"/>
              </a:rPr>
              <a:t> </a:t>
            </a:r>
            <a:r>
              <a:rPr lang="fr-FR" sz="2000" dirty="0" smtClean="0">
                <a:latin typeface="Calibri"/>
                <a:cs typeface="Calibri"/>
              </a:rPr>
              <a:t>   des situations nouvelles mais bien de permettre à l’élève et à </a:t>
            </a:r>
          </a:p>
          <a:p>
            <a:pPr marL="0" indent="0">
              <a:spcBef>
                <a:spcPts val="0"/>
              </a:spcBef>
              <a:buNone/>
            </a:pPr>
            <a:r>
              <a:rPr lang="fr-FR" sz="2000" dirty="0">
                <a:latin typeface="Calibri"/>
                <a:cs typeface="Calibri"/>
              </a:rPr>
              <a:t> </a:t>
            </a:r>
            <a:r>
              <a:rPr lang="fr-FR" sz="2000" dirty="0" smtClean="0">
                <a:latin typeface="Calibri"/>
                <a:cs typeface="Calibri"/>
              </a:rPr>
              <a:t>   l’enseignant de voir les progrès accomplis et le travail réalisé.</a:t>
            </a:r>
          </a:p>
        </p:txBody>
      </p:sp>
      <p:sp>
        <p:nvSpPr>
          <p:cNvPr id="4" name="ZoneTexte 3"/>
          <p:cNvSpPr txBox="1"/>
          <p:nvPr/>
        </p:nvSpPr>
        <p:spPr>
          <a:xfrm>
            <a:off x="145446" y="6471810"/>
            <a:ext cx="3866065" cy="307777"/>
          </a:xfrm>
          <a:prstGeom prst="rect">
            <a:avLst/>
          </a:prstGeom>
          <a:noFill/>
        </p:spPr>
        <p:txBody>
          <a:bodyPr wrap="square" rtlCol="0">
            <a:spAutoFit/>
          </a:bodyPr>
          <a:lstStyle/>
          <a:p>
            <a:r>
              <a:rPr lang="fr-FR" sz="1400" i="1" dirty="0" smtClean="0">
                <a:solidFill>
                  <a:schemeClr val="bg1">
                    <a:lumMod val="50000"/>
                  </a:schemeClr>
                </a:solidFill>
                <a:latin typeface="Apple Casual"/>
                <a:cs typeface="Apple Casual"/>
              </a:rPr>
              <a:t>Stéphanie Marlin – CPC - Chalon 1 – 2016</a:t>
            </a:r>
          </a:p>
        </p:txBody>
      </p:sp>
      <p:sp>
        <p:nvSpPr>
          <p:cNvPr id="5" name="ZoneTexte 4"/>
          <p:cNvSpPr txBox="1"/>
          <p:nvPr/>
        </p:nvSpPr>
        <p:spPr>
          <a:xfrm>
            <a:off x="145446" y="3984495"/>
            <a:ext cx="1805071" cy="2308324"/>
          </a:xfrm>
          <a:prstGeom prst="rect">
            <a:avLst/>
          </a:prstGeom>
          <a:solidFill>
            <a:schemeClr val="accent2">
              <a:lumMod val="40000"/>
              <a:lumOff val="60000"/>
            </a:schemeClr>
          </a:solidFill>
          <a:ln>
            <a:solidFill>
              <a:schemeClr val="accent1"/>
            </a:solidFill>
          </a:ln>
        </p:spPr>
        <p:txBody>
          <a:bodyPr wrap="square" rtlCol="0">
            <a:spAutoFit/>
          </a:bodyPr>
          <a:lstStyle/>
          <a:p>
            <a:r>
              <a:rPr lang="fr-FR" sz="1100" dirty="0" smtClean="0">
                <a:latin typeface="Calibri"/>
                <a:cs typeface="Calibri"/>
              </a:rPr>
              <a:t>1</a:t>
            </a:r>
            <a:r>
              <a:rPr lang="fr-FR" sz="1200" b="1" dirty="0" smtClean="0">
                <a:latin typeface="Apple Symbols"/>
                <a:cs typeface="Apple Symbols"/>
              </a:rPr>
              <a:t>/ </a:t>
            </a:r>
            <a:r>
              <a:rPr lang="fr-FR" sz="1200" dirty="0" smtClean="0">
                <a:latin typeface="Apple Symbols"/>
                <a:cs typeface="Apple Symbols"/>
              </a:rPr>
              <a:t>De la constante macabre à l’EPCC</a:t>
            </a:r>
          </a:p>
          <a:p>
            <a:r>
              <a:rPr lang="fr-FR" sz="1200" dirty="0" smtClean="0">
                <a:latin typeface="Apple Symbols"/>
                <a:cs typeface="Apple Symbols"/>
              </a:rPr>
              <a:t>2/  La règle des 3 tiers</a:t>
            </a:r>
          </a:p>
          <a:p>
            <a:r>
              <a:rPr lang="fr-FR" sz="1200" b="1" dirty="0" smtClean="0">
                <a:solidFill>
                  <a:srgbClr val="FF0000"/>
                </a:solidFill>
                <a:latin typeface="Apple Symbols"/>
                <a:cs typeface="Apple Symbols"/>
              </a:rPr>
              <a:t>3/  Pourquoi ce phénomène est-il inconscient ?</a:t>
            </a:r>
          </a:p>
          <a:p>
            <a:r>
              <a:rPr lang="fr-FR" sz="1200" dirty="0" smtClean="0">
                <a:latin typeface="Apple Symbols"/>
                <a:cs typeface="Apple Symbols"/>
              </a:rPr>
              <a:t>4/  Objectif de l’EPCC</a:t>
            </a:r>
          </a:p>
          <a:p>
            <a:r>
              <a:rPr lang="fr-FR" sz="1200" dirty="0" smtClean="0">
                <a:latin typeface="Apple Symbols"/>
                <a:cs typeface="Apple Symbols"/>
              </a:rPr>
              <a:t>5/ Principe de l’EPCC</a:t>
            </a:r>
          </a:p>
          <a:p>
            <a:r>
              <a:rPr lang="fr-FR" sz="1200" dirty="0" smtClean="0">
                <a:latin typeface="Apple Symbols"/>
                <a:cs typeface="Apple Symbols"/>
              </a:rPr>
              <a:t>6/ Réalisation pratique de l’EPCC</a:t>
            </a:r>
          </a:p>
          <a:p>
            <a:r>
              <a:rPr lang="fr-FR" sz="1200" dirty="0" smtClean="0">
                <a:latin typeface="Apple Symbols"/>
                <a:cs typeface="Apple Symbols"/>
              </a:rPr>
              <a:t>7/ Des mots clés</a:t>
            </a:r>
          </a:p>
          <a:p>
            <a:r>
              <a:rPr lang="fr-FR" sz="1200" dirty="0" smtClean="0">
                <a:latin typeface="Apple Symbols"/>
                <a:cs typeface="Apple Symbols"/>
              </a:rPr>
              <a:t>8/ Questions – Objections</a:t>
            </a:r>
          </a:p>
          <a:p>
            <a:r>
              <a:rPr lang="fr-FR" sz="1200" dirty="0" smtClean="0">
                <a:latin typeface="Apple Symbols"/>
                <a:cs typeface="Apple Symbols"/>
              </a:rPr>
              <a:t>9/ NON !</a:t>
            </a:r>
          </a:p>
        </p:txBody>
      </p:sp>
    </p:spTree>
    <p:extLst>
      <p:ext uri="{BB962C8B-B14F-4D97-AF65-F5344CB8AC3E}">
        <p14:creationId xmlns:p14="http://schemas.microsoft.com/office/powerpoint/2010/main" val="7767173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751894" y="2020889"/>
            <a:ext cx="5623708" cy="2514576"/>
          </a:xfrm>
        </p:spPr>
        <p:txBody>
          <a:bodyPr>
            <a:normAutofit/>
          </a:bodyPr>
          <a:lstStyle/>
          <a:p>
            <a:r>
              <a:rPr lang="fr-FR" sz="3200" dirty="0" smtClean="0">
                <a:latin typeface="Calibri"/>
                <a:cs typeface="Calibri"/>
              </a:rPr>
              <a:t>Permettre concrètement et simplement à l’enseignant de se « libérer » de la constante macabre.</a:t>
            </a:r>
            <a:endParaRPr lang="fr-FR" sz="3200" dirty="0">
              <a:latin typeface="Calibri"/>
              <a:cs typeface="Calibri"/>
            </a:endParaRPr>
          </a:p>
        </p:txBody>
      </p:sp>
      <p:sp>
        <p:nvSpPr>
          <p:cNvPr id="5" name="Titre 1"/>
          <p:cNvSpPr>
            <a:spLocks noGrp="1"/>
          </p:cNvSpPr>
          <p:nvPr>
            <p:ph type="title"/>
          </p:nvPr>
        </p:nvSpPr>
        <p:spPr>
          <a:xfrm>
            <a:off x="3258211" y="554271"/>
            <a:ext cx="5618093" cy="680793"/>
          </a:xfrm>
          <a:solidFill>
            <a:srgbClr val="FFFF00"/>
          </a:solidFill>
        </p:spPr>
        <p:txBody>
          <a:bodyPr anchor="ctr"/>
          <a:lstStyle/>
          <a:p>
            <a:r>
              <a:rPr lang="fr-FR" sz="3200" i="1" dirty="0" smtClean="0">
                <a:solidFill>
                  <a:srgbClr val="FF0000"/>
                </a:solidFill>
                <a:latin typeface="Chalkduster"/>
                <a:cs typeface="Chalkduster"/>
              </a:rPr>
              <a:t>4/ </a:t>
            </a:r>
            <a:r>
              <a:rPr lang="fr-FR" sz="3200" i="1" dirty="0" smtClean="0">
                <a:solidFill>
                  <a:srgbClr val="749805"/>
                </a:solidFill>
                <a:latin typeface="Chalkduster"/>
                <a:cs typeface="Chalkduster"/>
              </a:rPr>
              <a:t>Objectif de l’EPCC</a:t>
            </a:r>
            <a:endParaRPr lang="fr-FR" sz="3200" i="1" dirty="0">
              <a:solidFill>
                <a:srgbClr val="749805"/>
              </a:solidFill>
              <a:latin typeface="Chalkduster"/>
              <a:cs typeface="Chalkduster"/>
            </a:endParaRPr>
          </a:p>
        </p:txBody>
      </p:sp>
      <p:sp>
        <p:nvSpPr>
          <p:cNvPr id="7" name="Espace réservé du contenu 2"/>
          <p:cNvSpPr txBox="1">
            <a:spLocks/>
          </p:cNvSpPr>
          <p:nvPr/>
        </p:nvSpPr>
        <p:spPr>
          <a:xfrm>
            <a:off x="449166" y="4577085"/>
            <a:ext cx="8379258" cy="1666737"/>
          </a:xfrm>
          <a:prstGeom prst="rect">
            <a:avLst/>
          </a:prstGeom>
        </p:spPr>
        <p:txBody>
          <a:bodyPr vert="horz" lIns="91440" tIns="45720" rIns="91440" bIns="45720" rtlCol="0">
            <a:normAutofit/>
          </a:bodyPr>
          <a:lstStyle>
            <a:lvl1pPr marL="228600" indent="-228600" algn="l" defTabSz="914400" rtl="0" eaLnBrk="1" latinLnBrk="0" hangingPunct="1">
              <a:spcBef>
                <a:spcPts val="18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1pPr>
            <a:lvl2pPr marL="457200" indent="-228600" algn="l" defTabSz="914400" rtl="0" eaLnBrk="1" latinLnBrk="0" hangingPunct="1">
              <a:spcBef>
                <a:spcPts val="600"/>
              </a:spcBef>
              <a:buClr>
                <a:schemeClr val="accent2"/>
              </a:buClr>
              <a:buSzPct val="130000"/>
              <a:buFont typeface="Wingdings" pitchFamily="2" charset="2"/>
              <a:buChar char="§"/>
              <a:defRPr sz="1800" kern="1200">
                <a:solidFill>
                  <a:schemeClr val="tx1">
                    <a:lumMod val="75000"/>
                    <a:lumOff val="25000"/>
                  </a:schemeClr>
                </a:solidFill>
                <a:latin typeface="+mn-lt"/>
                <a:ea typeface="+mn-ea"/>
                <a:cs typeface="+mn-cs"/>
              </a:defRPr>
            </a:lvl2pPr>
            <a:lvl3pPr marL="685800" indent="-228600" algn="l" defTabSz="914400" rtl="0" eaLnBrk="1" latinLnBrk="0" hangingPunct="1">
              <a:spcBef>
                <a:spcPts val="6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3pPr>
            <a:lvl4pPr marL="914400" indent="-228600" algn="l" defTabSz="914400" rtl="0" eaLnBrk="1" latinLnBrk="0" hangingPunct="1">
              <a:spcBef>
                <a:spcPts val="600"/>
              </a:spcBef>
              <a:buClr>
                <a:schemeClr val="accent2"/>
              </a:buClr>
              <a:buSzPct val="130000"/>
              <a:buFont typeface="Wingdings" pitchFamily="2" charset="2"/>
              <a:buChar char="§"/>
              <a:defRPr sz="1800" kern="1200">
                <a:solidFill>
                  <a:schemeClr val="tx1">
                    <a:lumMod val="75000"/>
                    <a:lumOff val="25000"/>
                  </a:schemeClr>
                </a:solidFill>
                <a:latin typeface="+mn-lt"/>
                <a:ea typeface="+mn-ea"/>
                <a:cs typeface="+mn-cs"/>
              </a:defRPr>
            </a:lvl4pPr>
            <a:lvl5pPr marL="1143000" indent="-228600" algn="l" defTabSz="914400" rtl="0" eaLnBrk="1" latinLnBrk="0" hangingPunct="1">
              <a:spcBef>
                <a:spcPts val="6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5pPr>
            <a:lvl6pPr marL="1377950" indent="-228600" algn="l" defTabSz="914400" rtl="0" eaLnBrk="1" latinLnBrk="0" hangingPunct="1">
              <a:spcBef>
                <a:spcPct val="20000"/>
              </a:spcBef>
              <a:buClr>
                <a:schemeClr val="accent2"/>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6pPr>
            <a:lvl7pPr marL="1603375" indent="-228600" algn="l" defTabSz="914400" rtl="0" eaLnBrk="1" latinLnBrk="0" hangingPunct="1">
              <a:spcBef>
                <a:spcPct val="20000"/>
              </a:spcBef>
              <a:buClr>
                <a:schemeClr val="accent1"/>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7pPr>
            <a:lvl8pPr marL="1828800" indent="-227013" algn="l" defTabSz="914400" rtl="0" eaLnBrk="1" latinLnBrk="0" hangingPunct="1">
              <a:spcBef>
                <a:spcPct val="20000"/>
              </a:spcBef>
              <a:buClr>
                <a:schemeClr val="accent2"/>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8pPr>
            <a:lvl9pPr marL="2055813" indent="-227013" algn="l" defTabSz="914400" rtl="0" eaLnBrk="1" latinLnBrk="0" hangingPunct="1">
              <a:spcBef>
                <a:spcPct val="20000"/>
              </a:spcBef>
              <a:buClr>
                <a:schemeClr val="accent1"/>
              </a:buClr>
              <a:buSzPct val="130000"/>
              <a:buFont typeface="Wingdings" pitchFamily="2" charset="2"/>
              <a:buChar char="§"/>
              <a:defRPr lang="en-US" sz="1800" kern="1200" dirty="0">
                <a:solidFill>
                  <a:schemeClr val="tx1">
                    <a:lumMod val="75000"/>
                    <a:lumOff val="25000"/>
                  </a:schemeClr>
                </a:solidFill>
                <a:latin typeface="+mn-lt"/>
                <a:ea typeface="+mn-ea"/>
                <a:cs typeface="+mn-cs"/>
              </a:defRPr>
            </a:lvl9pPr>
          </a:lstStyle>
          <a:p>
            <a:r>
              <a:rPr lang="fr-FR" sz="2400" i="1" dirty="0" smtClean="0">
                <a:solidFill>
                  <a:srgbClr val="FF6600"/>
                </a:solidFill>
                <a:latin typeface="Calibri"/>
                <a:cs typeface="Calibri"/>
              </a:rPr>
              <a:t>Ce système a été expérimenté pendant 3 ans.</a:t>
            </a:r>
          </a:p>
          <a:p>
            <a:r>
              <a:rPr lang="fr-FR" sz="2400" i="1" dirty="0" smtClean="0">
                <a:solidFill>
                  <a:srgbClr val="FF6600"/>
                </a:solidFill>
                <a:latin typeface="Calibri"/>
                <a:cs typeface="Calibri"/>
              </a:rPr>
              <a:t>Déjà mis en pratique par plusieurs dizaines de milliers d’enseignants dans le 1</a:t>
            </a:r>
            <a:r>
              <a:rPr lang="fr-FR" sz="2400" i="1" baseline="30000" dirty="0" smtClean="0">
                <a:solidFill>
                  <a:srgbClr val="FF6600"/>
                </a:solidFill>
                <a:latin typeface="Calibri"/>
                <a:cs typeface="Calibri"/>
              </a:rPr>
              <a:t>er</a:t>
            </a:r>
            <a:r>
              <a:rPr lang="fr-FR" sz="2400" i="1" dirty="0" smtClean="0">
                <a:solidFill>
                  <a:srgbClr val="FF6600"/>
                </a:solidFill>
                <a:latin typeface="Calibri"/>
                <a:cs typeface="Calibri"/>
              </a:rPr>
              <a:t> degré, 2</a:t>
            </a:r>
            <a:r>
              <a:rPr lang="fr-FR" sz="2400" i="1" baseline="30000" dirty="0" smtClean="0">
                <a:solidFill>
                  <a:srgbClr val="FF6600"/>
                </a:solidFill>
                <a:latin typeface="Calibri"/>
                <a:cs typeface="Calibri"/>
              </a:rPr>
              <a:t>nd</a:t>
            </a:r>
            <a:r>
              <a:rPr lang="fr-FR" sz="2400" i="1" dirty="0" smtClean="0">
                <a:solidFill>
                  <a:srgbClr val="FF6600"/>
                </a:solidFill>
                <a:latin typeface="Calibri"/>
                <a:cs typeface="Calibri"/>
              </a:rPr>
              <a:t> degré et le supérieur.</a:t>
            </a:r>
          </a:p>
          <a:p>
            <a:endParaRPr lang="fr-FR" sz="2800" i="1" dirty="0">
              <a:solidFill>
                <a:srgbClr val="FF6600"/>
              </a:solidFill>
              <a:latin typeface="Calibri"/>
              <a:cs typeface="Calibri"/>
            </a:endParaRPr>
          </a:p>
        </p:txBody>
      </p:sp>
      <p:sp>
        <p:nvSpPr>
          <p:cNvPr id="8" name="ZoneTexte 7"/>
          <p:cNvSpPr txBox="1"/>
          <p:nvPr/>
        </p:nvSpPr>
        <p:spPr>
          <a:xfrm>
            <a:off x="145446" y="6471810"/>
            <a:ext cx="3866065" cy="307777"/>
          </a:xfrm>
          <a:prstGeom prst="rect">
            <a:avLst/>
          </a:prstGeom>
          <a:noFill/>
        </p:spPr>
        <p:txBody>
          <a:bodyPr wrap="square" rtlCol="0">
            <a:spAutoFit/>
          </a:bodyPr>
          <a:lstStyle/>
          <a:p>
            <a:r>
              <a:rPr lang="fr-FR" sz="1400" i="1" dirty="0" smtClean="0">
                <a:solidFill>
                  <a:schemeClr val="bg1">
                    <a:lumMod val="50000"/>
                  </a:schemeClr>
                </a:solidFill>
                <a:latin typeface="Apple Casual"/>
                <a:cs typeface="Apple Casual"/>
              </a:rPr>
              <a:t>Stéphanie Marlin – CPC - Chalon 1 – 2016</a:t>
            </a:r>
          </a:p>
        </p:txBody>
      </p:sp>
      <p:sp>
        <p:nvSpPr>
          <p:cNvPr id="6" name="ZoneTexte 5"/>
          <p:cNvSpPr txBox="1"/>
          <p:nvPr/>
        </p:nvSpPr>
        <p:spPr>
          <a:xfrm>
            <a:off x="449166" y="191755"/>
            <a:ext cx="2076983" cy="2462212"/>
          </a:xfrm>
          <a:prstGeom prst="rect">
            <a:avLst/>
          </a:prstGeom>
          <a:solidFill>
            <a:schemeClr val="accent2">
              <a:lumMod val="40000"/>
              <a:lumOff val="60000"/>
            </a:schemeClr>
          </a:solidFill>
          <a:ln>
            <a:solidFill>
              <a:schemeClr val="accent1"/>
            </a:solidFill>
          </a:ln>
        </p:spPr>
        <p:txBody>
          <a:bodyPr wrap="square" rtlCol="0">
            <a:spAutoFit/>
          </a:bodyPr>
          <a:lstStyle/>
          <a:p>
            <a:r>
              <a:rPr lang="fr-FR" sz="1100" dirty="0" smtClean="0">
                <a:latin typeface="Calibri"/>
                <a:cs typeface="Calibri"/>
              </a:rPr>
              <a:t>1</a:t>
            </a:r>
            <a:r>
              <a:rPr lang="fr-FR" sz="1200" b="1" dirty="0" smtClean="0">
                <a:latin typeface="Apple Symbols"/>
                <a:cs typeface="Apple Symbols"/>
              </a:rPr>
              <a:t>/ </a:t>
            </a:r>
            <a:r>
              <a:rPr lang="fr-FR" sz="1200" dirty="0" smtClean="0">
                <a:latin typeface="Apple Symbols"/>
                <a:cs typeface="Apple Symbols"/>
              </a:rPr>
              <a:t>De la constante macabre à l’EPCC</a:t>
            </a:r>
          </a:p>
          <a:p>
            <a:r>
              <a:rPr lang="fr-FR" sz="1200" dirty="0" smtClean="0">
                <a:latin typeface="Apple Symbols"/>
                <a:cs typeface="Apple Symbols"/>
              </a:rPr>
              <a:t>2/  La règle des 3 tiers</a:t>
            </a:r>
          </a:p>
          <a:p>
            <a:r>
              <a:rPr lang="fr-FR" sz="1200" dirty="0" smtClean="0">
                <a:latin typeface="Apple Symbols"/>
                <a:cs typeface="Apple Symbols"/>
              </a:rPr>
              <a:t>3/  Pourquoi ce phénomène est-il inconscient ?</a:t>
            </a:r>
          </a:p>
          <a:p>
            <a:r>
              <a:rPr lang="fr-FR" sz="1200" b="1" dirty="0" smtClean="0">
                <a:solidFill>
                  <a:srgbClr val="FF0000"/>
                </a:solidFill>
                <a:latin typeface="Apple Symbols"/>
                <a:cs typeface="Apple Symbols"/>
              </a:rPr>
              <a:t>4/  Objectif de l’EPCC</a:t>
            </a:r>
          </a:p>
          <a:p>
            <a:r>
              <a:rPr lang="fr-FR" sz="1200" dirty="0" smtClean="0">
                <a:latin typeface="Apple Symbols"/>
                <a:cs typeface="Apple Symbols"/>
              </a:rPr>
              <a:t>5/ Principe de l’EPCC</a:t>
            </a:r>
          </a:p>
          <a:p>
            <a:r>
              <a:rPr lang="fr-FR" sz="1200" dirty="0" smtClean="0">
                <a:latin typeface="Apple Symbols"/>
                <a:cs typeface="Apple Symbols"/>
              </a:rPr>
              <a:t>6/ Réalisation pratique de l’EPCC</a:t>
            </a:r>
          </a:p>
          <a:p>
            <a:r>
              <a:rPr lang="fr-FR" sz="1200" dirty="0" smtClean="0">
                <a:latin typeface="Apple Symbols"/>
                <a:cs typeface="Apple Symbols"/>
              </a:rPr>
              <a:t>7/ Des mots clés</a:t>
            </a:r>
          </a:p>
          <a:p>
            <a:r>
              <a:rPr lang="fr-FR" sz="1200" dirty="0" smtClean="0">
                <a:latin typeface="Apple Symbols"/>
                <a:cs typeface="Apple Symbols"/>
              </a:rPr>
              <a:t>8/ Questions – Objections</a:t>
            </a:r>
          </a:p>
          <a:p>
            <a:r>
              <a:rPr lang="fr-FR" sz="1200" dirty="0" smtClean="0">
                <a:latin typeface="Apple Symbols"/>
                <a:cs typeface="Apple Symbols"/>
              </a:rPr>
              <a:t>9/ NON !</a:t>
            </a:r>
          </a:p>
          <a:p>
            <a:endParaRPr lang="fr-FR" sz="1100" dirty="0" smtClean="0">
              <a:latin typeface="Calibri"/>
              <a:cs typeface="Calibri"/>
            </a:endParaRPr>
          </a:p>
          <a:p>
            <a:endParaRPr lang="fr-FR" sz="1100" dirty="0">
              <a:latin typeface="Calibri"/>
              <a:cs typeface="Calibri"/>
            </a:endParaRPr>
          </a:p>
        </p:txBody>
      </p:sp>
    </p:spTree>
    <p:extLst>
      <p:ext uri="{BB962C8B-B14F-4D97-AF65-F5344CB8AC3E}">
        <p14:creationId xmlns:p14="http://schemas.microsoft.com/office/powerpoint/2010/main" val="8777658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52924" y="2519789"/>
            <a:ext cx="6395886" cy="2711113"/>
          </a:xfrm>
        </p:spPr>
        <p:txBody>
          <a:bodyPr>
            <a:noAutofit/>
          </a:bodyPr>
          <a:lstStyle/>
          <a:p>
            <a:r>
              <a:rPr lang="fr-FR" sz="3600" dirty="0" smtClean="0">
                <a:latin typeface="Calibri"/>
                <a:cs typeface="Calibri"/>
              </a:rPr>
              <a:t>L’élève doit prendre conscience du fait que les efforts qu’il fournit ne sont pas vains, que le travail a une valeur importante.</a:t>
            </a:r>
            <a:endParaRPr lang="fr-FR" sz="3600" dirty="0">
              <a:latin typeface="Calibri"/>
              <a:cs typeface="Calibri"/>
            </a:endParaRPr>
          </a:p>
        </p:txBody>
      </p:sp>
      <p:sp>
        <p:nvSpPr>
          <p:cNvPr id="4" name="Titre 1"/>
          <p:cNvSpPr>
            <a:spLocks noGrp="1"/>
          </p:cNvSpPr>
          <p:nvPr>
            <p:ph type="title"/>
          </p:nvPr>
        </p:nvSpPr>
        <p:spPr>
          <a:xfrm>
            <a:off x="449165" y="559374"/>
            <a:ext cx="8379258" cy="680793"/>
          </a:xfrm>
          <a:solidFill>
            <a:srgbClr val="FFFF00"/>
          </a:solidFill>
        </p:spPr>
        <p:txBody>
          <a:bodyPr anchor="ctr"/>
          <a:lstStyle/>
          <a:p>
            <a:pPr algn="ctr"/>
            <a:r>
              <a:rPr lang="fr-FR" sz="3200" i="1" dirty="0" smtClean="0">
                <a:solidFill>
                  <a:srgbClr val="FF0000"/>
                </a:solidFill>
                <a:latin typeface="Chalkduster"/>
                <a:cs typeface="Chalkduster"/>
              </a:rPr>
              <a:t>5/ </a:t>
            </a:r>
            <a:r>
              <a:rPr lang="fr-FR" sz="3200" i="1" dirty="0" smtClean="0">
                <a:solidFill>
                  <a:srgbClr val="749805"/>
                </a:solidFill>
                <a:latin typeface="Chalkduster"/>
                <a:cs typeface="Chalkduster"/>
              </a:rPr>
              <a:t>Principe de l’EPCC</a:t>
            </a:r>
            <a:endParaRPr lang="fr-FR" sz="3200" i="1" dirty="0">
              <a:solidFill>
                <a:srgbClr val="749805"/>
              </a:solidFill>
              <a:latin typeface="Chalkduster"/>
              <a:cs typeface="Chalkduster"/>
            </a:endParaRPr>
          </a:p>
        </p:txBody>
      </p:sp>
      <p:sp>
        <p:nvSpPr>
          <p:cNvPr id="5" name="ZoneTexte 4"/>
          <p:cNvSpPr txBox="1"/>
          <p:nvPr/>
        </p:nvSpPr>
        <p:spPr>
          <a:xfrm>
            <a:off x="145446" y="6471810"/>
            <a:ext cx="3866065" cy="307777"/>
          </a:xfrm>
          <a:prstGeom prst="rect">
            <a:avLst/>
          </a:prstGeom>
          <a:noFill/>
        </p:spPr>
        <p:txBody>
          <a:bodyPr wrap="square" rtlCol="0">
            <a:spAutoFit/>
          </a:bodyPr>
          <a:lstStyle/>
          <a:p>
            <a:r>
              <a:rPr lang="fr-FR" sz="1400" i="1" dirty="0" smtClean="0">
                <a:solidFill>
                  <a:schemeClr val="bg1">
                    <a:lumMod val="50000"/>
                  </a:schemeClr>
                </a:solidFill>
                <a:latin typeface="Apple Casual"/>
                <a:cs typeface="Apple Casual"/>
              </a:rPr>
              <a:t>Stéphanie Marlin – CPC - Chalon 1 – 2016</a:t>
            </a:r>
          </a:p>
        </p:txBody>
      </p:sp>
      <p:sp>
        <p:nvSpPr>
          <p:cNvPr id="6" name="ZoneTexte 5"/>
          <p:cNvSpPr txBox="1"/>
          <p:nvPr/>
        </p:nvSpPr>
        <p:spPr>
          <a:xfrm>
            <a:off x="145446" y="3984495"/>
            <a:ext cx="2076983" cy="2462212"/>
          </a:xfrm>
          <a:prstGeom prst="rect">
            <a:avLst/>
          </a:prstGeom>
          <a:solidFill>
            <a:schemeClr val="accent2">
              <a:lumMod val="40000"/>
              <a:lumOff val="60000"/>
            </a:schemeClr>
          </a:solidFill>
          <a:ln>
            <a:solidFill>
              <a:schemeClr val="accent1"/>
            </a:solidFill>
          </a:ln>
        </p:spPr>
        <p:txBody>
          <a:bodyPr wrap="square" rtlCol="0">
            <a:spAutoFit/>
          </a:bodyPr>
          <a:lstStyle/>
          <a:p>
            <a:r>
              <a:rPr lang="fr-FR" sz="1100" dirty="0" smtClean="0">
                <a:latin typeface="Calibri"/>
                <a:cs typeface="Calibri"/>
              </a:rPr>
              <a:t>1</a:t>
            </a:r>
            <a:r>
              <a:rPr lang="fr-FR" sz="1200" b="1" dirty="0" smtClean="0">
                <a:latin typeface="Apple Symbols"/>
                <a:cs typeface="Apple Symbols"/>
              </a:rPr>
              <a:t>/ </a:t>
            </a:r>
            <a:r>
              <a:rPr lang="fr-FR" sz="1200" dirty="0" smtClean="0">
                <a:latin typeface="Apple Symbols"/>
                <a:cs typeface="Apple Symbols"/>
              </a:rPr>
              <a:t>De la constante macabre à l’EPCC</a:t>
            </a:r>
          </a:p>
          <a:p>
            <a:r>
              <a:rPr lang="fr-FR" sz="1200" dirty="0" smtClean="0">
                <a:latin typeface="Apple Symbols"/>
                <a:cs typeface="Apple Symbols"/>
              </a:rPr>
              <a:t>2/  La règle des 3 tiers</a:t>
            </a:r>
          </a:p>
          <a:p>
            <a:r>
              <a:rPr lang="fr-FR" sz="1200" dirty="0" smtClean="0">
                <a:latin typeface="Apple Symbols"/>
                <a:cs typeface="Apple Symbols"/>
              </a:rPr>
              <a:t>3/  Pourquoi ce phénomène est-il inconscient</a:t>
            </a:r>
          </a:p>
          <a:p>
            <a:r>
              <a:rPr lang="fr-FR" sz="1200" dirty="0" smtClean="0">
                <a:latin typeface="Apple Symbols"/>
                <a:cs typeface="Apple Symbols"/>
              </a:rPr>
              <a:t>4/  Objectif de l’EPCC</a:t>
            </a:r>
          </a:p>
          <a:p>
            <a:r>
              <a:rPr lang="fr-FR" sz="1200" b="1" dirty="0" smtClean="0">
                <a:solidFill>
                  <a:srgbClr val="FF0000"/>
                </a:solidFill>
                <a:latin typeface="Apple Symbols"/>
                <a:cs typeface="Apple Symbols"/>
              </a:rPr>
              <a:t>5/ Principe de l’EPCC</a:t>
            </a:r>
          </a:p>
          <a:p>
            <a:r>
              <a:rPr lang="fr-FR" sz="1200" dirty="0" smtClean="0">
                <a:latin typeface="Apple Symbols"/>
                <a:cs typeface="Apple Symbols"/>
              </a:rPr>
              <a:t>6/ Réalisation pratique de l’EPCC</a:t>
            </a:r>
          </a:p>
          <a:p>
            <a:r>
              <a:rPr lang="fr-FR" sz="1200" dirty="0" smtClean="0">
                <a:latin typeface="Apple Symbols"/>
                <a:cs typeface="Apple Symbols"/>
              </a:rPr>
              <a:t>7/ Des mots clés</a:t>
            </a:r>
          </a:p>
          <a:p>
            <a:r>
              <a:rPr lang="fr-FR" sz="1200" dirty="0" smtClean="0">
                <a:latin typeface="Apple Symbols"/>
                <a:cs typeface="Apple Symbols"/>
              </a:rPr>
              <a:t>8/ Questions – Objections</a:t>
            </a:r>
          </a:p>
          <a:p>
            <a:r>
              <a:rPr lang="fr-FR" sz="1200" dirty="0" smtClean="0">
                <a:latin typeface="Apple Symbols"/>
                <a:cs typeface="Apple Symbols"/>
              </a:rPr>
              <a:t>9/ NON !</a:t>
            </a:r>
          </a:p>
          <a:p>
            <a:endParaRPr lang="fr-FR" sz="1100" dirty="0" smtClean="0">
              <a:latin typeface="Calibri"/>
              <a:cs typeface="Calibri"/>
            </a:endParaRPr>
          </a:p>
          <a:p>
            <a:endParaRPr lang="fr-FR" sz="1100" dirty="0">
              <a:latin typeface="Calibri"/>
              <a:cs typeface="Calibri"/>
            </a:endParaRPr>
          </a:p>
        </p:txBody>
      </p:sp>
    </p:spTree>
    <p:extLst>
      <p:ext uri="{BB962C8B-B14F-4D97-AF65-F5344CB8AC3E}">
        <p14:creationId xmlns:p14="http://schemas.microsoft.com/office/powerpoint/2010/main" val="10790003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75386" y="1458232"/>
            <a:ext cx="6853037" cy="4667932"/>
          </a:xfrm>
        </p:spPr>
        <p:txBody>
          <a:bodyPr>
            <a:normAutofit fontScale="92500" lnSpcReduction="20000"/>
          </a:bodyPr>
          <a:lstStyle/>
          <a:p>
            <a:pPr algn="ctr">
              <a:spcBef>
                <a:spcPts val="0"/>
              </a:spcBef>
            </a:pPr>
            <a:r>
              <a:rPr lang="fr-FR" sz="3200" b="1" dirty="0" smtClean="0">
                <a:latin typeface="Calibri"/>
                <a:cs typeface="Calibri"/>
              </a:rPr>
              <a:t>Programme de révision</a:t>
            </a:r>
          </a:p>
          <a:p>
            <a:pPr algn="ctr">
              <a:spcBef>
                <a:spcPts val="0"/>
              </a:spcBef>
            </a:pPr>
            <a:endParaRPr lang="fr-FR" sz="2000" dirty="0" smtClean="0">
              <a:latin typeface="Calibri"/>
              <a:cs typeface="Calibri"/>
            </a:endParaRPr>
          </a:p>
          <a:p>
            <a:pPr>
              <a:spcBef>
                <a:spcPts val="0"/>
              </a:spcBef>
            </a:pPr>
            <a:r>
              <a:rPr lang="fr-FR" sz="2400" dirty="0" smtClean="0">
                <a:solidFill>
                  <a:srgbClr val="FF6600"/>
                </a:solidFill>
                <a:latin typeface="Calibri"/>
                <a:cs typeface="Calibri"/>
              </a:rPr>
              <a:t>Une liste </a:t>
            </a:r>
            <a:r>
              <a:rPr lang="fr-FR" sz="2400" dirty="0" smtClean="0">
                <a:latin typeface="Calibri"/>
                <a:cs typeface="Calibri"/>
              </a:rPr>
              <a:t>est </a:t>
            </a:r>
            <a:r>
              <a:rPr lang="fr-FR" sz="2400" dirty="0" smtClean="0">
                <a:solidFill>
                  <a:srgbClr val="FF6600"/>
                </a:solidFill>
                <a:latin typeface="Calibri"/>
                <a:cs typeface="Calibri"/>
              </a:rPr>
              <a:t>donnée une semaine avant </a:t>
            </a:r>
            <a:r>
              <a:rPr lang="fr-FR" sz="2400" dirty="0" smtClean="0">
                <a:latin typeface="Calibri"/>
                <a:cs typeface="Calibri"/>
              </a:rPr>
              <a:t>l’évaluation (cours – exercices </a:t>
            </a:r>
            <a:r>
              <a:rPr lang="is-IS" sz="2400" dirty="0" smtClean="0">
                <a:latin typeface="Calibri"/>
                <a:cs typeface="Calibri"/>
              </a:rPr>
              <a:t>….... )</a:t>
            </a:r>
          </a:p>
          <a:p>
            <a:pPr marL="0" indent="0">
              <a:spcBef>
                <a:spcPts val="0"/>
              </a:spcBef>
              <a:buNone/>
            </a:pPr>
            <a:endParaRPr lang="is-IS" sz="2400" dirty="0" smtClean="0">
              <a:latin typeface="Calibri"/>
              <a:cs typeface="Calibri"/>
            </a:endParaRPr>
          </a:p>
          <a:p>
            <a:pPr marL="0" indent="0">
              <a:spcBef>
                <a:spcPts val="0"/>
              </a:spcBef>
              <a:buNone/>
            </a:pPr>
            <a:r>
              <a:rPr lang="is-IS" sz="2400" dirty="0" smtClean="0">
                <a:latin typeface="Calibri"/>
                <a:cs typeface="Calibri"/>
              </a:rPr>
              <a:t>	= points traités et corrigés en classe.</a:t>
            </a:r>
          </a:p>
          <a:p>
            <a:pPr marL="0" indent="0">
              <a:spcBef>
                <a:spcPts val="0"/>
              </a:spcBef>
              <a:buNone/>
            </a:pPr>
            <a:endParaRPr lang="is-IS" sz="2400" dirty="0" smtClean="0">
              <a:latin typeface="Calibri"/>
              <a:cs typeface="Calibri"/>
            </a:endParaRPr>
          </a:p>
          <a:p>
            <a:pPr marL="0" indent="0">
              <a:spcBef>
                <a:spcPts val="0"/>
              </a:spcBef>
              <a:buNone/>
            </a:pPr>
            <a:r>
              <a:rPr lang="is-IS" sz="2400" dirty="0" smtClean="0">
                <a:latin typeface="Calibri"/>
                <a:cs typeface="Calibri"/>
              </a:rPr>
              <a:t>	= 4/5  de l’épreuve du contrôle porteront sur certains </a:t>
            </a:r>
          </a:p>
          <a:p>
            <a:pPr marL="0" indent="0">
              <a:spcBef>
                <a:spcPts val="0"/>
              </a:spcBef>
              <a:buNone/>
            </a:pPr>
            <a:r>
              <a:rPr lang="is-IS" sz="2400" dirty="0">
                <a:latin typeface="Calibri"/>
                <a:cs typeface="Calibri"/>
              </a:rPr>
              <a:t>	</a:t>
            </a:r>
            <a:r>
              <a:rPr lang="is-IS" sz="2400" dirty="0" smtClean="0">
                <a:latin typeface="Calibri"/>
                <a:cs typeface="Calibri"/>
              </a:rPr>
              <a:t>points de la liste. </a:t>
            </a:r>
          </a:p>
          <a:p>
            <a:pPr marL="0" indent="0">
              <a:spcBef>
                <a:spcPts val="0"/>
              </a:spcBef>
              <a:buNone/>
            </a:pPr>
            <a:endParaRPr lang="is-IS" sz="2400" dirty="0" smtClean="0">
              <a:latin typeface="Calibri"/>
              <a:cs typeface="Calibri"/>
            </a:endParaRPr>
          </a:p>
          <a:p>
            <a:pPr marL="0" indent="0">
              <a:spcBef>
                <a:spcPts val="0"/>
              </a:spcBef>
              <a:buNone/>
            </a:pPr>
            <a:r>
              <a:rPr lang="is-IS" sz="2400" dirty="0" smtClean="0">
                <a:latin typeface="Calibri"/>
                <a:cs typeface="Calibri"/>
              </a:rPr>
              <a:t>	= suffisamment substancielle pour supprimer tout risque 	d’apprentissage par coeur immédiat.</a:t>
            </a:r>
          </a:p>
          <a:p>
            <a:pPr marL="0" indent="0">
              <a:spcBef>
                <a:spcPts val="0"/>
              </a:spcBef>
              <a:buNone/>
            </a:pPr>
            <a:endParaRPr lang="fr-FR" sz="2400" dirty="0" smtClean="0">
              <a:latin typeface="Calibri"/>
              <a:cs typeface="Calibri"/>
            </a:endParaRPr>
          </a:p>
          <a:p>
            <a:pPr marL="0" indent="0">
              <a:spcBef>
                <a:spcPts val="0"/>
              </a:spcBef>
              <a:buNone/>
            </a:pPr>
            <a:r>
              <a:rPr lang="fr-FR" sz="2400" dirty="0" smtClean="0">
                <a:latin typeface="Calibri"/>
                <a:cs typeface="Calibri"/>
              </a:rPr>
              <a:t>	</a:t>
            </a:r>
            <a:r>
              <a:rPr lang="fr-FR" sz="2400" b="1" dirty="0" err="1" smtClean="0">
                <a:solidFill>
                  <a:srgbClr val="FF0000"/>
                </a:solidFill>
                <a:latin typeface="Lucida Grande"/>
                <a:ea typeface="Lucida Grande"/>
                <a:cs typeface="Lucida Grande"/>
              </a:rPr>
              <a:t>Δ</a:t>
            </a:r>
            <a:r>
              <a:rPr lang="fr-FR" sz="2400" dirty="0">
                <a:latin typeface="Calibri"/>
                <a:cs typeface="Calibri"/>
              </a:rPr>
              <a:t> </a:t>
            </a:r>
            <a:r>
              <a:rPr lang="fr-FR" sz="2400" dirty="0" smtClean="0">
                <a:latin typeface="Calibri"/>
                <a:cs typeface="Calibri"/>
              </a:rPr>
              <a:t>Ce n’est pas le sujet donné à l’avance </a:t>
            </a:r>
            <a:endParaRPr lang="fr-FR" sz="2400" dirty="0">
              <a:latin typeface="Calibri"/>
              <a:cs typeface="Calibri"/>
            </a:endParaRPr>
          </a:p>
          <a:p>
            <a:pPr marL="0" indent="0">
              <a:buNone/>
            </a:pPr>
            <a:endParaRPr lang="fr-FR" dirty="0">
              <a:latin typeface="Calibri"/>
              <a:cs typeface="Calibri"/>
            </a:endParaRPr>
          </a:p>
        </p:txBody>
      </p:sp>
      <p:sp>
        <p:nvSpPr>
          <p:cNvPr id="4" name="Titre 1"/>
          <p:cNvSpPr>
            <a:spLocks noGrp="1"/>
          </p:cNvSpPr>
          <p:nvPr>
            <p:ph type="title"/>
          </p:nvPr>
        </p:nvSpPr>
        <p:spPr>
          <a:xfrm>
            <a:off x="449165" y="559374"/>
            <a:ext cx="8379258" cy="680793"/>
          </a:xfrm>
          <a:solidFill>
            <a:srgbClr val="FFFF00"/>
          </a:solidFill>
        </p:spPr>
        <p:txBody>
          <a:bodyPr anchor="ctr"/>
          <a:lstStyle/>
          <a:p>
            <a:pPr algn="ctr"/>
            <a:r>
              <a:rPr lang="fr-FR" sz="3200" i="1" dirty="0" smtClean="0">
                <a:solidFill>
                  <a:srgbClr val="FF0000"/>
                </a:solidFill>
                <a:latin typeface="Chalkduster"/>
                <a:cs typeface="Chalkduster"/>
              </a:rPr>
              <a:t>6/ </a:t>
            </a:r>
            <a:r>
              <a:rPr lang="fr-FR" sz="3200" i="1" dirty="0" smtClean="0">
                <a:solidFill>
                  <a:srgbClr val="749805"/>
                </a:solidFill>
                <a:latin typeface="Chalkduster"/>
                <a:cs typeface="Chalkduster"/>
              </a:rPr>
              <a:t>Réalisation pratique de l’EPCC</a:t>
            </a:r>
            <a:endParaRPr lang="fr-FR" sz="3200" i="1" dirty="0">
              <a:solidFill>
                <a:srgbClr val="749805"/>
              </a:solidFill>
              <a:latin typeface="Chalkduster"/>
              <a:cs typeface="Chalkduster"/>
            </a:endParaRPr>
          </a:p>
        </p:txBody>
      </p:sp>
      <p:sp>
        <p:nvSpPr>
          <p:cNvPr id="5" name="ZoneTexte 4"/>
          <p:cNvSpPr txBox="1"/>
          <p:nvPr/>
        </p:nvSpPr>
        <p:spPr>
          <a:xfrm>
            <a:off x="145446" y="6471810"/>
            <a:ext cx="3866065" cy="307777"/>
          </a:xfrm>
          <a:prstGeom prst="rect">
            <a:avLst/>
          </a:prstGeom>
          <a:noFill/>
        </p:spPr>
        <p:txBody>
          <a:bodyPr wrap="square" rtlCol="0">
            <a:spAutoFit/>
          </a:bodyPr>
          <a:lstStyle/>
          <a:p>
            <a:r>
              <a:rPr lang="fr-FR" sz="1400" i="1" dirty="0" smtClean="0">
                <a:solidFill>
                  <a:schemeClr val="bg1">
                    <a:lumMod val="50000"/>
                  </a:schemeClr>
                </a:solidFill>
                <a:latin typeface="Apple Casual"/>
                <a:cs typeface="Apple Casual"/>
              </a:rPr>
              <a:t>Stéphanie Marlin – CPC - Chalon 1 – 2016</a:t>
            </a:r>
          </a:p>
        </p:txBody>
      </p:sp>
      <p:sp>
        <p:nvSpPr>
          <p:cNvPr id="6" name="ZoneTexte 5"/>
          <p:cNvSpPr txBox="1"/>
          <p:nvPr/>
        </p:nvSpPr>
        <p:spPr>
          <a:xfrm>
            <a:off x="145446" y="3984495"/>
            <a:ext cx="2076983" cy="2462212"/>
          </a:xfrm>
          <a:prstGeom prst="rect">
            <a:avLst/>
          </a:prstGeom>
          <a:solidFill>
            <a:schemeClr val="accent2">
              <a:lumMod val="40000"/>
              <a:lumOff val="60000"/>
            </a:schemeClr>
          </a:solidFill>
          <a:ln>
            <a:solidFill>
              <a:schemeClr val="accent1"/>
            </a:solidFill>
          </a:ln>
        </p:spPr>
        <p:txBody>
          <a:bodyPr wrap="square" rtlCol="0">
            <a:spAutoFit/>
          </a:bodyPr>
          <a:lstStyle/>
          <a:p>
            <a:r>
              <a:rPr lang="fr-FR" sz="1100" dirty="0" smtClean="0">
                <a:latin typeface="Calibri"/>
                <a:cs typeface="Calibri"/>
              </a:rPr>
              <a:t>1</a:t>
            </a:r>
            <a:r>
              <a:rPr lang="fr-FR" sz="1200" b="1" dirty="0" smtClean="0">
                <a:latin typeface="Apple Symbols"/>
                <a:cs typeface="Apple Symbols"/>
              </a:rPr>
              <a:t>/ </a:t>
            </a:r>
            <a:r>
              <a:rPr lang="fr-FR" sz="1200" dirty="0" smtClean="0">
                <a:latin typeface="Apple Symbols"/>
                <a:cs typeface="Apple Symbols"/>
              </a:rPr>
              <a:t>De la constante macabre à l’EPCC</a:t>
            </a:r>
          </a:p>
          <a:p>
            <a:r>
              <a:rPr lang="fr-FR" sz="1200" dirty="0" smtClean="0">
                <a:latin typeface="Apple Symbols"/>
                <a:cs typeface="Apple Symbols"/>
              </a:rPr>
              <a:t>2/  La règle des 3 tiers</a:t>
            </a:r>
          </a:p>
          <a:p>
            <a:r>
              <a:rPr lang="fr-FR" sz="1200" dirty="0" smtClean="0">
                <a:latin typeface="Apple Symbols"/>
                <a:cs typeface="Apple Symbols"/>
              </a:rPr>
              <a:t>3/  Pourquoi ce phénomène est-il inconscient</a:t>
            </a:r>
          </a:p>
          <a:p>
            <a:r>
              <a:rPr lang="fr-FR" sz="1200" dirty="0" smtClean="0">
                <a:latin typeface="Apple Symbols"/>
                <a:cs typeface="Apple Symbols"/>
              </a:rPr>
              <a:t>4/  Objectif de l’EPCC</a:t>
            </a:r>
          </a:p>
          <a:p>
            <a:r>
              <a:rPr lang="fr-FR" sz="1200" dirty="0" smtClean="0">
                <a:latin typeface="Apple Symbols"/>
                <a:cs typeface="Apple Symbols"/>
              </a:rPr>
              <a:t>5/ Principe de l’EPCC</a:t>
            </a:r>
          </a:p>
          <a:p>
            <a:r>
              <a:rPr lang="fr-FR" sz="1200" b="1" dirty="0" smtClean="0">
                <a:solidFill>
                  <a:srgbClr val="FF0000"/>
                </a:solidFill>
                <a:latin typeface="Apple Symbols"/>
                <a:cs typeface="Apple Symbols"/>
              </a:rPr>
              <a:t>6/ Réalisation pratique de l’EPCC</a:t>
            </a:r>
          </a:p>
          <a:p>
            <a:r>
              <a:rPr lang="fr-FR" sz="1200" dirty="0" smtClean="0">
                <a:latin typeface="Apple Symbols"/>
                <a:cs typeface="Apple Symbols"/>
              </a:rPr>
              <a:t>7/ Des mots clés</a:t>
            </a:r>
          </a:p>
          <a:p>
            <a:r>
              <a:rPr lang="fr-FR" sz="1200" dirty="0" smtClean="0">
                <a:latin typeface="Apple Symbols"/>
                <a:cs typeface="Apple Symbols"/>
              </a:rPr>
              <a:t>8/ Questions – Objections</a:t>
            </a:r>
          </a:p>
          <a:p>
            <a:r>
              <a:rPr lang="fr-FR" sz="1200" dirty="0" smtClean="0">
                <a:latin typeface="Apple Symbols"/>
                <a:cs typeface="Apple Symbols"/>
              </a:rPr>
              <a:t>9/ NON !</a:t>
            </a:r>
          </a:p>
          <a:p>
            <a:endParaRPr lang="fr-FR" sz="1100" dirty="0" smtClean="0">
              <a:latin typeface="Calibri"/>
              <a:cs typeface="Calibri"/>
            </a:endParaRPr>
          </a:p>
          <a:p>
            <a:endParaRPr lang="fr-FR" sz="1100" dirty="0">
              <a:latin typeface="Calibri"/>
              <a:cs typeface="Calibri"/>
            </a:endParaRPr>
          </a:p>
        </p:txBody>
      </p:sp>
    </p:spTree>
    <p:extLst>
      <p:ext uri="{BB962C8B-B14F-4D97-AF65-F5344CB8AC3E}">
        <p14:creationId xmlns:p14="http://schemas.microsoft.com/office/powerpoint/2010/main" val="29062708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Capture Pontault Cles homophones fiche réuss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2694" y="272325"/>
            <a:ext cx="3616489" cy="6187625"/>
          </a:xfrm>
          <a:prstGeom prst="rect">
            <a:avLst/>
          </a:prstGeom>
        </p:spPr>
      </p:pic>
      <p:pic>
        <p:nvPicPr>
          <p:cNvPr id="5" name="Image 4" descr="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9030" y="181440"/>
            <a:ext cx="3865420" cy="2341440"/>
          </a:xfrm>
          <a:prstGeom prst="rect">
            <a:avLst/>
          </a:prstGeom>
        </p:spPr>
      </p:pic>
      <p:sp>
        <p:nvSpPr>
          <p:cNvPr id="2" name="ZoneTexte 1"/>
          <p:cNvSpPr txBox="1"/>
          <p:nvPr/>
        </p:nvSpPr>
        <p:spPr>
          <a:xfrm>
            <a:off x="4669030" y="3742879"/>
            <a:ext cx="4074290" cy="584776"/>
          </a:xfrm>
          <a:prstGeom prst="rect">
            <a:avLst/>
          </a:prstGeom>
          <a:solidFill>
            <a:schemeClr val="accent2">
              <a:lumMod val="40000"/>
              <a:lumOff val="60000"/>
            </a:schemeClr>
          </a:solidFill>
        </p:spPr>
        <p:txBody>
          <a:bodyPr wrap="none" rtlCol="0">
            <a:spAutoFit/>
          </a:bodyPr>
          <a:lstStyle/>
          <a:p>
            <a:r>
              <a:rPr lang="fr-FR" sz="3200" b="1" i="1" dirty="0" smtClean="0">
                <a:solidFill>
                  <a:schemeClr val="accent1"/>
                </a:solidFill>
                <a:latin typeface="Calibri"/>
                <a:cs typeface="Calibri"/>
              </a:rPr>
              <a:t>Des exemples de listes</a:t>
            </a:r>
            <a:endParaRPr lang="fr-FR" sz="3200" b="1" i="1" dirty="0">
              <a:solidFill>
                <a:schemeClr val="accent1"/>
              </a:solidFill>
              <a:latin typeface="Calibri"/>
              <a:cs typeface="Calibri"/>
            </a:endParaRPr>
          </a:p>
        </p:txBody>
      </p:sp>
      <p:sp>
        <p:nvSpPr>
          <p:cNvPr id="7" name="Flèche courbée vers la gauche 6"/>
          <p:cNvSpPr/>
          <p:nvPr/>
        </p:nvSpPr>
        <p:spPr>
          <a:xfrm rot="1922873">
            <a:off x="5581250" y="4484454"/>
            <a:ext cx="611429" cy="1175993"/>
          </a:xfrm>
          <a:prstGeom prst="curved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8" name="Flèche courbée vers le haut 7"/>
          <p:cNvSpPr/>
          <p:nvPr/>
        </p:nvSpPr>
        <p:spPr>
          <a:xfrm rot="18822008">
            <a:off x="6161324" y="2932143"/>
            <a:ext cx="1097436" cy="580157"/>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3" name="ZoneTexte 2"/>
          <p:cNvSpPr txBox="1"/>
          <p:nvPr/>
        </p:nvSpPr>
        <p:spPr>
          <a:xfrm>
            <a:off x="6458097" y="4845092"/>
            <a:ext cx="2485326" cy="738664"/>
          </a:xfrm>
          <a:prstGeom prst="rect">
            <a:avLst/>
          </a:prstGeom>
          <a:noFill/>
        </p:spPr>
        <p:txBody>
          <a:bodyPr wrap="none" rtlCol="0">
            <a:spAutoFit/>
          </a:bodyPr>
          <a:lstStyle/>
          <a:p>
            <a:r>
              <a:rPr lang="fr-FR" sz="1400" dirty="0" smtClean="0"/>
              <a:t>Elle doit contenir 3 à 4 fois </a:t>
            </a:r>
          </a:p>
          <a:p>
            <a:r>
              <a:rPr lang="fr-FR" sz="1400" dirty="0" smtClean="0"/>
              <a:t>plus de questions que le </a:t>
            </a:r>
          </a:p>
          <a:p>
            <a:r>
              <a:rPr lang="fr-FR" sz="1400" dirty="0" smtClean="0"/>
              <a:t>sujet de contrôle.</a:t>
            </a:r>
            <a:endParaRPr lang="fr-FR" sz="1400" dirty="0"/>
          </a:p>
        </p:txBody>
      </p:sp>
    </p:spTree>
    <p:extLst>
      <p:ext uri="{BB962C8B-B14F-4D97-AF65-F5344CB8AC3E}">
        <p14:creationId xmlns:p14="http://schemas.microsoft.com/office/powerpoint/2010/main" val="3190155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Inspiration">
  <a:themeElements>
    <a:clrScheme name="Inspiration">
      <a:dk1>
        <a:sysClr val="windowText" lastClr="000000"/>
      </a:dk1>
      <a:lt1>
        <a:sysClr val="window" lastClr="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fontScheme name="Inspiration">
      <a:majorFont>
        <a:latin typeface="News Gothic MT"/>
        <a:ea typeface=""/>
        <a:cs typeface=""/>
        <a:font script="Jpan" typeface="メイリオ"/>
        <a:font script="Hans" typeface="宋体"/>
        <a:font script="Hant" typeface="新細明體"/>
      </a:majorFont>
      <a:minorFont>
        <a:latin typeface="News Gothic MT"/>
        <a:ea typeface=""/>
        <a:cs typeface=""/>
        <a:font script="Jpan" typeface="メイリオ"/>
        <a:font script="Hans" typeface="宋体"/>
        <a:font script="Hant" typeface="新細明體"/>
      </a:minorFont>
    </a:fontScheme>
    <a:fmtScheme name="Inspiration">
      <a:fillStyleLst>
        <a:solidFill>
          <a:schemeClr val="phClr"/>
        </a:solidFill>
        <a:gradFill rotWithShape="1">
          <a:gsLst>
            <a:gs pos="25000">
              <a:schemeClr val="phClr">
                <a:tint val="90000"/>
                <a:shade val="100000"/>
                <a:alpha val="90000"/>
                <a:satMod val="150000"/>
              </a:schemeClr>
            </a:gs>
            <a:gs pos="100000">
              <a:schemeClr val="phClr">
                <a:tint val="100000"/>
                <a:shade val="60000"/>
                <a:satMod val="135000"/>
              </a:schemeClr>
            </a:gs>
          </a:gsLst>
          <a:path path="circle">
            <a:fillToRect l="50000" t="50000" r="50000" b="50000"/>
          </a:path>
        </a:gradFill>
        <a:gradFill rotWithShape="1">
          <a:gsLst>
            <a:gs pos="0">
              <a:schemeClr val="phClr">
                <a:tint val="90000"/>
                <a:shade val="100000"/>
                <a:alpha val="85000"/>
                <a:satMod val="150000"/>
              </a:schemeClr>
            </a:gs>
            <a:gs pos="33000">
              <a:schemeClr val="phClr">
                <a:tint val="90000"/>
                <a:shade val="100000"/>
                <a:alpha val="95000"/>
                <a:satMod val="130000"/>
              </a:schemeClr>
            </a:gs>
            <a:gs pos="67000">
              <a:schemeClr val="phClr">
                <a:shade val="70000"/>
                <a:satMod val="135000"/>
              </a:schemeClr>
            </a:gs>
            <a:gs pos="100000">
              <a:schemeClr val="phClr">
                <a:shade val="50000"/>
                <a:satMod val="135000"/>
              </a:schemeClr>
            </a:gs>
          </a:gsLst>
          <a:lin ang="13200000" scaled="1"/>
        </a:gradFill>
      </a:fillStyleLst>
      <a:lnStyleLst>
        <a:ln w="12700" cap="flat" cmpd="sng" algn="ctr">
          <a:solidFill>
            <a:schemeClr val="phClr">
              <a:shade val="95000"/>
              <a:satMod val="105000"/>
            </a:schemeClr>
          </a:solidFill>
          <a:prstDash val="solid"/>
        </a:ln>
        <a:ln w="38100" cap="flat" cmpd="thickThin" algn="ctr">
          <a:solidFill>
            <a:schemeClr val="phClr"/>
          </a:solidFill>
          <a:prstDash val="solid"/>
        </a:ln>
        <a:ln w="38100" cap="flat" cmpd="thinThick" algn="ctr">
          <a:solidFill>
            <a:schemeClr val="phClr"/>
          </a:solidFill>
          <a:prstDash val="solid"/>
        </a:ln>
      </a:lnStyleLst>
      <a:effectStyleLst>
        <a:effectStyle>
          <a:effectLst/>
        </a:effectStyle>
        <a:effectStyle>
          <a:effectLst/>
          <a:scene3d>
            <a:camera prst="orthographicFront">
              <a:rot lat="0" lon="0" rev="0"/>
            </a:camera>
            <a:lightRig rig="twoPt" dir="tl"/>
          </a:scene3d>
          <a:sp3d extrusionH="12700" prstMaterial="softEdge">
            <a:bevelT w="25400" h="50800"/>
          </a:sp3d>
        </a:effectStyle>
        <a:effectStyle>
          <a:effectLst>
            <a:innerShdw blurRad="50800" dist="25400" dir="2400000">
              <a:srgbClr val="808080">
                <a:alpha val="75000"/>
              </a:srgbClr>
            </a:innerShdw>
            <a:reflection blurRad="38100" stA="26000" endPos="35000" dist="12700" dir="5400000" fadeDir="48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Inspiration.thmx</Template>
  <TotalTime>1981</TotalTime>
  <Words>1602</Words>
  <Application>Microsoft Office PowerPoint</Application>
  <PresentationFormat>Affichage à l'écran (4:3)</PresentationFormat>
  <Paragraphs>213</Paragraphs>
  <Slides>14</Slides>
  <Notes>10</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14</vt:i4>
      </vt:variant>
    </vt:vector>
  </HeadingPairs>
  <TitlesOfParts>
    <vt:vector size="25" baseType="lpstr">
      <vt:lpstr>ＭＳ Ｐゴシック</vt:lpstr>
      <vt:lpstr>Apple Casual</vt:lpstr>
      <vt:lpstr>Apple Symbols</vt:lpstr>
      <vt:lpstr>Arial Rounded MT Bold</vt:lpstr>
      <vt:lpstr>Calibri</vt:lpstr>
      <vt:lpstr>Chalkduster</vt:lpstr>
      <vt:lpstr>Lucida Grande</vt:lpstr>
      <vt:lpstr>News Gothic MT</vt:lpstr>
      <vt:lpstr>Perpetua</vt:lpstr>
      <vt:lpstr>Wingdings</vt:lpstr>
      <vt:lpstr>Inspiration</vt:lpstr>
      <vt:lpstr>L’évaluation par contrat de confiance</vt:lpstr>
      <vt:lpstr>1/ De la constante macabre à l’évaluation par contrat de confiance.</vt:lpstr>
      <vt:lpstr>2/ La règle des trois tiers</vt:lpstr>
      <vt:lpstr>Présentation PowerPoint</vt:lpstr>
      <vt:lpstr>3/ Pourquoi ce phénomène est-il inconscient ?</vt:lpstr>
      <vt:lpstr>4/ Objectif de l’EPCC</vt:lpstr>
      <vt:lpstr>5/ Principe de l’EPCC</vt:lpstr>
      <vt:lpstr>6/ Réalisation pratique de l’EPCC</vt:lpstr>
      <vt:lpstr>Présentation PowerPoint</vt:lpstr>
      <vt:lpstr>Séance de questions-réponses</vt:lpstr>
      <vt:lpstr>7/ Des mots clés</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L’évaluation par contrat de confiance</dc:title>
  <dc:creator>stéphanie marlin</dc:creator>
  <cp:lastModifiedBy>Stéphane Tank</cp:lastModifiedBy>
  <cp:revision>36</cp:revision>
  <dcterms:created xsi:type="dcterms:W3CDTF">2016-02-24T14:58:55Z</dcterms:created>
  <dcterms:modified xsi:type="dcterms:W3CDTF">2016-11-07T17:19:18Z</dcterms:modified>
</cp:coreProperties>
</file>