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5/26/2017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5/26/2017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adlet.com/atice_chalon1/scrat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a85.ac-nantes.fr/vie-pedagogique/tuic/sensibilisation-a-la-programmation-1022927.kjsp?RH=09_EPgrdep-ti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1drv.ms/b/s!AlueeO1qz6_c5j4qlIQMhYf1_JCj"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76422" y="851906"/>
            <a:ext cx="8791575" cy="1324623"/>
          </a:xfrm>
        </p:spPr>
        <p:txBody>
          <a:bodyPr/>
          <a:lstStyle/>
          <a:p>
            <a:pPr algn="ctr"/>
            <a:r>
              <a:rPr lang="fr-FR" dirty="0"/>
              <a:t>Programmer À l’École</a:t>
            </a:r>
            <a:br>
              <a:rPr lang="fr-FR" dirty="0"/>
            </a:br>
            <a:r>
              <a:rPr lang="fr-FR" sz="3200" u="sng" dirty="0"/>
              <a:t>Le codage</a:t>
            </a:r>
          </a:p>
        </p:txBody>
      </p:sp>
      <p:sp>
        <p:nvSpPr>
          <p:cNvPr id="3" name="Sous-titre 2"/>
          <p:cNvSpPr>
            <a:spLocks noGrp="1"/>
          </p:cNvSpPr>
          <p:nvPr>
            <p:ph type="subTitle" idx="1"/>
          </p:nvPr>
        </p:nvSpPr>
        <p:spPr>
          <a:xfrm>
            <a:off x="1876422" y="3434613"/>
            <a:ext cx="8791575" cy="1655762"/>
          </a:xfrm>
        </p:spPr>
        <p:txBody>
          <a:bodyPr>
            <a:noAutofit/>
          </a:bodyPr>
          <a:lstStyle/>
          <a:p>
            <a:pPr algn="ctr"/>
            <a:r>
              <a:rPr lang="fr-FR" sz="2400" dirty="0"/>
              <a:t>École Etienne Jules Marey  -  CHAGNY</a:t>
            </a:r>
          </a:p>
          <a:p>
            <a:pPr algn="ctr"/>
            <a:r>
              <a:rPr lang="fr-FR" sz="2400" dirty="0"/>
              <a:t>Lundi 29 mai 2017</a:t>
            </a:r>
          </a:p>
          <a:p>
            <a:endParaRPr lang="fr-FR" sz="2400" dirty="0"/>
          </a:p>
          <a:p>
            <a:pPr algn="ctr"/>
            <a:r>
              <a:rPr lang="fr-FR" sz="2400" dirty="0"/>
              <a:t>Stéphane Tank – F.U.N Chalon 1</a:t>
            </a:r>
          </a:p>
        </p:txBody>
      </p:sp>
    </p:spTree>
    <p:extLst>
      <p:ext uri="{BB962C8B-B14F-4D97-AF65-F5344CB8AC3E}">
        <p14:creationId xmlns:p14="http://schemas.microsoft.com/office/powerpoint/2010/main" val="351265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1. Jouons aux cartes</a:t>
            </a:r>
          </a:p>
        </p:txBody>
      </p:sp>
      <p:sp>
        <p:nvSpPr>
          <p:cNvPr id="3" name="Espace réservé du contenu 2"/>
          <p:cNvSpPr>
            <a:spLocks noGrp="1"/>
          </p:cNvSpPr>
          <p:nvPr>
            <p:ph idx="1"/>
          </p:nvPr>
        </p:nvSpPr>
        <p:spPr/>
        <p:txBody>
          <a:bodyPr>
            <a:normAutofit lnSpcReduction="10000"/>
          </a:bodyPr>
          <a:lstStyle/>
          <a:p>
            <a:r>
              <a:rPr lang="fr-FR" dirty="0"/>
              <a:t>Tirer une carte au hasard</a:t>
            </a:r>
          </a:p>
          <a:p>
            <a:r>
              <a:rPr lang="fr-FR" dirty="0"/>
              <a:t>Les </a:t>
            </a:r>
            <a:r>
              <a:rPr lang="fr-FR" b="1" dirty="0">
                <a:solidFill>
                  <a:srgbClr val="FF0000"/>
                </a:solidFill>
              </a:rPr>
              <a:t>ROUGES</a:t>
            </a:r>
            <a:r>
              <a:rPr lang="fr-FR" dirty="0"/>
              <a:t> doivent trouver des arguments ‘Pour l’enseignement de la programmation à l’école’</a:t>
            </a:r>
          </a:p>
          <a:p>
            <a:r>
              <a:rPr lang="fr-FR" dirty="0"/>
              <a:t>Les </a:t>
            </a:r>
            <a:r>
              <a:rPr lang="fr-FR" b="1" dirty="0">
                <a:solidFill>
                  <a:schemeClr val="bg1"/>
                </a:solidFill>
              </a:rPr>
              <a:t>NOIRS</a:t>
            </a:r>
            <a:r>
              <a:rPr lang="fr-FR" dirty="0"/>
              <a:t> doivent trouver des arguments ‘Contre l’enseignement de la programmation à l’école’</a:t>
            </a:r>
          </a:p>
          <a:p>
            <a:r>
              <a:rPr lang="fr-FR" dirty="0"/>
              <a:t>Au bout de cinq minutes, les deux équipes se font face pour exposer leurs arguments tour à tour (Dans l’idée de contrer un argument énoncé).</a:t>
            </a:r>
          </a:p>
          <a:p>
            <a:endParaRPr lang="fr-FR" dirty="0"/>
          </a:p>
        </p:txBody>
      </p:sp>
    </p:spTree>
    <p:extLst>
      <p:ext uri="{BB962C8B-B14F-4D97-AF65-F5344CB8AC3E}">
        <p14:creationId xmlns:p14="http://schemas.microsoft.com/office/powerpoint/2010/main" val="301557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18518"/>
            <a:ext cx="10269269" cy="1478570"/>
          </a:xfrm>
        </p:spPr>
        <p:txBody>
          <a:bodyPr/>
          <a:lstStyle/>
          <a:p>
            <a:r>
              <a:rPr lang="fr-FR" b="1" u="sng" dirty="0"/>
              <a:t>2. La programmation dans les programmes </a:t>
            </a:r>
          </a:p>
        </p:txBody>
      </p:sp>
      <p:sp>
        <p:nvSpPr>
          <p:cNvPr id="3" name="Espace réservé du contenu 2"/>
          <p:cNvSpPr>
            <a:spLocks noGrp="1"/>
          </p:cNvSpPr>
          <p:nvPr>
            <p:ph idx="1"/>
          </p:nvPr>
        </p:nvSpPr>
        <p:spPr>
          <a:xfrm>
            <a:off x="1141412" y="2249487"/>
            <a:ext cx="10410937" cy="3541714"/>
          </a:xfrm>
        </p:spPr>
        <p:txBody>
          <a:bodyPr>
            <a:normAutofit/>
          </a:bodyPr>
          <a:lstStyle/>
          <a:p>
            <a:r>
              <a:rPr lang="fr-FR" dirty="0"/>
              <a:t>Se référer au </a:t>
            </a:r>
            <a:r>
              <a:rPr lang="fr-FR" dirty="0" err="1"/>
              <a:t>Padlet</a:t>
            </a:r>
            <a:r>
              <a:rPr lang="fr-FR" dirty="0"/>
              <a:t> intitulé </a:t>
            </a:r>
            <a:r>
              <a:rPr lang="fr-FR" sz="2800" b="1" dirty="0">
                <a:hlinkClick r:id="rId2"/>
              </a:rPr>
              <a:t>Scratch</a:t>
            </a:r>
            <a:endParaRPr lang="fr-FR" sz="2800" b="1" dirty="0"/>
          </a:p>
          <a:p>
            <a:r>
              <a:rPr lang="fr-FR" dirty="0"/>
              <a:t>Bien avoir conscience qu’on retrouve le vocabulaire lié à la programmation dans de nombreux contextes (EPS, APER, MATHS, etc.).</a:t>
            </a:r>
          </a:p>
          <a:p>
            <a:r>
              <a:rPr lang="fr-FR" dirty="0"/>
              <a:t>On est dans la pensée ALGORITHMIQUE plus que dans la programmation pure.</a:t>
            </a:r>
          </a:p>
          <a:p>
            <a:r>
              <a:rPr lang="fr-FR" dirty="0"/>
              <a:t>Qu’est-ce qu’un programme (l’expliquer)</a:t>
            </a:r>
          </a:p>
          <a:p>
            <a:pPr lvl="1">
              <a:buFont typeface="Wingdings" panose="05000000000000000000" pitchFamily="2" charset="2"/>
              <a:buChar char="q"/>
            </a:pPr>
            <a:r>
              <a:rPr lang="fr-FR" sz="2600" dirty="0"/>
              <a:t>Un programme définit des actions à réaliser en fonction de conditions</a:t>
            </a:r>
          </a:p>
        </p:txBody>
      </p:sp>
    </p:spTree>
    <p:extLst>
      <p:ext uri="{BB962C8B-B14F-4D97-AF65-F5344CB8AC3E}">
        <p14:creationId xmlns:p14="http://schemas.microsoft.com/office/powerpoint/2010/main" val="119689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360938"/>
            <a:ext cx="9905998" cy="1068617"/>
          </a:xfrm>
        </p:spPr>
        <p:txBody>
          <a:bodyPr/>
          <a:lstStyle/>
          <a:p>
            <a:r>
              <a:rPr lang="fr-FR" b="1" u="sng" dirty="0"/>
              <a:t>3. Vivons des situations</a:t>
            </a:r>
          </a:p>
        </p:txBody>
      </p:sp>
      <p:sp>
        <p:nvSpPr>
          <p:cNvPr id="3" name="Espace réservé du contenu 2"/>
          <p:cNvSpPr>
            <a:spLocks noGrp="1"/>
          </p:cNvSpPr>
          <p:nvPr>
            <p:ph idx="1"/>
          </p:nvPr>
        </p:nvSpPr>
        <p:spPr>
          <a:xfrm>
            <a:off x="824248" y="1313645"/>
            <a:ext cx="6078828" cy="5306096"/>
          </a:xfrm>
        </p:spPr>
        <p:txBody>
          <a:bodyPr>
            <a:noAutofit/>
          </a:bodyPr>
          <a:lstStyle/>
          <a:p>
            <a:pPr>
              <a:spcBef>
                <a:spcPts val="0"/>
              </a:spcBef>
            </a:pPr>
            <a:r>
              <a:rPr lang="fr-FR" sz="1800" b="1" u="sng" dirty="0"/>
              <a:t>Le jeu des crêpes :</a:t>
            </a:r>
            <a:r>
              <a:rPr lang="fr-FR" sz="1800" dirty="0"/>
              <a:t> Vous disposez devant vous d'un ensemble de 6 planchettes de tailles différentes, avec un seul côté peint. Ces planchettes représentent les 6 crêpes de notre crêpier.</a:t>
            </a:r>
          </a:p>
          <a:p>
            <a:pPr>
              <a:spcBef>
                <a:spcPts val="0"/>
              </a:spcBef>
            </a:pPr>
            <a:r>
              <a:rPr lang="fr-FR" sz="1800" dirty="0"/>
              <a:t>Activité : A la fin de sa journée, un crêpier dispose d’une pile désordonnée de crêpes. Le crêpier étant un peu psychorigide, il décide de ranger sa pile de crêpes, de la plus grande (en bas) à la plus petite (en haut). Il veut également que toutes les faces blanches des crêpes soient vers le haut.</a:t>
            </a:r>
          </a:p>
          <a:p>
            <a:pPr>
              <a:spcBef>
                <a:spcPts val="0"/>
              </a:spcBef>
            </a:pPr>
            <a:r>
              <a:rPr lang="fr-FR" sz="1800" dirty="0"/>
              <a:t>Pour cette tâche, le crêpier ne peut faire qu'une seule action : glisser sa spatule entre deux crêpes et retourner le haut de la pile. </a:t>
            </a:r>
          </a:p>
          <a:p>
            <a:pPr>
              <a:spcBef>
                <a:spcPts val="0"/>
              </a:spcBef>
            </a:pPr>
            <a:r>
              <a:rPr lang="fr-FR" sz="1800" dirty="0"/>
              <a:t>Attention, le plan de travail de notre crêpier est totalement occupé, aussi le crêpier n'a pas le droit de déposer des crêpes en dehors de la pile initiale.</a:t>
            </a:r>
          </a:p>
          <a:p>
            <a:pPr>
              <a:spcBef>
                <a:spcPts val="0"/>
              </a:spcBef>
            </a:pPr>
            <a:r>
              <a:rPr lang="fr-FR" sz="1800" dirty="0"/>
              <a:t>Comment doit-il procéder pour trier toute la pile ?</a:t>
            </a:r>
          </a:p>
        </p:txBody>
      </p:sp>
      <p:pic>
        <p:nvPicPr>
          <p:cNvPr id="6" name="Image 5"/>
          <p:cNvPicPr>
            <a:picLocks noChangeAspect="1"/>
          </p:cNvPicPr>
          <p:nvPr/>
        </p:nvPicPr>
        <p:blipFill>
          <a:blip r:embed="rId2"/>
          <a:stretch>
            <a:fillRect/>
          </a:stretch>
        </p:blipFill>
        <p:spPr>
          <a:xfrm>
            <a:off x="7033325" y="2678806"/>
            <a:ext cx="4175587" cy="3131690"/>
          </a:xfrm>
          <a:prstGeom prst="rect">
            <a:avLst/>
          </a:prstGeom>
        </p:spPr>
      </p:pic>
    </p:spTree>
    <p:extLst>
      <p:ext uri="{BB962C8B-B14F-4D97-AF65-F5344CB8AC3E}">
        <p14:creationId xmlns:p14="http://schemas.microsoft.com/office/powerpoint/2010/main" val="220074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0947" y="381406"/>
            <a:ext cx="5457980" cy="5826212"/>
          </a:xfrm>
        </p:spPr>
        <p:txBody>
          <a:bodyPr>
            <a:normAutofit fontScale="62500" lnSpcReduction="20000"/>
          </a:bodyPr>
          <a:lstStyle/>
          <a:p>
            <a:pPr>
              <a:spcBef>
                <a:spcPts val="0"/>
              </a:spcBef>
            </a:pPr>
            <a:r>
              <a:rPr lang="fr-FR" b="1" u="sng" dirty="0"/>
              <a:t>Le Réseau de tri </a:t>
            </a:r>
            <a:r>
              <a:rPr lang="fr-FR" dirty="0"/>
              <a:t> Cette activité vous montre comment les ordinateurs trient des nombres aléatoires dans un certain ordre à l’aide de ce que l’on appelle un réseau de tri.</a:t>
            </a:r>
          </a:p>
          <a:p>
            <a:pPr marL="0" indent="0">
              <a:spcBef>
                <a:spcPts val="0"/>
              </a:spcBef>
              <a:buNone/>
            </a:pPr>
            <a:br>
              <a:rPr lang="fr-FR" dirty="0"/>
            </a:br>
            <a:r>
              <a:rPr lang="fr-FR" dirty="0"/>
              <a:t>• Organisez-vous en groupes de six. Une seule équipe utilise le réseau à la fois.</a:t>
            </a:r>
          </a:p>
          <a:p>
            <a:pPr marL="0" indent="0">
              <a:spcBef>
                <a:spcPts val="0"/>
              </a:spcBef>
              <a:buNone/>
            </a:pPr>
            <a:br>
              <a:rPr lang="fr-FR" dirty="0"/>
            </a:br>
            <a:r>
              <a:rPr lang="fr-FR" dirty="0"/>
              <a:t>• Chacun des coéquipiers prend une carte numérotée.</a:t>
            </a:r>
          </a:p>
          <a:p>
            <a:pPr marL="0" indent="0">
              <a:spcBef>
                <a:spcPts val="0"/>
              </a:spcBef>
              <a:buNone/>
            </a:pPr>
            <a:br>
              <a:rPr lang="fr-FR" dirty="0"/>
            </a:br>
            <a:r>
              <a:rPr lang="fr-FR" dirty="0"/>
              <a:t>• Chaque coéquipier se place dans l’un des carrés se trouvant sur la gauche (IN - entrée). Les numéros doivent être mélangés.</a:t>
            </a:r>
          </a:p>
          <a:p>
            <a:pPr marL="0" indent="0">
              <a:spcBef>
                <a:spcPts val="0"/>
              </a:spcBef>
              <a:buNone/>
            </a:pPr>
            <a:br>
              <a:rPr lang="fr-FR" dirty="0"/>
            </a:br>
            <a:r>
              <a:rPr lang="fr-FR" dirty="0"/>
              <a:t>• Chacun avance le long des lignes tracées au sol et lorsque l'on atteint un cercle, il faut attendre que quelqu’un d’autre arrive.</a:t>
            </a:r>
          </a:p>
          <a:p>
            <a:pPr marL="0" indent="0">
              <a:spcBef>
                <a:spcPts val="0"/>
              </a:spcBef>
              <a:buNone/>
            </a:pPr>
            <a:br>
              <a:rPr lang="fr-FR" dirty="0"/>
            </a:br>
            <a:r>
              <a:rPr lang="fr-FR" dirty="0"/>
              <a:t>• Lorsqu’un autre coéquipier arrive dans le cercle, vous comparez vos cartes. Celui qui a le plus petit numéro suit la flèche de gauche. Si le numéro qui se trouve sur votre carte est plus élevé, vous suivez la flèche de droite. </a:t>
            </a:r>
          </a:p>
          <a:p>
            <a:pPr marL="0" indent="0">
              <a:spcBef>
                <a:spcPts val="0"/>
              </a:spcBef>
              <a:buNone/>
            </a:pPr>
            <a:endParaRPr lang="fr-FR" dirty="0"/>
          </a:p>
          <a:p>
            <a:pPr>
              <a:spcBef>
                <a:spcPts val="0"/>
              </a:spcBef>
            </a:pPr>
            <a:r>
              <a:rPr lang="fr-FR" dirty="0"/>
              <a:t>Recommencez l'opération jusqu'à l'arrivée.</a:t>
            </a:r>
          </a:p>
          <a:p>
            <a:pPr marL="0" indent="0">
              <a:spcBef>
                <a:spcPts val="0"/>
              </a:spcBef>
              <a:buNone/>
            </a:pPr>
            <a:endParaRPr lang="fr-FR" dirty="0"/>
          </a:p>
          <a:p>
            <a:pPr>
              <a:spcBef>
                <a:spcPts val="0"/>
              </a:spcBef>
            </a:pPr>
            <a:r>
              <a:rPr lang="fr-FR" dirty="0"/>
              <a:t>Que se passe-t-il à la fin de l'expérience ? </a:t>
            </a:r>
          </a:p>
        </p:txBody>
      </p:sp>
      <p:pic>
        <p:nvPicPr>
          <p:cNvPr id="5" name="Image 4"/>
          <p:cNvPicPr>
            <a:picLocks noChangeAspect="1"/>
          </p:cNvPicPr>
          <p:nvPr/>
        </p:nvPicPr>
        <p:blipFill>
          <a:blip r:embed="rId2"/>
          <a:stretch>
            <a:fillRect/>
          </a:stretch>
        </p:blipFill>
        <p:spPr>
          <a:xfrm>
            <a:off x="1428815" y="265495"/>
            <a:ext cx="3400762" cy="6045799"/>
          </a:xfrm>
          <a:prstGeom prst="rect">
            <a:avLst/>
          </a:prstGeom>
        </p:spPr>
      </p:pic>
    </p:spTree>
    <p:extLst>
      <p:ext uri="{BB962C8B-B14F-4D97-AF65-F5344CB8AC3E}">
        <p14:creationId xmlns:p14="http://schemas.microsoft.com/office/powerpoint/2010/main" val="46691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318965"/>
            <a:ext cx="9905998" cy="1478570"/>
          </a:xfrm>
        </p:spPr>
        <p:txBody>
          <a:bodyPr/>
          <a:lstStyle/>
          <a:p>
            <a:r>
              <a:rPr lang="fr-FR" b="1" u="sng" dirty="0"/>
              <a:t>4. Des séquences</a:t>
            </a:r>
          </a:p>
        </p:txBody>
      </p:sp>
      <p:sp>
        <p:nvSpPr>
          <p:cNvPr id="3" name="Espace réservé du contenu 2"/>
          <p:cNvSpPr>
            <a:spLocks noGrp="1"/>
          </p:cNvSpPr>
          <p:nvPr>
            <p:ph idx="1"/>
          </p:nvPr>
        </p:nvSpPr>
        <p:spPr>
          <a:xfrm>
            <a:off x="1141412" y="1914636"/>
            <a:ext cx="9905999" cy="3541714"/>
          </a:xfrm>
        </p:spPr>
        <p:txBody>
          <a:bodyPr/>
          <a:lstStyle/>
          <a:p>
            <a:r>
              <a:rPr lang="fr-FR" dirty="0"/>
              <a:t>Des séquences conçues par l’académie de Nantes à mettre en place dans la classe :</a:t>
            </a:r>
          </a:p>
          <a:p>
            <a:pPr lvl="1">
              <a:buFont typeface="Wingdings" panose="05000000000000000000" pitchFamily="2" charset="2"/>
              <a:buChar char="§"/>
            </a:pPr>
            <a:r>
              <a:rPr lang="fr-FR" dirty="0"/>
              <a:t>Cycle 1</a:t>
            </a:r>
          </a:p>
          <a:p>
            <a:pPr lvl="1">
              <a:buFont typeface="Wingdings" panose="05000000000000000000" pitchFamily="2" charset="2"/>
              <a:buChar char="§"/>
            </a:pPr>
            <a:r>
              <a:rPr lang="fr-FR" dirty="0"/>
              <a:t>Cycle 2</a:t>
            </a:r>
          </a:p>
          <a:p>
            <a:pPr lvl="1">
              <a:buFont typeface="Wingdings" panose="05000000000000000000" pitchFamily="2" charset="2"/>
              <a:buChar char="§"/>
            </a:pPr>
            <a:r>
              <a:rPr lang="fr-FR" dirty="0"/>
              <a:t>Cycle 3</a:t>
            </a:r>
          </a:p>
          <a:p>
            <a:pPr lvl="1">
              <a:buFont typeface="Wingdings" panose="05000000000000000000" pitchFamily="2" charset="2"/>
              <a:buChar char="§"/>
            </a:pPr>
            <a:endParaRPr lang="fr-FR" dirty="0"/>
          </a:p>
          <a:p>
            <a:pPr lvl="1">
              <a:buFont typeface="Wingdings" panose="05000000000000000000" pitchFamily="2" charset="2"/>
              <a:buChar char="§"/>
            </a:pPr>
            <a:r>
              <a:rPr lang="fr-FR" sz="2400" dirty="0"/>
              <a:t>Les séquences sont en ligne </a:t>
            </a:r>
            <a:r>
              <a:rPr lang="fr-FR" sz="2400" dirty="0">
                <a:hlinkClick r:id="rId2"/>
              </a:rPr>
              <a:t>ici</a:t>
            </a:r>
            <a:r>
              <a:rPr lang="fr-FR" sz="2400" dirty="0"/>
              <a:t>.</a:t>
            </a:r>
          </a:p>
        </p:txBody>
      </p:sp>
      <p:pic>
        <p:nvPicPr>
          <p:cNvPr id="5" name="Image 4"/>
          <p:cNvPicPr>
            <a:picLocks noChangeAspect="1"/>
          </p:cNvPicPr>
          <p:nvPr/>
        </p:nvPicPr>
        <p:blipFill>
          <a:blip r:embed="rId3"/>
          <a:stretch>
            <a:fillRect/>
          </a:stretch>
        </p:blipFill>
        <p:spPr>
          <a:xfrm>
            <a:off x="6094411" y="2783243"/>
            <a:ext cx="5470996" cy="2790208"/>
          </a:xfrm>
          <a:prstGeom prst="rect">
            <a:avLst/>
          </a:prstGeom>
        </p:spPr>
      </p:pic>
    </p:spTree>
    <p:extLst>
      <p:ext uri="{BB962C8B-B14F-4D97-AF65-F5344CB8AC3E}">
        <p14:creationId xmlns:p14="http://schemas.microsoft.com/office/powerpoint/2010/main" val="134071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5. Utiliser Scratch à l’école</a:t>
            </a:r>
          </a:p>
        </p:txBody>
      </p:sp>
      <p:sp>
        <p:nvSpPr>
          <p:cNvPr id="3" name="Espace réservé du contenu 2"/>
          <p:cNvSpPr>
            <a:spLocks noGrp="1"/>
          </p:cNvSpPr>
          <p:nvPr>
            <p:ph idx="1"/>
          </p:nvPr>
        </p:nvSpPr>
        <p:spPr>
          <a:xfrm>
            <a:off x="2305319" y="2611169"/>
            <a:ext cx="2215166" cy="686896"/>
          </a:xfrm>
        </p:spPr>
        <p:txBody>
          <a:bodyPr/>
          <a:lstStyle/>
          <a:p>
            <a:r>
              <a:rPr lang="fr-FR" dirty="0"/>
              <a:t>Un petit défi : </a:t>
            </a:r>
          </a:p>
          <a:p>
            <a:endParaRPr lang="fr-FR" dirty="0"/>
          </a:p>
          <a:p>
            <a:endParaRPr lang="fr-FR" dirty="0"/>
          </a:p>
        </p:txBody>
      </p:sp>
      <p:pic>
        <p:nvPicPr>
          <p:cNvPr id="4" name="Image 3">
            <a:hlinkClick r:id="rId2"/>
          </p:cNvPr>
          <p:cNvPicPr>
            <a:picLocks noChangeAspect="1"/>
          </p:cNvPicPr>
          <p:nvPr/>
        </p:nvPicPr>
        <p:blipFill>
          <a:blip r:embed="rId3"/>
          <a:stretch>
            <a:fillRect/>
          </a:stretch>
        </p:blipFill>
        <p:spPr>
          <a:xfrm>
            <a:off x="7404948" y="415925"/>
            <a:ext cx="4417857" cy="6128531"/>
          </a:xfrm>
          <a:prstGeom prst="rect">
            <a:avLst/>
          </a:prstGeom>
        </p:spPr>
      </p:pic>
      <p:sp>
        <p:nvSpPr>
          <p:cNvPr id="5" name="ZoneTexte 4"/>
          <p:cNvSpPr txBox="1"/>
          <p:nvPr/>
        </p:nvSpPr>
        <p:spPr>
          <a:xfrm>
            <a:off x="1841679" y="3812146"/>
            <a:ext cx="4391696" cy="830997"/>
          </a:xfrm>
          <a:prstGeom prst="rect">
            <a:avLst/>
          </a:prstGeom>
          <a:noFill/>
        </p:spPr>
        <p:txBody>
          <a:bodyPr wrap="square" rtlCol="0">
            <a:spAutoFit/>
          </a:bodyPr>
          <a:lstStyle/>
          <a:p>
            <a:r>
              <a:rPr lang="fr-FR" sz="2400" dirty="0"/>
              <a:t>Retrouvez le bon programme pour réaliser la figure demandée.</a:t>
            </a:r>
          </a:p>
        </p:txBody>
      </p:sp>
    </p:spTree>
    <p:extLst>
      <p:ext uri="{BB962C8B-B14F-4D97-AF65-F5344CB8AC3E}">
        <p14:creationId xmlns:p14="http://schemas.microsoft.com/office/powerpoint/2010/main" val="228176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a:t>6. Accompagnement</a:t>
            </a:r>
          </a:p>
        </p:txBody>
      </p:sp>
      <p:sp>
        <p:nvSpPr>
          <p:cNvPr id="3" name="Espace réservé du contenu 2"/>
          <p:cNvSpPr>
            <a:spLocks noGrp="1"/>
          </p:cNvSpPr>
          <p:nvPr>
            <p:ph idx="1"/>
          </p:nvPr>
        </p:nvSpPr>
        <p:spPr/>
        <p:txBody>
          <a:bodyPr>
            <a:normAutofit lnSpcReduction="10000"/>
          </a:bodyPr>
          <a:lstStyle/>
          <a:p>
            <a:r>
              <a:rPr lang="fr-FR" dirty="0"/>
              <a:t>L’équipe TICE 71 vous proposera à la rentrée 2017-2018 de vous inscrire à un défi Internet sur le thème de la programmation à l’école.</a:t>
            </a:r>
          </a:p>
          <a:p>
            <a:r>
              <a:rPr lang="fr-FR" dirty="0"/>
              <a:t>Tout au long de l’année, vous recevrez 10 défis (de difficulté croissante) par niveau à réaliser dans vos classes et à retourner à votre F.UN.</a:t>
            </a:r>
          </a:p>
          <a:p>
            <a:r>
              <a:rPr lang="fr-FR" dirty="0"/>
              <a:t>Celui validera ou orientera les recherches des élèves</a:t>
            </a:r>
          </a:p>
          <a:p>
            <a:endParaRPr lang="fr-FR" dirty="0"/>
          </a:p>
          <a:p>
            <a:pPr marL="0" indent="0">
              <a:buNone/>
            </a:pPr>
            <a:r>
              <a:rPr lang="fr-FR" dirty="0"/>
              <a:t>UNE BONNE SOLUTION POUR VOUS ET VOS ÉLÈVES.</a:t>
            </a:r>
          </a:p>
        </p:txBody>
      </p:sp>
    </p:spTree>
    <p:extLst>
      <p:ext uri="{BB962C8B-B14F-4D97-AF65-F5344CB8AC3E}">
        <p14:creationId xmlns:p14="http://schemas.microsoft.com/office/powerpoint/2010/main" val="2538003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3937</TotalTime>
  <Words>488</Words>
  <Application>Microsoft Office PowerPoint</Application>
  <PresentationFormat>Grand écran</PresentationFormat>
  <Paragraphs>48</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Trebuchet MS</vt:lpstr>
      <vt:lpstr>Tw Cen MT</vt:lpstr>
      <vt:lpstr>Wingdings</vt:lpstr>
      <vt:lpstr>Circuit</vt:lpstr>
      <vt:lpstr>Programmer À l’École Le codage</vt:lpstr>
      <vt:lpstr>1. Jouons aux cartes</vt:lpstr>
      <vt:lpstr>2. La programmation dans les programmes </vt:lpstr>
      <vt:lpstr>3. Vivons des situations</vt:lpstr>
      <vt:lpstr>Présentation PowerPoint</vt:lpstr>
      <vt:lpstr>4. Des séquences</vt:lpstr>
      <vt:lpstr>5. Utiliser Scratch à l’école</vt:lpstr>
      <vt:lpstr>6. Accompagnement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Programmer À l’ecole Le codage</dc:title>
  <dc:creator>Stéphane Tank</dc:creator>
  <cp:lastModifiedBy>Stéphane Tank</cp:lastModifiedBy>
  <cp:revision>10</cp:revision>
  <dcterms:created xsi:type="dcterms:W3CDTF">2017-05-26T14:38:22Z</dcterms:created>
  <dcterms:modified xsi:type="dcterms:W3CDTF">2017-05-29T08:15:46Z</dcterms:modified>
</cp:coreProperties>
</file>