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3" r:id="rId5"/>
    <p:sldId id="259" r:id="rId6"/>
    <p:sldId id="262" r:id="rId7"/>
    <p:sldId id="260" r:id="rId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158935-7DF8-4CD3-91C6-C173625E45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DCAA391-0AD9-4653-A68B-DE8C3C6C09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2702315-BAD2-4CA0-BFD4-3EA70DCD7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10C78-849F-4732-B2B4-F5B84BEE429C}" type="datetimeFigureOut">
              <a:rPr lang="fr-FR" smtClean="0"/>
              <a:t>05/03/2019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AA7BD58-3137-4BCB-BE51-054C91706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A5BB5BA-EA30-4CD8-AF1C-3ADEF5478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82ED8-BB6F-4EBE-A9C8-412F854EAB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7598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764F77-FEFD-48B9-8FC6-A460BF43A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B2C8B90-AA5C-4688-9BFE-E3130F6414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4BCB02D-C68D-4F62-89FF-9343115A2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10C78-849F-4732-B2B4-F5B84BEE429C}" type="datetimeFigureOut">
              <a:rPr lang="fr-FR" smtClean="0"/>
              <a:t>05/03/2019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D0DBEE0-4E4A-405C-9ECB-4C45D4706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EEEFB5-D403-4E63-BD2E-2EF007282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82ED8-BB6F-4EBE-A9C8-412F854EAB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4888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86AE996-E09F-4970-A52E-31BB1DD710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7715AD4-E009-4648-B2D2-BD50EDDF1E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2490CF4-E28F-4888-8F23-3C1372A3C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10C78-849F-4732-B2B4-F5B84BEE429C}" type="datetimeFigureOut">
              <a:rPr lang="fr-FR" smtClean="0"/>
              <a:t>05/03/2019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E85CF6-0FFA-4444-954A-43B261FEE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34C9477-4DD5-4A45-8FB5-504B4D455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82ED8-BB6F-4EBE-A9C8-412F854EAB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7719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1CAB3A-1539-44CE-9233-4FC1810D3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1C7296B-47D6-4988-BF82-A1D6F2A3CE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E72BD14-527D-48F9-BD29-9DA4C6914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10C78-849F-4732-B2B4-F5B84BEE429C}" type="datetimeFigureOut">
              <a:rPr lang="fr-FR" smtClean="0"/>
              <a:t>05/03/2019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0BD0640-0DA3-4372-B3DB-0F8ACA01D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6C81A4D-B787-4880-9ECF-8B71861BC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82ED8-BB6F-4EBE-A9C8-412F854EAB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817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FBFC26-396E-4124-BECC-DA6653F59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B84323D-9FD8-402A-9E83-1F04371AC8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9FC71AE-D258-4EB6-87C3-67112B6B9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10C78-849F-4732-B2B4-F5B84BEE429C}" type="datetimeFigureOut">
              <a:rPr lang="fr-FR" smtClean="0"/>
              <a:t>05/03/2019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2335379-5B55-496E-B14E-0B7F3E44D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F2BEB30-EAD7-43DD-BFD6-F6753257A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82ED8-BB6F-4EBE-A9C8-412F854EAB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4872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3EEEE3-414F-47C5-9012-B39A4D9B6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F0B31B1-554D-45E3-B9C7-2FF33C4690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32DFDF6-1279-4E0B-9036-1BFA0B811B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FCA20B8-34AB-45CC-A3F2-C0DD3A10E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10C78-849F-4732-B2B4-F5B84BEE429C}" type="datetimeFigureOut">
              <a:rPr lang="fr-FR" smtClean="0"/>
              <a:t>05/03/2019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F986E53-43E4-4DF8-B271-DD9EF3408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0E8F923-A33B-4D04-ABE8-17E422FD9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82ED8-BB6F-4EBE-A9C8-412F854EAB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624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E2AB8A-E533-447E-A8A9-826A33C10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066BDF-826B-482E-A0F1-99D12EF32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E5B30EA-2092-43DF-B269-3D4633A371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F86CC4C-A077-4818-B0E4-FB062570F8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48B35D5-1CDC-4D8D-97C8-FB58A53577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7BC6A8E-4AEC-4BBD-8321-ECFDADDBF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10C78-849F-4732-B2B4-F5B84BEE429C}" type="datetimeFigureOut">
              <a:rPr lang="fr-FR" smtClean="0"/>
              <a:t>05/03/2019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49E74DD-A1E1-4434-881F-BAE7CA6F1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709BBD3-634E-47BF-8043-0CBCC7B7A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82ED8-BB6F-4EBE-A9C8-412F854EAB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9485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A604A5-9878-4C99-A2F3-41289266B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41951C7-91C1-4CBB-AC03-DC7323165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10C78-849F-4732-B2B4-F5B84BEE429C}" type="datetimeFigureOut">
              <a:rPr lang="fr-FR" smtClean="0"/>
              <a:t>05/03/2019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A184479-2C96-40BB-9D70-0A6A28C66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528E1D8-18D2-4ABE-BC19-F3EC71012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82ED8-BB6F-4EBE-A9C8-412F854EAB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3429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2D6FCC0-694F-4B28-9CB0-BE245B9E1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10C78-849F-4732-B2B4-F5B84BEE429C}" type="datetimeFigureOut">
              <a:rPr lang="fr-FR" smtClean="0"/>
              <a:t>05/03/2019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D09C8DF-10B3-4FE1-89D5-2948557CC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573B0FC-181B-4BE0-A460-390A5DE34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82ED8-BB6F-4EBE-A9C8-412F854EAB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3809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403D7D-09C3-4A90-9148-11A3488D9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6E43947-D4E7-4BC7-A852-DE95B53E3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36C6605-C561-4707-B3DE-89D374C7EB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A5F8355-36EB-43AC-BA3C-FAD89D167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10C78-849F-4732-B2B4-F5B84BEE429C}" type="datetimeFigureOut">
              <a:rPr lang="fr-FR" smtClean="0"/>
              <a:t>05/03/2019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C614A61-CFF1-48E2-B0B5-5B615D20E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6C8ABE9-D8CF-4A86-BE7A-F297E1400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82ED8-BB6F-4EBE-A9C8-412F854EAB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3450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982630-DFD4-4D28-A1FB-843F977EB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804A0FA-9C95-4277-A9BD-BE3503F0DF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140D03E-98EC-4B75-A50C-7AA2D7C44A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E37C3B0-41CF-461D-AFAD-8465A1DBB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10C78-849F-4732-B2B4-F5B84BEE429C}" type="datetimeFigureOut">
              <a:rPr lang="fr-FR" smtClean="0"/>
              <a:t>05/03/2019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A6753EA-4F05-45C7-83A1-CFD2D52DF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09ED333-7743-4F0A-80E0-8A7A74345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82ED8-BB6F-4EBE-A9C8-412F854EAB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6499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19401B8-B815-42D6-A531-5E7249C08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D50944F-DCF9-4F89-A39B-58B6653EE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BF1329F-96D0-4F0B-A400-58C646EE39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10C78-849F-4732-B2B4-F5B84BEE429C}" type="datetimeFigureOut">
              <a:rPr lang="fr-FR" smtClean="0"/>
              <a:t>05/03/2019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ECCD880-FA03-444C-A2D7-1AFA2A7C57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18B7FA4-CE65-4224-A932-989E44C725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782ED8-BB6F-4EBE-A9C8-412F854EAB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2312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811C33-5765-45DB-974C-E822C76631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42157" y="497211"/>
            <a:ext cx="6507061" cy="1401608"/>
          </a:xfrm>
        </p:spPr>
        <p:txBody>
          <a:bodyPr>
            <a:normAutofit fontScale="90000"/>
          </a:bodyPr>
          <a:lstStyle/>
          <a:p>
            <a:r>
              <a:rPr lang="fr-FR" sz="4800" dirty="0">
                <a:solidFill>
                  <a:srgbClr val="FF33CC"/>
                </a:solidFill>
              </a:rPr>
              <a:t>Histoire d’une transition pédagogique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D4D0F13-0C43-4111-B9D9-8D23A45463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79303" y="1902717"/>
            <a:ext cx="6621710" cy="1284161"/>
          </a:xfrm>
        </p:spPr>
        <p:txBody>
          <a:bodyPr>
            <a:normAutofit/>
          </a:bodyPr>
          <a:lstStyle/>
          <a:p>
            <a:r>
              <a:rPr lang="fr-FR" dirty="0"/>
              <a:t>Après plusieurs années en maternelle … rentrée 2014 : 30 PS/MS/GS</a:t>
            </a:r>
          </a:p>
          <a:p>
            <a:r>
              <a:rPr lang="fr-FR" dirty="0"/>
              <a:t>Engagement d’une réflexion sur : 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5377D34-CF8A-4A0C-BC73-8134EC5083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722"/>
          <a:stretch/>
        </p:blipFill>
        <p:spPr>
          <a:xfrm>
            <a:off x="394699" y="497211"/>
            <a:ext cx="2331723" cy="261900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BA1D18C-0F44-4B18-A9B8-AE9194253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1635" y="3467556"/>
            <a:ext cx="2395506" cy="298325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2D1EB53-2BC7-44A6-AF97-9B20CD80BD7C}"/>
              </a:ext>
            </a:extLst>
          </p:cNvPr>
          <p:cNvSpPr txBox="1"/>
          <p:nvPr/>
        </p:nvSpPr>
        <p:spPr>
          <a:xfrm>
            <a:off x="2147582" y="3548543"/>
            <a:ext cx="5083728" cy="2509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fr-FR" sz="1700" b="1" dirty="0">
                <a:solidFill>
                  <a:srgbClr val="FF33CC"/>
                </a:solidFill>
              </a:rPr>
              <a:t>L’autonomie de mes élèves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fr-FR" sz="1700" b="1" dirty="0">
                <a:solidFill>
                  <a:srgbClr val="FF33CC"/>
                </a:solidFill>
              </a:rPr>
              <a:t>L’espace de ma classe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fr-FR" sz="1700" b="1" dirty="0">
                <a:solidFill>
                  <a:srgbClr val="FF33CC"/>
                </a:solidFill>
              </a:rPr>
              <a:t>Ma pédagogie </a:t>
            </a:r>
            <a:r>
              <a:rPr lang="fr-FR" sz="1700" dirty="0">
                <a:solidFill>
                  <a:srgbClr val="FF33CC"/>
                </a:solidFill>
              </a:rPr>
              <a:t>: 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fr-FR" sz="1700" dirty="0">
                <a:solidFill>
                  <a:srgbClr val="FF33CC"/>
                </a:solidFill>
              </a:rPr>
              <a:t>les programmes de 2015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fr-FR" sz="1700" dirty="0">
                <a:solidFill>
                  <a:srgbClr val="FF33CC"/>
                </a:solidFill>
              </a:rPr>
              <a:t>l’apport des neuro sciences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fr-FR" sz="1700" dirty="0">
                <a:solidFill>
                  <a:srgbClr val="FF33CC"/>
                </a:solidFill>
              </a:rPr>
              <a:t>la pédagogie Montessori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fr-FR" sz="1700" b="1" dirty="0">
                <a:solidFill>
                  <a:srgbClr val="FF33CC"/>
                </a:solidFill>
              </a:rPr>
              <a:t>Ma posture</a:t>
            </a:r>
          </a:p>
        </p:txBody>
      </p:sp>
    </p:spTree>
    <p:extLst>
      <p:ext uri="{BB962C8B-B14F-4D97-AF65-F5344CB8AC3E}">
        <p14:creationId xmlns:p14="http://schemas.microsoft.com/office/powerpoint/2010/main" val="56855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DE4E6B-6601-443F-84D0-20B3C399C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7910"/>
            <a:ext cx="10515600" cy="3012557"/>
          </a:xfrm>
        </p:spPr>
        <p:txBody>
          <a:bodyPr>
            <a:normAutofit fontScale="90000"/>
          </a:bodyPr>
          <a:lstStyle/>
          <a:p>
            <a:r>
              <a:rPr lang="fr-FR" sz="4000" b="1" dirty="0"/>
              <a:t>1</a:t>
            </a:r>
            <a:r>
              <a:rPr lang="fr-FR" sz="4000" b="1" baseline="30000" dirty="0"/>
              <a:t>er</a:t>
            </a:r>
            <a:r>
              <a:rPr lang="fr-FR" sz="4000" b="1" dirty="0"/>
              <a:t> levier : Comment développer l’autonomie des élèves ? Site des </a:t>
            </a:r>
            <a:r>
              <a:rPr lang="fr-FR" sz="4000" b="1" dirty="0" err="1"/>
              <a:t>matern’ailes</a:t>
            </a:r>
            <a:r>
              <a:rPr lang="fr-FR" sz="4000" b="1" dirty="0"/>
              <a:t> </a:t>
            </a:r>
            <a:r>
              <a:rPr lang="fr-FR" sz="4000" dirty="0"/>
              <a:t>:</a:t>
            </a:r>
            <a:br>
              <a:rPr lang="fr-FR" sz="3200" dirty="0"/>
            </a:br>
            <a:r>
              <a:rPr lang="fr-FR" sz="3200" dirty="0"/>
              <a:t>-  engagement des élèves avec une entrée spécifique dans l'activité,</a:t>
            </a:r>
            <a:br>
              <a:rPr lang="fr-FR" sz="3200" dirty="0"/>
            </a:br>
            <a:r>
              <a:rPr lang="fr-FR" sz="3200" dirty="0"/>
              <a:t>-  ateliers échelonnés,</a:t>
            </a:r>
            <a:br>
              <a:rPr lang="fr-FR" sz="3200" dirty="0"/>
            </a:br>
            <a:r>
              <a:rPr lang="fr-FR" sz="3200" dirty="0"/>
              <a:t>-  plan de travail</a:t>
            </a:r>
            <a:br>
              <a:rPr lang="fr-FR" sz="3200" dirty="0"/>
            </a:br>
            <a:r>
              <a:rPr lang="fr-FR" sz="3200" dirty="0"/>
              <a:t>-  brevets de réussites</a:t>
            </a:r>
            <a:br>
              <a:rPr lang="fr-FR" sz="3600" dirty="0"/>
            </a:br>
            <a:endParaRPr lang="fr-FR" sz="3600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9892A8E-634F-42FC-8EA3-D6C2A3F0B9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7294" y="3330469"/>
            <a:ext cx="7121128" cy="3023117"/>
          </a:xfrm>
        </p:spPr>
        <p:txBody>
          <a:bodyPr/>
          <a:lstStyle/>
          <a:p>
            <a:r>
              <a:rPr lang="fr-FR" dirty="0"/>
              <a:t>Validation par brevets de réussites</a:t>
            </a:r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7A30400-FEA5-46DC-B468-5600747E4D3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/>
          <a:srcRect r="28642"/>
          <a:stretch/>
        </p:blipFill>
        <p:spPr>
          <a:xfrm>
            <a:off x="177293" y="3644508"/>
            <a:ext cx="7029759" cy="239503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754E28B-C579-4F28-ADFE-3CE4703C01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741" y="2436809"/>
            <a:ext cx="3602736" cy="360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85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811C33-5765-45DB-974C-E822C76631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66556"/>
            <a:ext cx="9144000" cy="1211910"/>
          </a:xfrm>
        </p:spPr>
        <p:txBody>
          <a:bodyPr>
            <a:normAutofit fontScale="90000"/>
          </a:bodyPr>
          <a:lstStyle/>
          <a:p>
            <a:r>
              <a:rPr lang="fr-FR" sz="4000" b="1" dirty="0"/>
              <a:t>2</a:t>
            </a:r>
            <a:r>
              <a:rPr lang="fr-FR" sz="4000" b="1" baseline="30000" dirty="0"/>
              <a:t>ème</a:t>
            </a:r>
            <a:r>
              <a:rPr lang="fr-FR" sz="4000" b="1" dirty="0"/>
              <a:t> levier : Eté 2015 : Aménager les espaces de la classe pour mieux apprendre : comment faire ?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D4D0F13-0C43-4111-B9D9-8D23A45463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9404" y="3163078"/>
            <a:ext cx="6273282" cy="2943808"/>
          </a:xfrm>
        </p:spPr>
        <p:txBody>
          <a:bodyPr>
            <a:normAutofit lnSpcReduction="10000"/>
          </a:bodyPr>
          <a:lstStyle/>
          <a:p>
            <a:pPr marL="342900" lvl="0" indent="-342900" algn="l" hangingPunct="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fr-FR" dirty="0">
                <a:latin typeface="Calibri Light" panose="020F0302020204030204" pitchFamily="34" charset="0"/>
                <a:ea typeface="Microsoft YaHei" pitchFamily="2"/>
                <a:cs typeface="Calibri Light" panose="020F0302020204030204" pitchFamily="34" charset="0"/>
              </a:rPr>
              <a:t>espaces bien identifiés pour tous</a:t>
            </a:r>
          </a:p>
          <a:p>
            <a:pPr marL="342900" lvl="0" indent="-342900" algn="l" hangingPunct="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endParaRPr lang="fr-FR" dirty="0">
              <a:latin typeface="Calibri Light" panose="020F0302020204030204" pitchFamily="34" charset="0"/>
              <a:ea typeface="Microsoft YaHei" pitchFamily="2"/>
              <a:cs typeface="Calibri Light" panose="020F0302020204030204" pitchFamily="34" charset="0"/>
            </a:endParaRPr>
          </a:p>
          <a:p>
            <a:pPr marL="342900" lvl="0" indent="-342900" algn="l" hangingPunct="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fr-FR" dirty="0">
                <a:latin typeface="Calibri Light" panose="020F0302020204030204" pitchFamily="34" charset="0"/>
                <a:ea typeface="Microsoft YaHei" pitchFamily="2"/>
                <a:cs typeface="Calibri Light" panose="020F0302020204030204" pitchFamily="34" charset="0"/>
              </a:rPr>
              <a:t>espaces évolutifs en fonction des besoins des élèves et de leur attractivité</a:t>
            </a:r>
          </a:p>
          <a:p>
            <a:pPr marL="342900" lvl="0" indent="-342900" algn="l" hangingPunct="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endParaRPr lang="fr-FR" dirty="0">
              <a:latin typeface="Calibri Light" panose="020F0302020204030204" pitchFamily="34" charset="0"/>
              <a:ea typeface="Microsoft YaHei" pitchFamily="2"/>
              <a:cs typeface="Calibri Light" panose="020F0302020204030204" pitchFamily="34" charset="0"/>
            </a:endParaRPr>
          </a:p>
          <a:p>
            <a:pPr marL="342900" lvl="0" indent="-342900" algn="l" hangingPunct="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fr-FR" dirty="0">
                <a:latin typeface="Calibri Light" panose="020F0302020204030204" pitchFamily="34" charset="0"/>
                <a:ea typeface="Microsoft YaHei" pitchFamily="2"/>
                <a:cs typeface="Calibri Light" panose="020F0302020204030204" pitchFamily="34" charset="0"/>
              </a:rPr>
              <a:t>déplacement libre des élèves</a:t>
            </a:r>
          </a:p>
          <a:p>
            <a:pPr marL="342900" lvl="0" indent="-342900" algn="l" hangingPunct="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endParaRPr lang="fr-FR" dirty="0">
              <a:latin typeface="Calibri Light" panose="020F0302020204030204" pitchFamily="34" charset="0"/>
              <a:ea typeface="Microsoft YaHei" pitchFamily="2"/>
              <a:cs typeface="Calibri Light" panose="020F0302020204030204" pitchFamily="34" charset="0"/>
            </a:endParaRPr>
          </a:p>
          <a:p>
            <a:pPr marL="342900" lvl="0" indent="-342900" algn="l" hangingPunct="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fr-FR" dirty="0">
                <a:latin typeface="Calibri Light" panose="020F0302020204030204" pitchFamily="34" charset="0"/>
                <a:ea typeface="Microsoft YaHei" pitchFamily="2"/>
                <a:cs typeface="Calibri Light" panose="020F0302020204030204" pitchFamily="34" charset="0"/>
              </a:rPr>
              <a:t>individualisation des apprentissages</a:t>
            </a:r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CD81312-3CB1-475C-8FC2-FEF0BCFB4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92" y="2313992"/>
            <a:ext cx="3138779" cy="407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73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08E849-17D4-48BC-8754-44C1314A4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87506"/>
          </a:xfrm>
        </p:spPr>
        <p:txBody>
          <a:bodyPr>
            <a:normAutofit/>
          </a:bodyPr>
          <a:lstStyle/>
          <a:p>
            <a:pPr algn="ctr"/>
            <a:r>
              <a:rPr lang="fr-FR" sz="3600" b="1" dirty="0"/>
              <a:t>3</a:t>
            </a:r>
            <a:r>
              <a:rPr lang="fr-FR" sz="3600" b="1" baseline="30000" dirty="0"/>
              <a:t>ème</a:t>
            </a:r>
            <a:r>
              <a:rPr lang="fr-FR" sz="3600" b="1" dirty="0"/>
              <a:t> levier : 2015 : Comment mettre en place les nouveaux programmes pour la maternelle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856667-CD8E-4517-B361-FDDA954E59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fr-FR" dirty="0"/>
              <a:t>Remise en cause par primarisation de l’école maternelle</a:t>
            </a:r>
          </a:p>
          <a:p>
            <a:r>
              <a:rPr lang="fr-FR" dirty="0"/>
              <a:t>Pour une école bienveillante </a:t>
            </a:r>
          </a:p>
          <a:p>
            <a:r>
              <a:rPr lang="fr-FR" dirty="0"/>
              <a:t>Apprentissages par le jeu</a:t>
            </a:r>
          </a:p>
          <a:p>
            <a:r>
              <a:rPr lang="fr-FR" dirty="0"/>
              <a:t>Enfant : mot présent 218 fois donc c’est la personne dans sa globalité.</a:t>
            </a:r>
          </a:p>
          <a:p>
            <a:r>
              <a:rPr lang="fr-FR" dirty="0"/>
              <a:t>+ jouer / + réfléchir / + comprendre / + progressivement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>
                <a:solidFill>
                  <a:srgbClr val="FF33CC"/>
                </a:solidFill>
              </a:rPr>
              <a:t>Conclusion : </a:t>
            </a:r>
          </a:p>
          <a:p>
            <a:pPr marL="0" indent="0">
              <a:buNone/>
            </a:pPr>
            <a:r>
              <a:rPr lang="fr-FR" dirty="0">
                <a:solidFill>
                  <a:srgbClr val="FF33CC"/>
                </a:solidFill>
              </a:rPr>
              <a:t>Les nouveaux programmes me confortent dans mes choix pédagogiques</a:t>
            </a:r>
          </a:p>
        </p:txBody>
      </p:sp>
    </p:spTree>
    <p:extLst>
      <p:ext uri="{BB962C8B-B14F-4D97-AF65-F5344CB8AC3E}">
        <p14:creationId xmlns:p14="http://schemas.microsoft.com/office/powerpoint/2010/main" val="139127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20F268-971E-4E7A-83B5-4F0EA4197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3600" b="1" dirty="0"/>
              <a:t>4</a:t>
            </a:r>
            <a:r>
              <a:rPr lang="fr-FR" sz="3600" b="1" baseline="30000" dirty="0"/>
              <a:t>ème</a:t>
            </a:r>
            <a:r>
              <a:rPr lang="fr-FR" sz="3600" b="1" dirty="0"/>
              <a:t> levier : 2016 : L’apport des neurosciences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CABE89F-2980-42ED-BC8D-0493048692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818456"/>
          </a:xfrm>
        </p:spPr>
        <p:txBody>
          <a:bodyPr>
            <a:normAutofit/>
          </a:bodyPr>
          <a:lstStyle/>
          <a:p>
            <a:r>
              <a:rPr lang="fr-FR" b="1" dirty="0"/>
              <a:t>Les lois naturelles de l’enfant de Céline Alvarez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Des phrases qui font écho à une pratique installée depuis 10 ans :</a:t>
            </a:r>
          </a:p>
          <a:p>
            <a:pPr marL="0" indent="0">
              <a:buNone/>
            </a:pPr>
            <a:r>
              <a:rPr lang="fr-FR" dirty="0"/>
              <a:t>« travail sur la syllabe jusqu’en milieu de GS… ».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F6FF15B-2C7E-4613-808F-5ADEC9A7B60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fr-FR" dirty="0"/>
              <a:t>Des chercheurs en neuro sciences comme </a:t>
            </a:r>
            <a:r>
              <a:rPr lang="fr-FR" b="1" dirty="0"/>
              <a:t>Stanislas Dehaene</a:t>
            </a:r>
            <a:r>
              <a:rPr lang="fr-FR" dirty="0"/>
              <a:t> qui donnent des informations sur les processus d’apprentissage : </a:t>
            </a:r>
          </a:p>
          <a:p>
            <a:pPr marL="0" indent="0">
              <a:buNone/>
            </a:pPr>
            <a:r>
              <a:rPr lang="fr-FR" sz="2200" b="1" dirty="0"/>
              <a:t>« la région cérébrale impliquée dans la lecture est celle initialement prévue pour identifier les objets et les visages »</a:t>
            </a:r>
          </a:p>
          <a:p>
            <a:r>
              <a:rPr lang="fr-FR" dirty="0"/>
              <a:t>Problème du p et du q en minuscule d’imprimerie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D35FE43-2B84-4C27-B507-4EE1ADC1FD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254" y="2243372"/>
            <a:ext cx="1631831" cy="237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24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45CD0D-3E9B-4BF6-85DB-998E64D3C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3600" b="1" dirty="0"/>
              <a:t>5</a:t>
            </a:r>
            <a:r>
              <a:rPr lang="fr-FR" sz="3600" b="1" baseline="30000" dirty="0"/>
              <a:t>ème</a:t>
            </a:r>
            <a:r>
              <a:rPr lang="fr-FR" sz="3600" b="1" dirty="0"/>
              <a:t> levier : 2017 : la pédagogie Montessori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17282ABD-2B12-4DFD-AA92-F77FB3092A5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101" y="1825625"/>
            <a:ext cx="2903798" cy="4351338"/>
          </a:xfrm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A2DB44B-FA8E-42CB-9630-577A85FDA72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FR" dirty="0"/>
              <a:t>Lien entre la pédagogie Montessori et les programmes de 2015.</a:t>
            </a:r>
          </a:p>
        </p:txBody>
      </p:sp>
    </p:spTree>
    <p:extLst>
      <p:ext uri="{BB962C8B-B14F-4D97-AF65-F5344CB8AC3E}">
        <p14:creationId xmlns:p14="http://schemas.microsoft.com/office/powerpoint/2010/main" val="966986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507B1D-D998-483C-A5B6-4D8898F39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sz="3600" b="1" dirty="0"/>
              <a:t>6</a:t>
            </a:r>
            <a:r>
              <a:rPr lang="fr-FR" sz="3600" b="1" baseline="30000" dirty="0"/>
              <a:t>ème</a:t>
            </a:r>
            <a:r>
              <a:rPr lang="fr-FR" sz="3600" b="1" dirty="0"/>
              <a:t> levier : 2018 : Et si de ma posture, découlait la motivation de mes élèves, leur réussite, la baisse des conflits ?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911158AD-232A-452F-9AD5-569CC912275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2382044"/>
            <a:ext cx="3238500" cy="3238500"/>
          </a:xfrm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69BD0A3-9D7B-41E5-B6DD-D939FA838A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96032" y="1952792"/>
            <a:ext cx="5181600" cy="141119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fr-FR" dirty="0"/>
              <a:t>Les neurosciences affectives et sociales montrent :</a:t>
            </a:r>
          </a:p>
          <a:p>
            <a:pPr marL="0" indent="0" algn="ctr">
              <a:buNone/>
            </a:pPr>
            <a:r>
              <a:rPr lang="fr-FR" dirty="0"/>
              <a:t>une relation chaleureuse et empathique 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5" name="Flèche : bas 4">
            <a:extLst>
              <a:ext uri="{FF2B5EF4-FFF2-40B4-BE49-F238E27FC236}">
                <a16:creationId xmlns:a16="http://schemas.microsoft.com/office/drawing/2014/main" id="{E5B89721-D9A5-428F-A1E4-D48DA8011923}"/>
              </a:ext>
            </a:extLst>
          </p:cNvPr>
          <p:cNvSpPr/>
          <p:nvPr/>
        </p:nvSpPr>
        <p:spPr>
          <a:xfrm>
            <a:off x="8344516" y="3502455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C3DD680-F5D4-45A4-8792-3E4B297A974E}"/>
              </a:ext>
            </a:extLst>
          </p:cNvPr>
          <p:cNvSpPr txBox="1"/>
          <p:nvPr/>
        </p:nvSpPr>
        <p:spPr>
          <a:xfrm>
            <a:off x="5996032" y="4619333"/>
            <a:ext cx="51816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fr-FR" sz="2400" dirty="0">
                <a:solidFill>
                  <a:prstClr val="black"/>
                </a:solidFill>
              </a:rPr>
              <a:t>l’enfant se sent compris, il est motivé, </a:t>
            </a:r>
          </a:p>
          <a:p>
            <a:pPr lvl="0" algn="ctr">
              <a:lnSpc>
                <a:spcPct val="90000"/>
              </a:lnSpc>
            </a:pPr>
            <a:r>
              <a:rPr lang="fr-FR" sz="2400" dirty="0">
                <a:solidFill>
                  <a:prstClr val="black"/>
                </a:solidFill>
              </a:rPr>
              <a:t>sa réussite scolaire augmente </a:t>
            </a:r>
          </a:p>
          <a:p>
            <a:pPr lvl="0" algn="ctr">
              <a:lnSpc>
                <a:spcPct val="90000"/>
              </a:lnSpc>
            </a:pPr>
            <a:r>
              <a:rPr lang="fr-FR" sz="2400" dirty="0">
                <a:solidFill>
                  <a:prstClr val="black"/>
                </a:solidFill>
              </a:rPr>
              <a:t>et l’enseignant se sent compétent.</a:t>
            </a:r>
          </a:p>
        </p:txBody>
      </p:sp>
    </p:spTree>
    <p:extLst>
      <p:ext uri="{BB962C8B-B14F-4D97-AF65-F5344CB8AC3E}">
        <p14:creationId xmlns:p14="http://schemas.microsoft.com/office/powerpoint/2010/main" val="3871829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5" grpId="0" animBg="1"/>
      <p:bldP spid="3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</TotalTime>
  <Words>261</Words>
  <Application>Microsoft Office PowerPoint</Application>
  <PresentationFormat>Grand écran</PresentationFormat>
  <Paragraphs>50</Paragraphs>
  <Slides>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Thème Office</vt:lpstr>
      <vt:lpstr>Histoire d’une transition pédagogique</vt:lpstr>
      <vt:lpstr>1er levier : Comment développer l’autonomie des élèves ? Site des matern’ailes : -  engagement des élèves avec une entrée spécifique dans l'activité, -  ateliers échelonnés, -  plan de travail -  brevets de réussites </vt:lpstr>
      <vt:lpstr>2ème levier : Eté 2015 : Aménager les espaces de la classe pour mieux apprendre : comment faire ?</vt:lpstr>
      <vt:lpstr>3ème levier : 2015 : Comment mettre en place les nouveaux programmes pour la maternelle ?</vt:lpstr>
      <vt:lpstr>4ème levier : 2016 : L’apport des neurosciences</vt:lpstr>
      <vt:lpstr>5ème levier : 2017 : la pédagogie Montessori</vt:lpstr>
      <vt:lpstr>6ème levier : 2018 : Et si de ma posture, découlait la motivation de mes élèves, leur réussite, la baisse des conflits 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Histoire d’une transition pédagogique</dc:title>
  <dc:creator>Stéphanie Le Bras</dc:creator>
  <cp:lastModifiedBy>Stéphanie Le Bras</cp:lastModifiedBy>
  <cp:revision>35</cp:revision>
  <dcterms:created xsi:type="dcterms:W3CDTF">2019-02-28T11:54:22Z</dcterms:created>
  <dcterms:modified xsi:type="dcterms:W3CDTF">2019-03-05T13:29:44Z</dcterms:modified>
</cp:coreProperties>
</file>