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59" r:id="rId4"/>
    <p:sldId id="258" r:id="rId5"/>
    <p:sldId id="257" r:id="rId6"/>
    <p:sldId id="260" r:id="rId7"/>
    <p:sldId id="263" r:id="rId8"/>
    <p:sldId id="269" r:id="rId9"/>
    <p:sldId id="265" r:id="rId10"/>
    <p:sldId id="270" r:id="rId11"/>
    <p:sldId id="266" r:id="rId12"/>
    <p:sldId id="271" r:id="rId13"/>
    <p:sldId id="267" r:id="rId14"/>
    <p:sldId id="26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>
        <p:scale>
          <a:sx n="66" d="100"/>
          <a:sy n="66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0C9F047-FAAB-494D-9516-4D47982D0DC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C27735-DB9B-4FDE-896D-D8E19154F5B0}" type="datetimeFigureOut">
              <a:rPr lang="fr-FR" smtClean="0"/>
              <a:t>08/03/2018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Gérer sa classe en dehors de la classe: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séance d’EPS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493" y="836712"/>
            <a:ext cx="42242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déménageurs au cycle </a:t>
            </a:r>
            <a:r>
              <a:rPr lang="fr-F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fr-FR" b="1" i="1" dirty="0" smtClean="0">
                <a:latin typeface="Arial" pitchFamily="34" charset="0"/>
                <a:cs typeface="Arial" pitchFamily="34" charset="0"/>
              </a:rPr>
              <a:t>Situation proposée par les stagiaires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217961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Le but: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Amener le plus d’objets possibles dans son camp en se faisant des passes dans le temps imparti 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4289" y="3100253"/>
            <a:ext cx="864095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Arrivée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020272" y="5065908"/>
            <a:ext cx="864095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Arrivée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479450" y="3121732"/>
            <a:ext cx="93610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1619672" y="3068568"/>
            <a:ext cx="0" cy="1215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619672" y="4757021"/>
            <a:ext cx="0" cy="12159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379236" y="4859520"/>
            <a:ext cx="1039188" cy="1193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971600" y="3212506"/>
            <a:ext cx="215520" cy="264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071468" y="3765318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13624" y="3932566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87718" y="3589252"/>
            <a:ext cx="227154" cy="2183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85750" y="3505621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187120" y="3453858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00066" y="3802458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914872" y="3527100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820868" y="5487655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84414" y="5078618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740296" y="4924792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914872" y="5749475"/>
            <a:ext cx="243340" cy="2001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063404" y="5329325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00066" y="5678128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49408" y="5234887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987816" y="5038455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683568" y="3242320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46464" y="5399580"/>
            <a:ext cx="231304" cy="260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Multiplier 33"/>
          <p:cNvSpPr/>
          <p:nvPr/>
        </p:nvSpPr>
        <p:spPr>
          <a:xfrm>
            <a:off x="6199704" y="3490479"/>
            <a:ext cx="216024" cy="333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Multiplier 34"/>
          <p:cNvSpPr/>
          <p:nvPr/>
        </p:nvSpPr>
        <p:spPr>
          <a:xfrm>
            <a:off x="5408436" y="3509813"/>
            <a:ext cx="216024" cy="333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Multiplier 35"/>
          <p:cNvSpPr/>
          <p:nvPr/>
        </p:nvSpPr>
        <p:spPr>
          <a:xfrm>
            <a:off x="4923264" y="3490479"/>
            <a:ext cx="216024" cy="333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Multiplier 36"/>
          <p:cNvSpPr/>
          <p:nvPr/>
        </p:nvSpPr>
        <p:spPr>
          <a:xfrm>
            <a:off x="4236624" y="3505621"/>
            <a:ext cx="216024" cy="333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Multiplier 37"/>
          <p:cNvSpPr/>
          <p:nvPr/>
        </p:nvSpPr>
        <p:spPr>
          <a:xfrm>
            <a:off x="3411488" y="3522908"/>
            <a:ext cx="216024" cy="333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Multiplier 38"/>
          <p:cNvSpPr/>
          <p:nvPr/>
        </p:nvSpPr>
        <p:spPr>
          <a:xfrm>
            <a:off x="2842594" y="3537432"/>
            <a:ext cx="216024" cy="333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Multiplier 39"/>
          <p:cNvSpPr/>
          <p:nvPr/>
        </p:nvSpPr>
        <p:spPr>
          <a:xfrm>
            <a:off x="2195736" y="3551664"/>
            <a:ext cx="216024" cy="3334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Multiplier 40"/>
          <p:cNvSpPr/>
          <p:nvPr/>
        </p:nvSpPr>
        <p:spPr>
          <a:xfrm>
            <a:off x="6185286" y="5315116"/>
            <a:ext cx="216024" cy="3334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Multiplier 41"/>
          <p:cNvSpPr/>
          <p:nvPr/>
        </p:nvSpPr>
        <p:spPr>
          <a:xfrm>
            <a:off x="5585754" y="5344670"/>
            <a:ext cx="216024" cy="3334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Multiplier 42"/>
          <p:cNvSpPr/>
          <p:nvPr/>
        </p:nvSpPr>
        <p:spPr>
          <a:xfrm>
            <a:off x="4923264" y="5315116"/>
            <a:ext cx="216024" cy="3334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Multiplier 43"/>
          <p:cNvSpPr/>
          <p:nvPr/>
        </p:nvSpPr>
        <p:spPr>
          <a:xfrm>
            <a:off x="4247964" y="5329325"/>
            <a:ext cx="216024" cy="3334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Multiplier 44"/>
          <p:cNvSpPr/>
          <p:nvPr/>
        </p:nvSpPr>
        <p:spPr>
          <a:xfrm>
            <a:off x="3527414" y="5344670"/>
            <a:ext cx="216024" cy="3334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Multiplier 45"/>
          <p:cNvSpPr/>
          <p:nvPr/>
        </p:nvSpPr>
        <p:spPr>
          <a:xfrm>
            <a:off x="2842594" y="5359235"/>
            <a:ext cx="216024" cy="3334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Multiplier 46"/>
          <p:cNvSpPr/>
          <p:nvPr/>
        </p:nvSpPr>
        <p:spPr>
          <a:xfrm>
            <a:off x="2087724" y="5359235"/>
            <a:ext cx="216024" cy="33345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lèche courbée vers le bas 58"/>
          <p:cNvSpPr/>
          <p:nvPr/>
        </p:nvSpPr>
        <p:spPr>
          <a:xfrm>
            <a:off x="3692821" y="3068568"/>
            <a:ext cx="754870" cy="40815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Flèche courbée vers le bas 59"/>
          <p:cNvSpPr/>
          <p:nvPr/>
        </p:nvSpPr>
        <p:spPr>
          <a:xfrm>
            <a:off x="3058618" y="4880144"/>
            <a:ext cx="684820" cy="354744"/>
          </a:xfrm>
          <a:prstGeom prst="curvedDownArrow">
            <a:avLst>
              <a:gd name="adj1" fmla="val 25000"/>
              <a:gd name="adj2" fmla="val 50000"/>
              <a:gd name="adj3" fmla="val 362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Flèche courbée vers le bas 60"/>
          <p:cNvSpPr/>
          <p:nvPr/>
        </p:nvSpPr>
        <p:spPr>
          <a:xfrm>
            <a:off x="2303748" y="3068568"/>
            <a:ext cx="538846" cy="38529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Flèche courbée vers le bas 61"/>
          <p:cNvSpPr/>
          <p:nvPr/>
        </p:nvSpPr>
        <p:spPr>
          <a:xfrm>
            <a:off x="2286118" y="4862255"/>
            <a:ext cx="702449" cy="436416"/>
          </a:xfrm>
          <a:prstGeom prst="curvedDownArrow">
            <a:avLst>
              <a:gd name="adj1" fmla="val 25000"/>
              <a:gd name="adj2" fmla="val 50000"/>
              <a:gd name="adj3" fmla="val 4082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3" name="Flèche courbée vers le bas 62"/>
          <p:cNvSpPr/>
          <p:nvPr/>
        </p:nvSpPr>
        <p:spPr>
          <a:xfrm>
            <a:off x="3836858" y="4863359"/>
            <a:ext cx="530932" cy="371529"/>
          </a:xfrm>
          <a:prstGeom prst="curvedDownArrow">
            <a:avLst>
              <a:gd name="adj1" fmla="val 25000"/>
              <a:gd name="adj2" fmla="val 50000"/>
              <a:gd name="adj3" fmla="val 362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Flèche courbée vers le bas 63"/>
          <p:cNvSpPr/>
          <p:nvPr/>
        </p:nvSpPr>
        <p:spPr>
          <a:xfrm>
            <a:off x="2988568" y="3082329"/>
            <a:ext cx="530932" cy="371529"/>
          </a:xfrm>
          <a:prstGeom prst="curvedDownArrow">
            <a:avLst>
              <a:gd name="adj1" fmla="val 25000"/>
              <a:gd name="adj2" fmla="val 50000"/>
              <a:gd name="adj3" fmla="val 362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51720" y="119675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déménageurs au cycle 2</a:t>
            </a:r>
            <a:endParaRPr lang="fr-F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248825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Le but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déménageurs doivent transporter les objets sans se faire toucher par les voleurs.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91680" y="1616655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 smtClean="0">
                <a:latin typeface="Arial" pitchFamily="34" charset="0"/>
                <a:cs typeface="Arial" pitchFamily="34" charset="0"/>
              </a:rPr>
              <a:t>Equipe de 3 contre 3: </a:t>
            </a:r>
          </a:p>
          <a:p>
            <a:pPr algn="ctr"/>
            <a:r>
              <a:rPr lang="fr-FR" sz="1600" i="1" dirty="0" smtClean="0">
                <a:latin typeface="Arial" pitchFamily="34" charset="0"/>
                <a:cs typeface="Arial" pitchFamily="34" charset="0"/>
              </a:rPr>
              <a:t>déménageurs contre voleurs</a:t>
            </a:r>
            <a:endParaRPr lang="fr-FR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3508" y="3715764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     2.  Variables: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Ajouter un voleur si les déménageurs sont souvent vainqueurs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Ajouter un déménageur si les voleurs volent facilement les objets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Changer de rôle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Mettre en place une zone de laquelle les voleurs n’ont pas le droit de sortir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Interdire les déplacements au porteur de balles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Objets de poids et de tailles divers à transporter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Jouer avec un seul ballon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Varier la taille du terrain</a:t>
            </a:r>
            <a:endParaRPr lang="fr-FR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41745"/>
            <a:ext cx="2726272" cy="18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6084168" y="648419"/>
            <a:ext cx="2726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02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748735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déménageurs au cycle 3</a:t>
            </a:r>
          </a:p>
          <a:p>
            <a:pPr algn="ctr"/>
            <a:r>
              <a:rPr lang="fr-FR" sz="2000" b="1" i="1" dirty="0" smtClean="0">
                <a:latin typeface="Arial" pitchFamily="34" charset="0"/>
                <a:cs typeface="Arial" pitchFamily="34" charset="0"/>
              </a:rPr>
              <a:t>Situation proposée par les stagiaires</a:t>
            </a:r>
            <a:endParaRPr lang="fr-FR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220486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But: 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Attaquants =&gt; Amener l’objet dans la maison sans se faire toucher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Défenseurs=&gt; Intercepter l’attaquant en le touchant 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5472" y="3512056"/>
            <a:ext cx="5666888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11560" y="620767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Un groupe observe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rganigramme : Connecteur 5"/>
          <p:cNvSpPr/>
          <p:nvPr/>
        </p:nvSpPr>
        <p:spPr>
          <a:xfrm>
            <a:off x="215516" y="3602226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45616" y="35318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observateurs</a:t>
            </a:r>
            <a:endParaRPr lang="fr-FR" dirty="0"/>
          </a:p>
        </p:txBody>
      </p:sp>
      <p:sp>
        <p:nvSpPr>
          <p:cNvPr id="9" name="Multiplier 8"/>
          <p:cNvSpPr/>
          <p:nvPr/>
        </p:nvSpPr>
        <p:spPr>
          <a:xfrm>
            <a:off x="138612" y="4300522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21600" y="4368388"/>
            <a:ext cx="128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défenseurs</a:t>
            </a:r>
            <a:endParaRPr lang="fr-FR" dirty="0"/>
          </a:p>
        </p:txBody>
      </p:sp>
      <p:sp>
        <p:nvSpPr>
          <p:cNvPr id="13" name="Organigramme : Connecteur 12"/>
          <p:cNvSpPr/>
          <p:nvPr/>
        </p:nvSpPr>
        <p:spPr>
          <a:xfrm>
            <a:off x="174616" y="5157192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21600" y="5086826"/>
            <a:ext cx="121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attaquants</a:t>
            </a:r>
            <a:endParaRPr lang="fr-FR" dirty="0"/>
          </a:p>
        </p:txBody>
      </p:sp>
      <p:sp>
        <p:nvSpPr>
          <p:cNvPr id="15" name="Organigramme : Connecteur 14"/>
          <p:cNvSpPr/>
          <p:nvPr/>
        </p:nvSpPr>
        <p:spPr>
          <a:xfrm>
            <a:off x="1932588" y="3701038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Organigramme : Connecteur 15"/>
          <p:cNvSpPr/>
          <p:nvPr/>
        </p:nvSpPr>
        <p:spPr>
          <a:xfrm>
            <a:off x="1898080" y="4438754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Organigramme : Connecteur 16"/>
          <p:cNvSpPr/>
          <p:nvPr/>
        </p:nvSpPr>
        <p:spPr>
          <a:xfrm>
            <a:off x="1898080" y="5193744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Organigramme : Connecteur 17"/>
          <p:cNvSpPr/>
          <p:nvPr/>
        </p:nvSpPr>
        <p:spPr>
          <a:xfrm>
            <a:off x="4412000" y="6087128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Organigramme : Connecteur 18"/>
          <p:cNvSpPr/>
          <p:nvPr/>
        </p:nvSpPr>
        <p:spPr>
          <a:xfrm>
            <a:off x="3491880" y="6062620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Organigramme : Connecteur 19"/>
          <p:cNvSpPr/>
          <p:nvPr/>
        </p:nvSpPr>
        <p:spPr>
          <a:xfrm>
            <a:off x="6557725" y="6087128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Organigramme : Connecteur 20"/>
          <p:cNvSpPr/>
          <p:nvPr/>
        </p:nvSpPr>
        <p:spPr>
          <a:xfrm>
            <a:off x="7992380" y="3714492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Organigramme : Connecteur 21"/>
          <p:cNvSpPr/>
          <p:nvPr/>
        </p:nvSpPr>
        <p:spPr>
          <a:xfrm>
            <a:off x="7992380" y="4509120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Organigramme : Connecteur 22"/>
          <p:cNvSpPr/>
          <p:nvPr/>
        </p:nvSpPr>
        <p:spPr>
          <a:xfrm>
            <a:off x="7977648" y="5239660"/>
            <a:ext cx="216024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267744" y="3929638"/>
            <a:ext cx="864096" cy="14243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Caisse</a:t>
            </a:r>
          </a:p>
          <a:p>
            <a:pPr algn="ctr"/>
            <a:r>
              <a:rPr lang="fr-FR" dirty="0" smtClean="0"/>
              <a:t>de</a:t>
            </a:r>
          </a:p>
          <a:p>
            <a:pPr algn="ctr"/>
            <a:r>
              <a:rPr lang="fr-FR" dirty="0" smtClean="0"/>
              <a:t>départ</a:t>
            </a:r>
            <a:endParaRPr lang="fr-FR" dirty="0"/>
          </a:p>
        </p:txBody>
      </p:sp>
      <p:sp>
        <p:nvSpPr>
          <p:cNvPr id="25" name="Organigramme : Connecteur 24"/>
          <p:cNvSpPr/>
          <p:nvPr/>
        </p:nvSpPr>
        <p:spPr>
          <a:xfrm>
            <a:off x="2591780" y="5086826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Organigramme : Connecteur 25"/>
          <p:cNvSpPr/>
          <p:nvPr/>
        </p:nvSpPr>
        <p:spPr>
          <a:xfrm>
            <a:off x="3275856" y="4295998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Organigramme : Connecteur 26"/>
          <p:cNvSpPr/>
          <p:nvPr/>
        </p:nvSpPr>
        <p:spPr>
          <a:xfrm>
            <a:off x="4250824" y="3722598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Organigramme : Connecteur 27"/>
          <p:cNvSpPr/>
          <p:nvPr/>
        </p:nvSpPr>
        <p:spPr>
          <a:xfrm>
            <a:off x="4103948" y="4965144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Organigramme : Connecteur 28"/>
          <p:cNvSpPr/>
          <p:nvPr/>
        </p:nvSpPr>
        <p:spPr>
          <a:xfrm>
            <a:off x="3887924" y="4324454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1" name="Connecteur droit 30"/>
          <p:cNvCxnSpPr>
            <a:stCxn id="4" idx="0"/>
            <a:endCxn id="4" idx="2"/>
          </p:cNvCxnSpPr>
          <p:nvPr/>
        </p:nvCxnSpPr>
        <p:spPr>
          <a:xfrm>
            <a:off x="4978916" y="351205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555040" y="3531860"/>
            <a:ext cx="19412" cy="2356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791820" y="31968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attaquants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086928" y="3196828"/>
            <a:ext cx="125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défenseurs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04248" y="4003918"/>
            <a:ext cx="864096" cy="14243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Caisse</a:t>
            </a:r>
          </a:p>
          <a:p>
            <a:pPr algn="ctr"/>
            <a:r>
              <a:rPr lang="fr-FR" dirty="0" smtClean="0"/>
              <a:t>arrivée</a:t>
            </a:r>
          </a:p>
        </p:txBody>
      </p:sp>
      <p:sp>
        <p:nvSpPr>
          <p:cNvPr id="40" name="Multiplier 39"/>
          <p:cNvSpPr/>
          <p:nvPr/>
        </p:nvSpPr>
        <p:spPr>
          <a:xfrm>
            <a:off x="6195000" y="3701038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Multiplier 40"/>
          <p:cNvSpPr/>
          <p:nvPr/>
        </p:nvSpPr>
        <p:spPr>
          <a:xfrm>
            <a:off x="5419340" y="4252890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Multiplier 41"/>
          <p:cNvSpPr/>
          <p:nvPr/>
        </p:nvSpPr>
        <p:spPr>
          <a:xfrm>
            <a:off x="138612" y="4280520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Multiplier 42"/>
          <p:cNvSpPr/>
          <p:nvPr/>
        </p:nvSpPr>
        <p:spPr>
          <a:xfrm>
            <a:off x="6205120" y="4863926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Multiplier 43"/>
          <p:cNvSpPr/>
          <p:nvPr/>
        </p:nvSpPr>
        <p:spPr>
          <a:xfrm>
            <a:off x="5131308" y="5329965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Multiplier 44"/>
          <p:cNvSpPr/>
          <p:nvPr/>
        </p:nvSpPr>
        <p:spPr>
          <a:xfrm>
            <a:off x="5222672" y="3608298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Multiplier 45"/>
          <p:cNvSpPr/>
          <p:nvPr/>
        </p:nvSpPr>
        <p:spPr>
          <a:xfrm>
            <a:off x="5728968" y="4622244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/>
          <p:nvPr/>
        </p:nvSpPr>
        <p:spPr>
          <a:xfrm>
            <a:off x="6004532" y="4324454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Organigramme : Connecteur 48"/>
          <p:cNvSpPr/>
          <p:nvPr/>
        </p:nvSpPr>
        <p:spPr>
          <a:xfrm>
            <a:off x="5872984" y="5182542"/>
            <a:ext cx="216024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4466848" y="4438754"/>
            <a:ext cx="66446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978916" y="6026374"/>
            <a:ext cx="1353924" cy="831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Caisse défenseurs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52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748735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déménageurs au cycle 3</a:t>
            </a:r>
            <a:endParaRPr lang="fr-F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31640" y="1357703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>
                <a:latin typeface="Arial" pitchFamily="34" charset="0"/>
                <a:cs typeface="Arial" pitchFamily="34" charset="0"/>
              </a:rPr>
              <a:t>Equipe de 3 contre 3: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on est à la fois déménageur et voleur</a:t>
            </a:r>
            <a:endParaRPr lang="fr-F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576" y="20527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Le but: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vider sa caisse le plus rapidement possible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1560" y="2950160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  2.  Variables: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 a le droit de toucher l’adversaire: si l’adversaire est touché, on lui prend l’objet pour aller le déposer dans le camp adverse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 on a deux objets (le sien et l’objet volé), on devient alors intouchable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 ne touche pas l’adversaire quand il n’ a pas d’objet en main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Déménager le plus vite possible </a:t>
            </a:r>
          </a:p>
          <a:p>
            <a:pPr marL="285750" indent="-285750">
              <a:buFont typeface="Arial" pitchFamily="34" charset="0"/>
              <a:buChar char="•"/>
            </a:pP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fr-F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fr-F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0409"/>
            <a:ext cx="2726272" cy="18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Connecteur droit 11"/>
          <p:cNvCxnSpPr/>
          <p:nvPr/>
        </p:nvCxnSpPr>
        <p:spPr>
          <a:xfrm>
            <a:off x="5940152" y="263710"/>
            <a:ext cx="2726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3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09" y="476672"/>
            <a:ext cx="7915730" cy="543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9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Mots trouvés par les stagiaires  après l’exercice de visualisation d’une séance d’ EPS qui n’a pas fonctionné</a:t>
            </a:r>
            <a:b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fr-F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Owncloud\IEN Chalon1\A mettre en ligne\PEFS FORMATION\IMG_20180307_104017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8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31718"/>
              </p:ext>
            </p:extLst>
          </p:nvPr>
        </p:nvGraphicFramePr>
        <p:xfrm>
          <a:off x="539552" y="692695"/>
          <a:ext cx="7776864" cy="5825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2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DYSFONCTIONNEMENTS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REMEDIATION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</a:tr>
              <a:tr h="483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Des consignes superflues et peu explicites par rapport à la situation </a:t>
                      </a:r>
                      <a:r>
                        <a:rPr lang="fr-FR" sz="1000" dirty="0" smtClean="0">
                          <a:effectLst/>
                        </a:rPr>
                        <a:t>proposée.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Vocabulaire </a:t>
                      </a:r>
                      <a:r>
                        <a:rPr lang="fr-FR" sz="1000" dirty="0" smtClean="0">
                          <a:effectLst/>
                        </a:rPr>
                        <a:t>à</a:t>
                      </a:r>
                      <a:r>
                        <a:rPr lang="fr-FR" sz="1000" baseline="0" dirty="0" smtClean="0">
                          <a:effectLst/>
                        </a:rPr>
                        <a:t> </a:t>
                      </a:r>
                      <a:r>
                        <a:rPr lang="fr-FR" sz="1000" dirty="0" smtClean="0">
                          <a:effectLst/>
                        </a:rPr>
                        <a:t>simplifier </a:t>
                      </a:r>
                      <a:r>
                        <a:rPr lang="fr-FR" sz="1000" dirty="0">
                          <a:effectLst/>
                        </a:rPr>
                        <a:t>« déménager 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Consignes brèves et précises (ne pas présenter une organisation </a:t>
                      </a:r>
                      <a:r>
                        <a:rPr lang="fr-FR" sz="1000" dirty="0" smtClean="0">
                          <a:effectLst/>
                        </a:rPr>
                        <a:t>approximative)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</a:tr>
              <a:tr h="114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Le matériel non préparé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Préparer le matériel en amont ou en donnant la responsabilité à un groupe d’élèves avec l’ATSEM en maternelle ou </a:t>
                      </a:r>
                      <a:r>
                        <a:rPr lang="fr-FR" sz="1000" dirty="0" smtClean="0">
                          <a:effectLst/>
                        </a:rPr>
                        <a:t>par </a:t>
                      </a:r>
                      <a:r>
                        <a:rPr lang="fr-FR" sz="1000" dirty="0">
                          <a:effectLst/>
                        </a:rPr>
                        <a:t>un groupe </a:t>
                      </a:r>
                      <a:r>
                        <a:rPr lang="fr-FR" sz="1000" dirty="0" smtClean="0">
                          <a:effectLst/>
                        </a:rPr>
                        <a:t>d’élèves en élémentaire </a:t>
                      </a:r>
                      <a:r>
                        <a:rPr lang="fr-FR" sz="1000" dirty="0">
                          <a:effectLst/>
                        </a:rPr>
                        <a:t>pendant que les autres rappellent la séance précédente ou observent la mise en place pour vérifier qu’elle </a:t>
                      </a:r>
                      <a:r>
                        <a:rPr lang="fr-FR" sz="1000" dirty="0" smtClean="0">
                          <a:effectLst/>
                        </a:rPr>
                        <a:t>corresponde </a:t>
                      </a:r>
                      <a:r>
                        <a:rPr lang="fr-FR" sz="1000" dirty="0">
                          <a:effectLst/>
                        </a:rPr>
                        <a:t>aux attendus.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"/>
                      </a:pPr>
                      <a:r>
                        <a:rPr lang="fr-FR" sz="1000" dirty="0">
                          <a:effectLst/>
                        </a:rPr>
                        <a:t>Ce qui suppose un travail en amont dans la classe qui peut être inclus dans un travail autour de l’espace (représentation de parcours  symbolisation du matériel, verbes </a:t>
                      </a:r>
                      <a:r>
                        <a:rPr lang="fr-FR" sz="1000" dirty="0" smtClean="0">
                          <a:effectLst/>
                        </a:rPr>
                        <a:t>d’actions)</a:t>
                      </a:r>
                      <a:r>
                        <a:rPr lang="fr-FR" sz="1000" baseline="0" dirty="0" smtClean="0">
                          <a:effectLst/>
                        </a:rPr>
                        <a:t> autour de la</a:t>
                      </a:r>
                      <a:r>
                        <a:rPr lang="fr-FR" sz="1000" dirty="0" smtClean="0">
                          <a:effectLst/>
                        </a:rPr>
                        <a:t> production d’écrit</a:t>
                      </a:r>
                      <a:r>
                        <a:rPr lang="fr-FR" sz="1000" baseline="0" dirty="0" smtClean="0">
                          <a:effectLst/>
                        </a:rPr>
                        <a:t> ou en lecture (lecture de consignes)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</a:tr>
              <a:tr h="1018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Le dispositif </a:t>
                      </a:r>
                      <a:r>
                        <a:rPr lang="fr-FR" sz="1000" baseline="0" dirty="0" smtClean="0">
                          <a:effectLst/>
                        </a:rPr>
                        <a:t> </a:t>
                      </a:r>
                      <a:r>
                        <a:rPr lang="fr-FR" sz="1000" dirty="0" smtClean="0">
                          <a:effectLst/>
                        </a:rPr>
                        <a:t>inadéquat</a:t>
                      </a:r>
                      <a:r>
                        <a:rPr lang="fr-FR" sz="1000" dirty="0">
                          <a:effectLst/>
                        </a:rPr>
                        <a:t> 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- départ </a:t>
                      </a:r>
                      <a:r>
                        <a:rPr lang="fr-FR" sz="1000" dirty="0" smtClean="0">
                          <a:effectLst/>
                        </a:rPr>
                        <a:t>non </a:t>
                      </a:r>
                      <a:r>
                        <a:rPr lang="fr-FR" sz="1000" dirty="0">
                          <a:effectLst/>
                        </a:rPr>
                        <a:t>matérialisé par un repère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-objets tous au même endroit=&gt; sécurité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-objets pas assez nombreux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-matériel pour réceptionner les objets </a:t>
                      </a:r>
                      <a:r>
                        <a:rPr lang="fr-FR" sz="1000" dirty="0" smtClean="0">
                          <a:effectLst/>
                        </a:rPr>
                        <a:t>inadéquat</a:t>
                      </a:r>
                      <a:r>
                        <a:rPr lang="fr-FR" sz="1000" dirty="0">
                          <a:effectLst/>
                        </a:rPr>
                        <a:t> : les ballons roulent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-les équipes </a:t>
                      </a:r>
                      <a:r>
                        <a:rPr lang="fr-FR" sz="1000" dirty="0" smtClean="0">
                          <a:effectLst/>
                        </a:rPr>
                        <a:t>ne sont pas identifiées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Un dispositif adapté  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-Au </a:t>
                      </a:r>
                      <a:r>
                        <a:rPr lang="fr-FR" sz="1000" dirty="0">
                          <a:effectLst/>
                        </a:rPr>
                        <a:t>développement d’une activité motrice importante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-Au </a:t>
                      </a:r>
                      <a:r>
                        <a:rPr lang="fr-FR" sz="1000" dirty="0">
                          <a:effectLst/>
                        </a:rPr>
                        <a:t>respect des règles de sécurité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Pour clarifier le déroulé du jeu  pour les élèves : (signifier les équipes, bac de réception adéquat etc…)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</a:tr>
              <a:tr h="813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Temps d’activité physique peu important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Nécessité d’un travail en amont en </a:t>
                      </a:r>
                      <a:r>
                        <a:rPr lang="fr-FR" sz="1000" dirty="0" smtClean="0">
                          <a:effectLst/>
                        </a:rPr>
                        <a:t>classe si</a:t>
                      </a:r>
                      <a:r>
                        <a:rPr lang="fr-FR" sz="1000" baseline="0" dirty="0" smtClean="0">
                          <a:effectLst/>
                        </a:rPr>
                        <a:t> besoin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Mettre en place des </a:t>
                      </a:r>
                      <a:r>
                        <a:rPr lang="fr-FR" sz="1000" dirty="0" smtClean="0">
                          <a:effectLst/>
                        </a:rPr>
                        <a:t>habitudes de travail</a:t>
                      </a:r>
                      <a:r>
                        <a:rPr lang="fr-FR" sz="1000" dirty="0">
                          <a:effectLst/>
                        </a:rPr>
                        <a:t> : </a:t>
                      </a:r>
                      <a:r>
                        <a:rPr lang="fr-FR" sz="1000" dirty="0" smtClean="0">
                          <a:effectLst/>
                        </a:rPr>
                        <a:t>modalité</a:t>
                      </a:r>
                      <a:r>
                        <a:rPr lang="fr-FR" sz="1000" baseline="0" dirty="0" smtClean="0">
                          <a:effectLst/>
                        </a:rPr>
                        <a:t>s d’entrée dans l’espace dédié à l’activité physique</a:t>
                      </a:r>
                      <a:r>
                        <a:rPr lang="fr-FR" sz="1000" dirty="0" smtClean="0">
                          <a:effectLst/>
                        </a:rPr>
                        <a:t>,</a:t>
                      </a:r>
                      <a:r>
                        <a:rPr lang="fr-FR" sz="1000" baseline="0" dirty="0" smtClean="0">
                          <a:effectLst/>
                        </a:rPr>
                        <a:t> </a:t>
                      </a:r>
                      <a:r>
                        <a:rPr lang="fr-FR" sz="1000" dirty="0" smtClean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définir des </a:t>
                      </a:r>
                      <a:r>
                        <a:rPr lang="fr-FR" sz="1000" dirty="0" smtClean="0">
                          <a:effectLst/>
                        </a:rPr>
                        <a:t>rôles.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A</a:t>
                      </a:r>
                      <a:r>
                        <a:rPr lang="fr-FR" sz="1000" dirty="0" smtClean="0">
                          <a:effectLst/>
                        </a:rPr>
                        <a:t>ller </a:t>
                      </a:r>
                      <a:r>
                        <a:rPr lang="fr-FR" sz="1000" dirty="0">
                          <a:effectLst/>
                        </a:rPr>
                        <a:t>à l’essentiel dans les </a:t>
                      </a:r>
                      <a:r>
                        <a:rPr lang="fr-FR" sz="1000" dirty="0" smtClean="0">
                          <a:effectLst/>
                        </a:rPr>
                        <a:t>consignes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P</a:t>
                      </a:r>
                      <a:r>
                        <a:rPr lang="fr-FR" sz="1000" dirty="0" smtClean="0">
                          <a:effectLst/>
                        </a:rPr>
                        <a:t>roposer </a:t>
                      </a:r>
                      <a:r>
                        <a:rPr lang="fr-FR" sz="1000" dirty="0">
                          <a:effectLst/>
                        </a:rPr>
                        <a:t>suffisamment de matériel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</a:tr>
              <a:tr h="1471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Désintérêt de la tâche par les élèves 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Tâche répétitive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Pas de prise en compte des réponses motrices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Mettre en place des temps de retour au calme en proposant des bilans brefs de la situation ou des pratiques corporelles de bien être « stop univers 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Relance de l’activité en utilisant des variables prévues par l’enseignant ou en rebondissant sur les réponses motrices des élèves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2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81000" y="1523500"/>
            <a:ext cx="8382000" cy="92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fr-FR" sz="5400" b="1" dirty="0">
                <a:solidFill>
                  <a:srgbClr val="FFFF00"/>
                </a:solidFill>
                <a:latin typeface="Arial" charset="0"/>
              </a:rPr>
              <a:t>LA TACHE MOTRICE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3734302"/>
            <a:ext cx="8458200" cy="147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fr-FR" sz="3600" dirty="0" smtClean="0">
                <a:solidFill>
                  <a:schemeClr val="hlink"/>
                </a:solidFill>
                <a:latin typeface="Arial" charset="0"/>
              </a:rPr>
              <a:t>Elle </a:t>
            </a:r>
            <a:r>
              <a:rPr lang="fr-FR" sz="3600" dirty="0">
                <a:solidFill>
                  <a:schemeClr val="hlink"/>
                </a:solidFill>
                <a:latin typeface="Arial" charset="0"/>
              </a:rPr>
              <a:t>est constituée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fr-FR" sz="3600" dirty="0">
                <a:solidFill>
                  <a:schemeClr val="hlink"/>
                </a:solidFill>
                <a:latin typeface="Arial" charset="0"/>
              </a:rPr>
              <a:t>de 4 éléments</a:t>
            </a:r>
            <a:r>
              <a:rPr lang="fr-FR" sz="36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fr-FR" sz="3600" dirty="0">
                <a:solidFill>
                  <a:schemeClr val="hlink"/>
                </a:solidFill>
                <a:latin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206176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-180528" y="310353"/>
            <a:ext cx="2900855" cy="4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fr-FR" sz="2500" b="1" dirty="0">
                <a:solidFill>
                  <a:srgbClr val="FFFF00"/>
                </a:solidFill>
                <a:latin typeface="Arial" charset="0"/>
              </a:rPr>
              <a:t> Le BUT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30882" y="780220"/>
            <a:ext cx="7551683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50000"/>
              </a:spcBef>
            </a:pPr>
            <a:r>
              <a:rPr lang="fr-FR" sz="2000" dirty="0">
                <a:solidFill>
                  <a:schemeClr val="hlink"/>
                </a:solidFill>
                <a:latin typeface="Arial" charset="0"/>
              </a:rPr>
              <a:t>Ce que l’élève doit réaliser : il doit être clair et compréhensible.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92964" y="1536092"/>
            <a:ext cx="3074276" cy="4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fr-FR" sz="2500" b="1" dirty="0">
                <a:solidFill>
                  <a:srgbClr val="FFFF00"/>
                </a:solidFill>
                <a:latin typeface="Arial" charset="0"/>
              </a:rPr>
              <a:t> Le DISPOSITIF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15310" y="2013142"/>
            <a:ext cx="813500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fr-FR" sz="2000" dirty="0">
                <a:solidFill>
                  <a:schemeClr val="hlink"/>
                </a:solidFill>
                <a:latin typeface="Arial" charset="0"/>
              </a:rPr>
              <a:t>L’espace, le matériel à propos desquels l’élève s’exerce.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6123" y="2743200"/>
            <a:ext cx="3869813" cy="4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fr-FR" sz="2500" b="1" dirty="0">
                <a:solidFill>
                  <a:srgbClr val="FFFF00"/>
                </a:solidFill>
                <a:latin typeface="Arial" charset="0"/>
              </a:rPr>
              <a:t> Les OPERATIONS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130882" y="3214862"/>
            <a:ext cx="7488621" cy="156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50000"/>
              </a:spcBef>
            </a:pPr>
            <a:r>
              <a:rPr lang="fr-FR" sz="2000" dirty="0">
                <a:solidFill>
                  <a:schemeClr val="hlink"/>
                </a:solidFill>
                <a:latin typeface="Arial" charset="0"/>
              </a:rPr>
              <a:t>Les actions et les moyens nécessaires pour atteindre le but (suite organisée d’actions et d’opérations qui conduit à la réussite de la tâche).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endParaRPr lang="fr-FR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-756725" y="4431652"/>
            <a:ext cx="5297214" cy="4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fr-FR" sz="2500" b="1" dirty="0" smtClean="0">
                <a:solidFill>
                  <a:srgbClr val="FFFF00"/>
                </a:solidFill>
                <a:latin typeface="Arial" charset="0"/>
              </a:rPr>
              <a:t> Les VARIABLES</a:t>
            </a:r>
            <a:endParaRPr lang="fr-FR" sz="25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899592" y="4908702"/>
            <a:ext cx="7252138" cy="218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228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4575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6863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90738" defTabSz="1044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fr-FR" sz="2000" dirty="0" smtClean="0">
                <a:solidFill>
                  <a:schemeClr val="hlink"/>
                </a:solidFill>
                <a:latin typeface="Arial" charset="0"/>
              </a:rPr>
              <a:t>Elles permettent de faire évoluer la situation de départ :</a:t>
            </a: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hlink"/>
                </a:solidFill>
                <a:latin typeface="Arial" charset="0"/>
              </a:rPr>
              <a:t> pour tenir compte des réponses motrices des élèves (différenciation: faciliter ou augmenter la difficulté) </a:t>
            </a: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hlink"/>
                </a:solidFill>
                <a:latin typeface="Arial" charset="0"/>
              </a:rPr>
              <a:t> pour enrichir la situation de base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endParaRPr lang="fr-FR" dirty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915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7704" y="90872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VARIABLES</a:t>
            </a:r>
            <a:endParaRPr lang="fr-F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988840"/>
            <a:ext cx="79208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TEMPS: </a:t>
            </a:r>
            <a:r>
              <a:rPr lang="fr-F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temps limité (sablier, maître du temps)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ESPACE: </a:t>
            </a:r>
            <a:r>
              <a:rPr lang="fr-F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objets plus ou moins espacés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DEPLACEMENT: </a:t>
            </a:r>
            <a:r>
              <a:rPr lang="fr-F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manière de se déplacer, mettre en place des obstacles.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 mettre qu’un objet à la fois</a:t>
            </a:r>
          </a:p>
          <a:p>
            <a:r>
              <a:rPr lang="fr-F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trier les objets par couleur/par forme</a:t>
            </a:r>
          </a:p>
          <a:p>
            <a:endParaRPr lang="fr-F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NB: </a:t>
            </a:r>
            <a:r>
              <a:rPr lang="fr-FR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variables vont dépendre de l’objectif fixé: situation de course longue ou de  jeux collectifs</a:t>
            </a:r>
            <a:endParaRPr lang="fr-FR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fr-FR" i="1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3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267744" y="692696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LES VARIABLES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276" y="2060847"/>
            <a:ext cx="8245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Tous les objets doivent être ramassés à la fin du sablier (ou autre signal)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Associer couleur d’objets avec la couleur de la caisse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Associer collection d’objets dans une même caisse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Mettre </a:t>
            </a:r>
            <a:r>
              <a:rPr lang="fr-F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 obstacles à franchir entre le départ  et l’endroit où se situe la caisse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Utiliser des gros objets afin que les enfants coopèrent pour les déplacer (gros ballon, tapis, carton, blocs mousse, matériel utilisé pour les parcours)</a:t>
            </a:r>
          </a:p>
          <a:p>
            <a:pPr marL="285750" indent="-285750">
              <a:buFont typeface="Arial" pitchFamily="34" charset="0"/>
              <a:buChar char="•"/>
            </a:pPr>
            <a:endParaRPr lang="fr-F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5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39752" y="62068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déménageurs en GS</a:t>
            </a:r>
          </a:p>
          <a:p>
            <a:pPr algn="ctr"/>
            <a:r>
              <a:rPr lang="fr-FR" b="1" i="1" dirty="0" smtClean="0">
                <a:latin typeface="Arial" pitchFamily="34" charset="0"/>
                <a:cs typeface="Arial" pitchFamily="34" charset="0"/>
              </a:rPr>
              <a:t>Situation proposée par les stagiaires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3548" y="21321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Le but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Coopérer pour emmener les objets d’une caisse à l’autre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600" y="2780928"/>
            <a:ext cx="288032" cy="369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533992" y="2776508"/>
            <a:ext cx="28803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483768" y="2774916"/>
            <a:ext cx="288032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347864" y="2776508"/>
            <a:ext cx="288032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15516" y="5713156"/>
            <a:ext cx="648072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187624" y="5733256"/>
            <a:ext cx="648072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39752" y="5713156"/>
            <a:ext cx="648072" cy="216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347864" y="5713156"/>
            <a:ext cx="64807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1043608" y="2959582"/>
            <a:ext cx="0" cy="28816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959582"/>
            <a:ext cx="0" cy="285557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203848" y="2959582"/>
            <a:ext cx="0" cy="298969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4211960" y="2959582"/>
            <a:ext cx="0" cy="286158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004048" y="342900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Variables: 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-temps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-distance entre les élèves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119675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déménageurs en GS</a:t>
            </a:r>
          </a:p>
          <a:p>
            <a:endParaRPr lang="fr-F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1600" y="2860579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Le but: 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vider la caisse de son équipe plus rapidement que les adversaires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0" y="3573016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Variables: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Mettre un épervier (dans une zone délimitée ou en déplacement libre)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Désigner un épervier par équipe pouvant toucher l’adversaire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Ajouter des zones refuges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Vers le sport collectif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Réduire le nombre de ballons en allant jusqu’à un seul ballon par équipe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Interdire les déplacements pour le porteur du ballon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Utiliser des cibles </a:t>
            </a:r>
          </a:p>
          <a:p>
            <a:pPr marL="285750" indent="-285750">
              <a:buFont typeface="Arial" pitchFamily="34" charset="0"/>
              <a:buChar char="•"/>
            </a:pPr>
            <a:endParaRPr lang="fr-F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634" y="310515"/>
            <a:ext cx="2549451" cy="248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3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418</TotalTime>
  <Words>828</Words>
  <Application>Microsoft Office PowerPoint</Application>
  <PresentationFormat>Affichage à l'écran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Contiguïté</vt:lpstr>
      <vt:lpstr>Gérer sa classe en dehors de la classe:</vt:lpstr>
      <vt:lpstr>Mots trouvés par les stagiaires  après l’exercice de visualisation d’une séance d’ EPS qui n’a pas fonctionné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classe en dehors de la classe: l’EPS</dc:title>
  <dc:creator>CP EPS</dc:creator>
  <cp:lastModifiedBy>CP EPS</cp:lastModifiedBy>
  <cp:revision>39</cp:revision>
  <dcterms:created xsi:type="dcterms:W3CDTF">2018-02-28T08:32:46Z</dcterms:created>
  <dcterms:modified xsi:type="dcterms:W3CDTF">2018-03-08T10:02:43Z</dcterms:modified>
</cp:coreProperties>
</file>