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4C0-4096-4D2B-878A-81D40CF54CE5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66C7-2B44-4737-BAF1-6351206130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4C0-4096-4D2B-878A-81D40CF54CE5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66C7-2B44-4737-BAF1-6351206130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4C0-4096-4D2B-878A-81D40CF54CE5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66C7-2B44-4737-BAF1-6351206130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4C0-4096-4D2B-878A-81D40CF54CE5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66C7-2B44-4737-BAF1-6351206130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4C0-4096-4D2B-878A-81D40CF54CE5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66C7-2B44-4737-BAF1-6351206130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4C0-4096-4D2B-878A-81D40CF54CE5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66C7-2B44-4737-BAF1-6351206130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4C0-4096-4D2B-878A-81D40CF54CE5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66C7-2B44-4737-BAF1-6351206130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4C0-4096-4D2B-878A-81D40CF54CE5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66C7-2B44-4737-BAF1-6351206130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4C0-4096-4D2B-878A-81D40CF54CE5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66C7-2B44-4737-BAF1-6351206130D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4C0-4096-4D2B-878A-81D40CF54CE5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E66C7-2B44-4737-BAF1-6351206130D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254C0-4096-4D2B-878A-81D40CF54CE5}" type="datetimeFigureOut">
              <a:rPr lang="fr-FR" smtClean="0"/>
              <a:t>04/03/2019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E66C7-2B44-4737-BAF1-6351206130D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2CE66C7-2B44-4737-BAF1-6351206130D4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5E254C0-4096-4D2B-878A-81D40CF54CE5}" type="datetimeFigureOut">
              <a:rPr lang="fr-FR" smtClean="0"/>
              <a:t>04/03/2019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en71-chalon1.cir.ac-dijon.fr/wp-content/uploads/sites/9/Formations/Module_CM/Capsule-3-Processus-de-compr&#233;hension-&#233;valu&#233;s-dans-PIRLS-2011.mp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r>
              <a:rPr lang="fr-FR" dirty="0"/>
              <a:t>Problématique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2088232"/>
          </a:xfrm>
        </p:spPr>
        <p:txBody>
          <a:bodyPr>
            <a:normAutofit/>
          </a:bodyPr>
          <a:lstStyle/>
          <a:p>
            <a:r>
              <a:rPr lang="fr-FR" dirty="0"/>
              <a:t>Est-ce que les questionnaires sont une aide pour aider à la compréhension des élèves en lecture?</a:t>
            </a:r>
          </a:p>
        </p:txBody>
      </p:sp>
    </p:spTree>
    <p:extLst>
      <p:ext uri="{BB962C8B-B14F-4D97-AF65-F5344CB8AC3E}">
        <p14:creationId xmlns:p14="http://schemas.microsoft.com/office/powerpoint/2010/main" val="422186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3071"/>
            <a:ext cx="8229600" cy="1143000"/>
          </a:xfrm>
        </p:spPr>
        <p:txBody>
          <a:bodyPr/>
          <a:lstStyle/>
          <a:p>
            <a:r>
              <a:rPr lang="fr-FR" dirty="0"/>
              <a:t>LE QUESTIONNAIRE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/>
              <a:t>Support: le questionnaire PIRLS</a:t>
            </a:r>
          </a:p>
          <a:p>
            <a:endParaRPr lang="fr-FR" sz="2000" b="1" dirty="0"/>
          </a:p>
          <a:p>
            <a:r>
              <a:rPr lang="fr-FR" sz="2000" b="1" dirty="0"/>
              <a:t>Des questions  à choix multiples</a:t>
            </a:r>
          </a:p>
          <a:p>
            <a:pPr marL="0" indent="0">
              <a:buNone/>
            </a:pPr>
            <a:r>
              <a:rPr lang="fr-FR" sz="2000" b="1" i="1" dirty="0">
                <a:solidFill>
                  <a:schemeClr val="accent1"/>
                </a:solidFill>
              </a:rPr>
              <a:t>   Questions  1, 4,8,10</a:t>
            </a:r>
          </a:p>
          <a:p>
            <a:endParaRPr lang="fr-FR" sz="2000" b="1" dirty="0"/>
          </a:p>
          <a:p>
            <a:r>
              <a:rPr lang="fr-FR" sz="2000" b="1" dirty="0"/>
              <a:t>Des questions qui appellent une rédaction</a:t>
            </a:r>
            <a:endParaRPr lang="fr-FR" sz="1600" dirty="0"/>
          </a:p>
          <a:p>
            <a:pPr marL="0" indent="0">
              <a:buNone/>
            </a:pPr>
            <a:r>
              <a:rPr lang="fr-FR" sz="2000" b="1" i="1" dirty="0">
                <a:solidFill>
                  <a:schemeClr val="accent1"/>
                </a:solidFill>
              </a:rPr>
              <a:t>   Questions 2,3</a:t>
            </a:r>
          </a:p>
          <a:p>
            <a:endParaRPr lang="fr-FR" sz="2000" b="1" i="1" dirty="0">
              <a:solidFill>
                <a:schemeClr val="accent1"/>
              </a:solidFill>
            </a:endParaRPr>
          </a:p>
          <a:p>
            <a:r>
              <a:rPr lang="fr-FR" sz="2000" b="1" dirty="0"/>
              <a:t>Des questions ouvertes (plusieurs réponses possibles)</a:t>
            </a:r>
          </a:p>
          <a:p>
            <a:pPr marL="0" indent="0">
              <a:buNone/>
            </a:pPr>
            <a:r>
              <a:rPr lang="fr-FR" sz="2000" b="1" i="1">
                <a:solidFill>
                  <a:schemeClr val="accent1"/>
                </a:solidFill>
              </a:rPr>
              <a:t>   Questions </a:t>
            </a:r>
            <a:r>
              <a:rPr lang="fr-FR" sz="2000" b="1" i="1" dirty="0">
                <a:solidFill>
                  <a:schemeClr val="accent1"/>
                </a:solidFill>
              </a:rPr>
              <a:t>5,6</a:t>
            </a:r>
          </a:p>
          <a:p>
            <a:endParaRPr lang="fr-FR" sz="2000" b="1" i="1" dirty="0">
              <a:solidFill>
                <a:schemeClr val="accent1"/>
              </a:solidFill>
            </a:endParaRPr>
          </a:p>
          <a:p>
            <a:r>
              <a:rPr lang="fr-FR" sz="2000" b="1" dirty="0"/>
              <a:t>Des questions globales</a:t>
            </a:r>
          </a:p>
          <a:p>
            <a:pPr marL="0" indent="0">
              <a:buNone/>
            </a:pPr>
            <a:r>
              <a:rPr lang="fr-FR" sz="2000" b="1" i="1" dirty="0">
                <a:solidFill>
                  <a:schemeClr val="accent1"/>
                </a:solidFill>
              </a:rPr>
              <a:t>          Questions 14,16</a:t>
            </a:r>
          </a:p>
          <a:p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endParaRPr lang="fr-FR" sz="1800" dirty="0"/>
          </a:p>
          <a:p>
            <a:pPr marL="457200" indent="-457200">
              <a:buAutoNum type="arabicParenR"/>
            </a:pPr>
            <a:endParaRPr lang="fr-FR" sz="2400" dirty="0"/>
          </a:p>
          <a:p>
            <a:pPr marL="0" indent="0">
              <a:buNone/>
            </a:pPr>
            <a:endParaRPr lang="fr-FR" sz="2800" dirty="0"/>
          </a:p>
          <a:p>
            <a:endParaRPr lang="fr-FR" sz="2800" dirty="0"/>
          </a:p>
          <a:p>
            <a:endParaRPr lang="fr-FR" sz="2800" dirty="0"/>
          </a:p>
          <a:p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endParaRPr lang="fr-FR" sz="28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764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autre catégorisation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Des questions littérales</a:t>
            </a:r>
          </a:p>
          <a:p>
            <a:pPr indent="-342900">
              <a:buFont typeface="Symbol"/>
              <a:buChar char="Þ"/>
            </a:pPr>
            <a:r>
              <a:rPr lang="fr-FR" sz="2000" dirty="0"/>
              <a:t>l’élève doit prélever des indices</a:t>
            </a:r>
          </a:p>
          <a:p>
            <a:pPr marL="0" indent="0" algn="ctr">
              <a:buNone/>
            </a:pPr>
            <a:r>
              <a:rPr lang="fr-FR" sz="2000" b="1" i="1" dirty="0"/>
              <a:t>Identifier les éléments littéraux</a:t>
            </a:r>
          </a:p>
          <a:p>
            <a:pPr marL="0" indent="0" algn="ctr">
              <a:buNone/>
            </a:pPr>
            <a:endParaRPr lang="fr-FR" sz="2000" b="1" i="1" dirty="0"/>
          </a:p>
          <a:p>
            <a:r>
              <a:rPr lang="fr-FR" dirty="0"/>
              <a:t>Des questions implicites</a:t>
            </a:r>
          </a:p>
          <a:p>
            <a:endParaRPr lang="fr-FR" dirty="0"/>
          </a:p>
          <a:p>
            <a:pPr>
              <a:buFont typeface="Symbol"/>
              <a:buChar char="Þ"/>
            </a:pPr>
            <a:r>
              <a:rPr lang="fr-FR" sz="2000" dirty="0"/>
              <a:t>l’élève doit inférer (inférences plus ou moins complexes)</a:t>
            </a:r>
          </a:p>
          <a:p>
            <a:pPr marL="114300" indent="0" algn="ctr">
              <a:buNone/>
            </a:pPr>
            <a:r>
              <a:rPr lang="fr-FR" sz="2000" b="1" i="1" dirty="0"/>
              <a:t>Etablir des   liens entre les mots, les phrases du texte</a:t>
            </a:r>
          </a:p>
          <a:p>
            <a:pPr>
              <a:buFont typeface="Symbol"/>
              <a:buChar char="Þ"/>
            </a:pPr>
            <a:endParaRPr lang="fr-FR" sz="2000" dirty="0"/>
          </a:p>
          <a:p>
            <a:pPr>
              <a:buFont typeface="Symbol"/>
              <a:buChar char="Þ"/>
            </a:pPr>
            <a:r>
              <a:rPr lang="fr-FR" sz="2000" dirty="0"/>
              <a:t>L’élève doit interpréter(utiliser ses connaissances personnelles)</a:t>
            </a:r>
          </a:p>
          <a:p>
            <a:pPr marL="0" indent="0" algn="ctr">
              <a:buNone/>
            </a:pPr>
            <a:r>
              <a:rPr lang="fr-FR" sz="2000" b="1" i="1" dirty="0"/>
              <a:t>Etablir des liens avec d’autres histoires, faire des hypothèses sur les intentions de l’auteur</a:t>
            </a:r>
          </a:p>
          <a:p>
            <a:pPr>
              <a:buFont typeface="Symbol"/>
              <a:buChar char="Þ"/>
            </a:pPr>
            <a:r>
              <a:rPr lang="fr-FR" sz="2000" dirty="0"/>
              <a:t>L’élève doit  apprécier (adopter un point de vue)</a:t>
            </a:r>
          </a:p>
          <a:p>
            <a:pPr marL="114300" indent="0" algn="ctr">
              <a:buNone/>
            </a:pPr>
            <a:r>
              <a:rPr lang="fr-FR" sz="2000" b="1" i="1" dirty="0"/>
              <a:t>Exprimer son avis, son ressenti</a:t>
            </a:r>
          </a:p>
        </p:txBody>
      </p:sp>
    </p:spTree>
    <p:extLst>
      <p:ext uri="{BB962C8B-B14F-4D97-AF65-F5344CB8AC3E}">
        <p14:creationId xmlns:p14="http://schemas.microsoft.com/office/powerpoint/2010/main" val="279847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des difficultés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Des difficultés liées au texte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r>
              <a:rPr lang="fr-FR" dirty="0"/>
              <a:t>Des difficultés liées  au questionnaire</a:t>
            </a:r>
          </a:p>
        </p:txBody>
      </p:sp>
    </p:spTree>
    <p:extLst>
      <p:ext uri="{BB962C8B-B14F-4D97-AF65-F5344CB8AC3E}">
        <p14:creationId xmlns:p14="http://schemas.microsoft.com/office/powerpoint/2010/main" val="3451336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Aider à comprendre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r>
              <a:rPr lang="fr-FR" sz="2000" b="1" dirty="0"/>
              <a:t>Si les élèves travaillent seuls</a:t>
            </a:r>
          </a:p>
          <a:p>
            <a:r>
              <a:rPr lang="fr-FR" sz="2000" dirty="0"/>
              <a:t>Proposer un texte connu de l’élève </a:t>
            </a:r>
          </a:p>
          <a:p>
            <a:r>
              <a:rPr lang="fr-FR" sz="2000" dirty="0"/>
              <a:t>Lire le texte aux élèves et leur proposer le questionnaire après</a:t>
            </a:r>
          </a:p>
          <a:p>
            <a:r>
              <a:rPr lang="fr-FR" sz="2000" dirty="0"/>
              <a:t>Lire le questionnaire avec les élèves et proposer le texte après</a:t>
            </a:r>
          </a:p>
          <a:p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78063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Aider  à comprendre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7632848" cy="5517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b="1" dirty="0"/>
              <a:t>Si on guide les élèves</a:t>
            </a:r>
          </a:p>
          <a:p>
            <a:pPr marL="0" indent="0">
              <a:buNone/>
            </a:pPr>
            <a:endParaRPr lang="fr-FR" sz="1800" b="1" dirty="0"/>
          </a:p>
          <a:p>
            <a:r>
              <a:rPr lang="fr-FR" sz="1800" dirty="0"/>
              <a:t>Lecture guidée par le maître</a:t>
            </a:r>
            <a:r>
              <a:rPr lang="fr-FR" sz="1800" dirty="0">
                <a:sym typeface="Wingdings" pitchFamily="2" charset="2"/>
              </a:rPr>
              <a:t>(travail en groupes homogènes): le maître propose une question. Il lit le texte intégralement aux élèves. L’enseignant propose une relecture si l’élève n’ a pas trouvé la réponse à la question</a:t>
            </a:r>
          </a:p>
          <a:p>
            <a:r>
              <a:rPr lang="fr-FR" sz="1800" dirty="0">
                <a:sym typeface="Wingdings" pitchFamily="2" charset="2"/>
              </a:rPr>
              <a:t>Un travail sur les questions:</a:t>
            </a:r>
          </a:p>
          <a:p>
            <a:pPr>
              <a:buFont typeface="Symbol"/>
              <a:buChar char="Þ"/>
            </a:pPr>
            <a:r>
              <a:rPr lang="fr-FR" sz="1800" dirty="0">
                <a:sym typeface="Wingdings" pitchFamily="2" charset="2"/>
              </a:rPr>
              <a:t>surligner les indices qui vont aider à la résolution de la question</a:t>
            </a:r>
          </a:p>
          <a:p>
            <a:pPr marL="0" indent="0">
              <a:buNone/>
            </a:pPr>
            <a:r>
              <a:rPr lang="fr-FR" sz="1400" dirty="0">
                <a:hlinkClick r:id="rId2"/>
              </a:rPr>
              <a:t>Capsule-3-Processus-de-compréhension-évalués-dans-PIRLS-2011.mp4</a:t>
            </a:r>
            <a:endParaRPr lang="fr-FR" sz="1400" dirty="0"/>
          </a:p>
          <a:p>
            <a:pPr indent="-342900">
              <a:buFont typeface="Symbol"/>
              <a:buChar char="Þ"/>
            </a:pPr>
            <a:r>
              <a:rPr lang="fr-FR" sz="1800" dirty="0">
                <a:sym typeface="Wingdings" pitchFamily="2" charset="2"/>
              </a:rPr>
              <a:t>L’élève doit rédiger une question qui l’aide à comprendre le texte</a:t>
            </a:r>
          </a:p>
          <a:p>
            <a:pPr indent="-342900">
              <a:buFont typeface="Symbol"/>
              <a:buChar char="Þ"/>
            </a:pPr>
            <a:endParaRPr lang="fr-FR" sz="1800" dirty="0">
              <a:sym typeface="Wingdings" pitchFamily="2" charset="2"/>
            </a:endParaRPr>
          </a:p>
          <a:p>
            <a:r>
              <a:rPr lang="fr-FR" sz="1800" dirty="0">
                <a:sym typeface="Wingdings" pitchFamily="2" charset="2"/>
              </a:rPr>
              <a:t>Un travail sur les réponses:</a:t>
            </a:r>
          </a:p>
          <a:p>
            <a:pPr>
              <a:buFont typeface="Symbol"/>
              <a:buChar char="Þ"/>
            </a:pPr>
            <a:r>
              <a:rPr lang="fr-FR" sz="1800" dirty="0">
                <a:sym typeface="Wingdings" pitchFamily="2" charset="2"/>
              </a:rPr>
              <a:t> A partir d’une réponse juste d’un élève fictif: comment l’élève a-t-il fait pour répondre à cette question?</a:t>
            </a:r>
          </a:p>
          <a:p>
            <a:pPr>
              <a:buFont typeface="Symbol"/>
              <a:buChar char="Þ"/>
            </a:pPr>
            <a:r>
              <a:rPr lang="fr-FR" sz="1800" dirty="0">
                <a:sym typeface="Wingdings" pitchFamily="2" charset="2"/>
              </a:rPr>
              <a:t> A partir d’une réponse erronée: pourquoi cet élève s’est-il trompé?</a:t>
            </a:r>
          </a:p>
          <a:p>
            <a:endParaRPr lang="fr-FR" sz="1800" dirty="0">
              <a:sym typeface="Wingdings" pitchFamily="2" charset="2"/>
            </a:endParaRPr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745928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125</TotalTime>
  <Words>310</Words>
  <Application>Microsoft Office PowerPoint</Application>
  <PresentationFormat>Affichage à l'écran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Symbol</vt:lpstr>
      <vt:lpstr>Contiguïté</vt:lpstr>
      <vt:lpstr>Problématique</vt:lpstr>
      <vt:lpstr>LE QUESTIONNAIRE</vt:lpstr>
      <vt:lpstr>Une autre catégorisation</vt:lpstr>
      <vt:lpstr>Analyse des difficultés</vt:lpstr>
      <vt:lpstr>Aider à comprendre</vt:lpstr>
      <vt:lpstr>Aider  à comprendre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Problématique</dc:title>
  <dc:creator>CP EPS</dc:creator>
  <cp:lastModifiedBy>Stéphane Tank</cp:lastModifiedBy>
  <cp:revision>14</cp:revision>
  <dcterms:created xsi:type="dcterms:W3CDTF">2019-02-14T10:50:33Z</dcterms:created>
  <dcterms:modified xsi:type="dcterms:W3CDTF">2019-03-04T16:22:58Z</dcterms:modified>
</cp:coreProperties>
</file>