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2" r:id="rId3"/>
    <p:sldId id="256" r:id="rId4"/>
    <p:sldId id="266" r:id="rId5"/>
    <p:sldId id="257" r:id="rId6"/>
    <p:sldId id="258" r:id="rId7"/>
    <p:sldId id="273" r:id="rId8"/>
    <p:sldId id="259" r:id="rId9"/>
    <p:sldId id="260" r:id="rId10"/>
    <p:sldId id="274" r:id="rId11"/>
    <p:sldId id="261" r:id="rId12"/>
    <p:sldId id="262" r:id="rId13"/>
    <p:sldId id="275" r:id="rId14"/>
    <p:sldId id="263" r:id="rId15"/>
    <p:sldId id="264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5542-EC82-48DE-AAC3-A9763F63E45B}" type="datetimeFigureOut">
              <a:rPr lang="fr-FR" smtClean="0"/>
              <a:t>07/02/2020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535E-DD6F-4B40-BDF4-D9F3E8ED4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Quelles variantes ?</a:t>
            </a:r>
          </a:p>
          <a:p>
            <a:pPr marL="171450" indent="-171450">
              <a:buFontTx/>
              <a:buChar char="-"/>
            </a:pPr>
            <a:r>
              <a:rPr lang="fr-FR" dirty="0"/>
              <a:t>Passer par le calcul mental</a:t>
            </a:r>
          </a:p>
          <a:p>
            <a:pPr marL="171450" indent="-171450">
              <a:buFontTx/>
              <a:buChar char="-"/>
            </a:pPr>
            <a:r>
              <a:rPr lang="fr-FR" dirty="0"/>
              <a:t>Si les élèves sont an capacité, leur demander de commencer par en résoudre 3 puis chercher celui qui est identique à celui de la veille.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E535E-DD6F-4B40-BDF4-D9F3E8ED48D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B09C-5DEB-44CF-8020-6DA3BA186844}" type="datetimeFigureOut">
              <a:rPr lang="fr-FR" smtClean="0"/>
              <a:pPr/>
              <a:t>07/02/2020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2FA2-A853-4C7E-8EB7-E86F78C9CE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7BE49F-784F-4F4C-9131-37B05CDB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735"/>
            <a:ext cx="1399475" cy="5092030"/>
          </a:xfrm>
          <a:prstGeom prst="rect">
            <a:avLst/>
          </a:prstGeom>
        </p:spPr>
      </p:pic>
      <p:sp>
        <p:nvSpPr>
          <p:cNvPr id="6" name="Rectangle à coins arrondis 2">
            <a:extLst>
              <a:ext uri="{FF2B5EF4-FFF2-40B4-BE49-F238E27FC236}">
                <a16:creationId xmlns:a16="http://schemas.microsoft.com/office/drawing/2014/main" id="{748FA766-CA6D-4CC7-92FE-0AA3F4618C9C}"/>
              </a:ext>
            </a:extLst>
          </p:cNvPr>
          <p:cNvSpPr/>
          <p:nvPr/>
        </p:nvSpPr>
        <p:spPr>
          <a:xfrm>
            <a:off x="2420144" y="203870"/>
            <a:ext cx="6120680" cy="12241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Voici un support utilisé dans une classe</a:t>
            </a:r>
            <a:r>
              <a:rPr lang="fr-FR" sz="5400" dirty="0">
                <a:solidFill>
                  <a:prstClr val="white"/>
                </a:solidFill>
                <a:latin typeface="Calibri"/>
              </a:rPr>
              <a:t>.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7E1D0-F9C6-4AB9-91A7-C10A6B635D71}"/>
              </a:ext>
            </a:extLst>
          </p:cNvPr>
          <p:cNvSpPr/>
          <p:nvPr/>
        </p:nvSpPr>
        <p:spPr>
          <a:xfrm>
            <a:off x="2296732" y="2211710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rial Rounded MT Bold" panose="020F0704030504030204" pitchFamily="34" charset="0"/>
              </a:rPr>
              <a:t>10 minutes pour concevoir votre semaine de problèmes dans les grandes lignes</a:t>
            </a:r>
          </a:p>
        </p:txBody>
      </p:sp>
    </p:spTree>
    <p:extLst>
      <p:ext uri="{BB962C8B-B14F-4D97-AF65-F5344CB8AC3E}">
        <p14:creationId xmlns:p14="http://schemas.microsoft.com/office/powerpoint/2010/main" val="29299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67744" y="51470"/>
            <a:ext cx="6120680" cy="92333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Jeudi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4071" y="51470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440000" cy="5239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1520661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Une salve de 3 problèmes (diapo 6) est proposée aux élèves. Ils doivent trouver celui qui se résout de la même manière (problème identique) que celui travaillé la veille.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En groupe classe, le problème identique est validé (diapo 6).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Les élèves doivent résoudre le problème identique (diapo 7). Les plus rapides peuvent aussi résoudre les autres problèmes.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Ce problème est corrigé en prenant appui sur les schémas (diapo 7).</a:t>
            </a:r>
          </a:p>
        </p:txBody>
      </p:sp>
    </p:spTree>
    <p:extLst>
      <p:ext uri="{BB962C8B-B14F-4D97-AF65-F5344CB8AC3E}">
        <p14:creationId xmlns:p14="http://schemas.microsoft.com/office/powerpoint/2010/main" val="6622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23478"/>
            <a:ext cx="813690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Lequel de ces 3 problèmes se résout comme le problème des vêtements?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987574"/>
            <a:ext cx="288032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Un alpiniste met 5 fois plus de temps pour gravir une montagne que pour en redescendre.</a:t>
            </a:r>
          </a:p>
          <a:p>
            <a:r>
              <a:rPr lang="fr-FR" sz="1400" dirty="0"/>
              <a:t>Il lui faut en tout 18h.</a:t>
            </a:r>
          </a:p>
          <a:p>
            <a:endParaRPr lang="fr-FR" sz="1400" b="1" dirty="0"/>
          </a:p>
          <a:p>
            <a:r>
              <a:rPr lang="fr-FR" sz="1400" b="1" dirty="0"/>
              <a:t>Combien de temps faut-il pour gravir la montagne?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59832" y="987574"/>
            <a:ext cx="288032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Un zoo héberge 3 lions. </a:t>
            </a:r>
            <a:r>
              <a:rPr lang="fr-FR" sz="1400" dirty="0" err="1"/>
              <a:t>Daktari</a:t>
            </a:r>
            <a:r>
              <a:rPr lang="fr-FR" sz="1400" dirty="0"/>
              <a:t> pèse 20kg de plus que Léo. Léo pèse 55kg de moins que Clarence. Clarence pèse 250kg.</a:t>
            </a:r>
          </a:p>
          <a:p>
            <a:endParaRPr lang="fr-FR" sz="1400" b="1" dirty="0"/>
          </a:p>
          <a:p>
            <a:r>
              <a:rPr lang="fr-FR" sz="1400" b="1" dirty="0"/>
              <a:t>Combien </a:t>
            </a:r>
            <a:r>
              <a:rPr lang="fr-FR" sz="1400" b="1" dirty="0" err="1"/>
              <a:t>Daktari</a:t>
            </a:r>
            <a:r>
              <a:rPr lang="fr-FR" sz="1400" b="1" dirty="0"/>
              <a:t> pèse-t-il?</a:t>
            </a:r>
          </a:p>
          <a:p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12160" y="987575"/>
            <a:ext cx="288032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Une dépanneuse pèse 4400kg. Elle est 4 fois plus lourde que la voiture en panne qu’elle a chargée sur son plateau.</a:t>
            </a:r>
          </a:p>
          <a:p>
            <a:endParaRPr lang="fr-FR" sz="1400" dirty="0"/>
          </a:p>
          <a:p>
            <a:r>
              <a:rPr lang="fr-FR" sz="1400" b="1" dirty="0"/>
              <a:t>Combien pèse l’ensemble?</a:t>
            </a:r>
          </a:p>
          <a:p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196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2160" y="987574"/>
            <a:ext cx="2880320" cy="1584176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15766"/>
            <a:ext cx="1866658" cy="2427734"/>
          </a:xfrm>
          <a:prstGeom prst="rect">
            <a:avLst/>
          </a:prstGeom>
          <a:noFill/>
        </p:spPr>
      </p:pic>
      <p:pic>
        <p:nvPicPr>
          <p:cNvPr id="2052" name="Picture 4" descr="Afficher l’image 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9782"/>
            <a:ext cx="2143125" cy="2143125"/>
          </a:xfrm>
          <a:prstGeom prst="rect">
            <a:avLst/>
          </a:prstGeom>
          <a:noFill/>
        </p:spPr>
      </p:pic>
      <p:pic>
        <p:nvPicPr>
          <p:cNvPr id="2054" name="Picture 6" descr="Afficher l’image 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147814"/>
            <a:ext cx="2520280" cy="150586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6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94" y="4731990"/>
            <a:ext cx="407437" cy="396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e 69"/>
          <p:cNvGrpSpPr/>
          <p:nvPr/>
        </p:nvGrpSpPr>
        <p:grpSpPr>
          <a:xfrm>
            <a:off x="683568" y="3939902"/>
            <a:ext cx="2160040" cy="369332"/>
            <a:chOff x="683568" y="3939902"/>
            <a:chExt cx="2160040" cy="369332"/>
          </a:xfrm>
        </p:grpSpPr>
        <p:sp>
          <p:nvSpPr>
            <p:cNvPr id="60" name="ZoneTexte 59"/>
            <p:cNvSpPr txBox="1"/>
            <p:nvPr/>
          </p:nvSpPr>
          <p:spPr>
            <a:xfrm>
              <a:off x="1043608" y="3939902"/>
              <a:ext cx="1800000" cy="369332"/>
            </a:xfrm>
            <a:prstGeom prst="rect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83568" y="3939902"/>
              <a:ext cx="360000" cy="369332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b="1" dirty="0"/>
            </a:p>
          </p:txBody>
        </p:sp>
        <p:cxnSp>
          <p:nvCxnSpPr>
            <p:cNvPr id="63" name="Connecteur droit 62"/>
            <p:cNvCxnSpPr/>
            <p:nvPr/>
          </p:nvCxnSpPr>
          <p:spPr>
            <a:xfrm>
              <a:off x="1403648" y="3939902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763688" y="3939902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2123728" y="3939902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2483768" y="3939902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133164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196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156176" y="1779662"/>
            <a:ext cx="2016224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4400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156176" y="314781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4400 : 4 = 1100</a:t>
            </a:r>
          </a:p>
        </p:txBody>
      </p:sp>
      <p:sp>
        <p:nvSpPr>
          <p:cNvPr id="271" name="ZoneTexte 270"/>
          <p:cNvSpPr txBox="1"/>
          <p:nvPr/>
        </p:nvSpPr>
        <p:spPr>
          <a:xfrm>
            <a:off x="6156176" y="2787774"/>
            <a:ext cx="504056" cy="246221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1100</a:t>
            </a:r>
          </a:p>
        </p:txBody>
      </p:sp>
      <p:sp>
        <p:nvSpPr>
          <p:cNvPr id="283" name="ZoneTexte 282"/>
          <p:cNvSpPr txBox="1"/>
          <p:nvPr/>
        </p:nvSpPr>
        <p:spPr>
          <a:xfrm>
            <a:off x="899592" y="1779662"/>
            <a:ext cx="180000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285" name="ZoneTexte 284"/>
          <p:cNvSpPr txBox="1"/>
          <p:nvPr/>
        </p:nvSpPr>
        <p:spPr>
          <a:xfrm>
            <a:off x="899592" y="2499742"/>
            <a:ext cx="3600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294" name="ZoneTexte 293"/>
          <p:cNvSpPr txBox="1"/>
          <p:nvPr/>
        </p:nvSpPr>
        <p:spPr>
          <a:xfrm>
            <a:off x="1187624" y="44439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 : 6 = 3</a:t>
            </a:r>
          </a:p>
        </p:txBody>
      </p:sp>
      <p:sp>
        <p:nvSpPr>
          <p:cNvPr id="297" name="ZoneTexte 296"/>
          <p:cNvSpPr txBox="1"/>
          <p:nvPr/>
        </p:nvSpPr>
        <p:spPr>
          <a:xfrm>
            <a:off x="107504" y="123478"/>
            <a:ext cx="813690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Lequel de ces 3 problèmes se résout comme le problème des vêtements?</a:t>
            </a:r>
          </a:p>
        </p:txBody>
      </p:sp>
      <p:sp>
        <p:nvSpPr>
          <p:cNvPr id="99" name="Accolade fermante 98"/>
          <p:cNvSpPr/>
          <p:nvPr/>
        </p:nvSpPr>
        <p:spPr>
          <a:xfrm>
            <a:off x="8244408" y="1779662"/>
            <a:ext cx="432048" cy="1440160"/>
          </a:xfrm>
          <a:prstGeom prst="rightBrace">
            <a:avLst>
              <a:gd name="adj1" fmla="val 8333"/>
              <a:gd name="adj2" fmla="val 5158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lèche courbée vers la gauche 99"/>
          <p:cNvSpPr/>
          <p:nvPr/>
        </p:nvSpPr>
        <p:spPr>
          <a:xfrm>
            <a:off x="8532440" y="2643758"/>
            <a:ext cx="36004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6156176" y="2139702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7164288" y="2139702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6660232" y="2139702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8172400" y="2139702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6156176" y="3795886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4400 + 1100 = 5500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3851920" y="1851670"/>
            <a:ext cx="144016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3851920" y="2499742"/>
            <a:ext cx="1152128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3851920" y="3147814"/>
            <a:ext cx="165618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250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3131840" y="192367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Daktari</a:t>
            </a:r>
            <a:endParaRPr lang="fr-FR" sz="14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3203848" y="257175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Léo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2987824" y="321982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Clarence</a:t>
            </a:r>
          </a:p>
        </p:txBody>
      </p:sp>
      <p:cxnSp>
        <p:nvCxnSpPr>
          <p:cNvPr id="119" name="Connecteur droit 118"/>
          <p:cNvCxnSpPr/>
          <p:nvPr/>
        </p:nvCxnSpPr>
        <p:spPr>
          <a:xfrm>
            <a:off x="5292080" y="2211710"/>
            <a:ext cx="0" cy="28803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5004048" y="2859782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5076056" y="257175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50</a:t>
            </a:r>
          </a:p>
        </p:txBody>
      </p:sp>
      <p:cxnSp>
        <p:nvCxnSpPr>
          <p:cNvPr id="124" name="Connecteur droit 123"/>
          <p:cNvCxnSpPr/>
          <p:nvPr/>
        </p:nvCxnSpPr>
        <p:spPr>
          <a:xfrm>
            <a:off x="5508104" y="2859782"/>
            <a:ext cx="0" cy="27815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3851920" y="1851670"/>
            <a:ext cx="144016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220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3851920" y="2499742"/>
            <a:ext cx="1152128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200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0" y="185167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Montée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0" y="249974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Descente</a:t>
            </a:r>
          </a:p>
        </p:txBody>
      </p:sp>
      <p:cxnSp>
        <p:nvCxnSpPr>
          <p:cNvPr id="130" name="Connecteur droit 129"/>
          <p:cNvCxnSpPr/>
          <p:nvPr/>
        </p:nvCxnSpPr>
        <p:spPr>
          <a:xfrm>
            <a:off x="1259632" y="2139702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1619672" y="2139702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2699792" y="2139702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>
            <a:off x="683568" y="3795886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1475656" y="343584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18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1043608" y="39399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1763688" y="39399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683568" y="39399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pic>
        <p:nvPicPr>
          <p:cNvPr id="51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5526"/>
            <a:ext cx="775126" cy="1008112"/>
          </a:xfrm>
          <a:prstGeom prst="rect">
            <a:avLst/>
          </a:prstGeom>
          <a:noFill/>
        </p:spPr>
      </p:pic>
      <p:cxnSp>
        <p:nvCxnSpPr>
          <p:cNvPr id="56" name="Connecteur droit 55"/>
          <p:cNvCxnSpPr/>
          <p:nvPr/>
        </p:nvCxnSpPr>
        <p:spPr>
          <a:xfrm>
            <a:off x="1979712" y="2139702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339752" y="2139702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899592" y="2139702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899592" y="1779662"/>
            <a:ext cx="180000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15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899592" y="2499742"/>
            <a:ext cx="3600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03648" y="39399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123728" y="39399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2483768" y="393990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pic>
        <p:nvPicPr>
          <p:cNvPr id="73" name="Picture 4" descr="Afficher l’image 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7534"/>
            <a:ext cx="1008112" cy="1008112"/>
          </a:xfrm>
          <a:prstGeom prst="rect">
            <a:avLst/>
          </a:prstGeom>
          <a:noFill/>
        </p:spPr>
      </p:pic>
      <p:cxnSp>
        <p:nvCxnSpPr>
          <p:cNvPr id="74" name="Connecteur droit 73"/>
          <p:cNvCxnSpPr/>
          <p:nvPr/>
        </p:nvCxnSpPr>
        <p:spPr>
          <a:xfrm>
            <a:off x="7668344" y="2139702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6" descr="Afficher l’image 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55526"/>
            <a:ext cx="1368152" cy="817471"/>
          </a:xfrm>
          <a:prstGeom prst="rect">
            <a:avLst/>
          </a:prstGeom>
          <a:noFill/>
        </p:spPr>
      </p:pic>
      <p:cxnSp>
        <p:nvCxnSpPr>
          <p:cNvPr id="79" name="Connecteur droit avec flèche 78"/>
          <p:cNvCxnSpPr/>
          <p:nvPr/>
        </p:nvCxnSpPr>
        <p:spPr>
          <a:xfrm>
            <a:off x="5004048" y="249974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4932040" y="221171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7</a:t>
            </a: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731990"/>
            <a:ext cx="407437" cy="396000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271" grpId="0" animBg="1"/>
      <p:bldP spid="283" grpId="0" animBg="1"/>
      <p:bldP spid="285" grpId="0" animBg="1"/>
      <p:bldP spid="294" grpId="0"/>
      <p:bldP spid="99" grpId="0" animBg="1"/>
      <p:bldP spid="100" grpId="0" animBg="1"/>
      <p:bldP spid="109" grpId="0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23" grpId="0"/>
      <p:bldP spid="126" grpId="0" animBg="1"/>
      <p:bldP spid="127" grpId="0" animBg="1"/>
      <p:bldP spid="137" grpId="0"/>
      <p:bldP spid="140" grpId="0"/>
      <p:bldP spid="141" grpId="0"/>
      <p:bldP spid="142" grpId="0"/>
      <p:bldP spid="59" grpId="0" animBg="1"/>
      <p:bldP spid="67" grpId="0" animBg="1"/>
      <p:bldP spid="68" grpId="0"/>
      <p:bldP spid="69" grpId="0"/>
      <p:bldP spid="7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67744" y="51470"/>
            <a:ext cx="6120680" cy="92333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Vendredi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4071" y="51470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440000" cy="5239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1203598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Une salve de 3 problèmes (diapo 8) est proposée aux élèves. Ils doivent trouver celui qui se résout de la même manière (problème identique) que celui travaillé la veille.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Arial Rounded MT Bold" panose="020F0704030504030204" pitchFamily="34" charset="0"/>
              </a:rPr>
              <a:t>En groupe classe, le problème identique est validé (diapo 8).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Arial Rounded MT Bold" panose="020F0704030504030204" pitchFamily="34" charset="0"/>
              </a:rPr>
              <a:t>Les élèves doivent résoudre le problème identique (diapo 9). Les plus rapides peuvent aussi résoudre les autres problèmes.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Arial Rounded MT Bold" panose="020F0704030504030204" pitchFamily="34" charset="0"/>
              </a:rPr>
              <a:t>Ce problème est corrigé en prenant appui sur les schémas (diapo 9).</a:t>
            </a:r>
          </a:p>
        </p:txBody>
      </p:sp>
    </p:spTree>
    <p:extLst>
      <p:ext uri="{BB962C8B-B14F-4D97-AF65-F5344CB8AC3E}">
        <p14:creationId xmlns:p14="http://schemas.microsoft.com/office/powerpoint/2010/main" val="39463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23478"/>
            <a:ext cx="813690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Lequel de ces 3 problèmes se résout comme le problème des vêtements?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987574"/>
            <a:ext cx="2880320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Sur une basket, la tige est 2 fois plus légère que la semelle. La tige pèse 50g.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Combien pèse une paire de baskets?</a:t>
            </a:r>
          </a:p>
          <a:p>
            <a:endParaRPr lang="fr-FR" sz="1400" b="1" dirty="0"/>
          </a:p>
          <a:p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987574"/>
            <a:ext cx="2880320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Pour confectionner une bonne omelette aux champignons, il faut mettre 4 fois plus d’œufs que de champignons.</a:t>
            </a:r>
          </a:p>
          <a:p>
            <a:endParaRPr lang="fr-FR" sz="1400" b="1" dirty="0"/>
          </a:p>
          <a:p>
            <a:r>
              <a:rPr lang="fr-FR" sz="1400" b="1" dirty="0"/>
              <a:t>Combien pèsera une omelette aux champignons faite avec 800g d’</a:t>
            </a:r>
            <a:r>
              <a:rPr lang="fr-FR" sz="1400" b="1" dirty="0" err="1"/>
              <a:t>oeufs</a:t>
            </a:r>
            <a:r>
              <a:rPr lang="fr-FR" sz="1400" b="1" dirty="0"/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12160" y="987575"/>
            <a:ext cx="2880320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Léa arrive à l’école avec des cartes.</a:t>
            </a:r>
          </a:p>
          <a:p>
            <a:r>
              <a:rPr lang="fr-FR" sz="1400" dirty="0"/>
              <a:t>Elle perd 15 cartes le matin.</a:t>
            </a:r>
          </a:p>
          <a:p>
            <a:r>
              <a:rPr lang="fr-FR" sz="1400" dirty="0"/>
              <a:t>Elle joue aussi l’après-midi.</a:t>
            </a:r>
          </a:p>
          <a:p>
            <a:r>
              <a:rPr lang="fr-FR" sz="1400" dirty="0"/>
              <a:t>Le soir, elle rentre chez elle avec 40 cartes de plus qu’en arrivant le matin.</a:t>
            </a:r>
          </a:p>
          <a:p>
            <a:r>
              <a:rPr lang="fr-FR" sz="1400" b="1" dirty="0"/>
              <a:t>Combien a-t-elle gagné de cartes l’après-midi?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196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9832" y="987574"/>
            <a:ext cx="2880320" cy="1800200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Résultat de recherche d'images pour &quot;omelette champignons p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03798"/>
            <a:ext cx="2777108" cy="1923678"/>
          </a:xfrm>
          <a:prstGeom prst="rect">
            <a:avLst/>
          </a:prstGeom>
          <a:noFill/>
        </p:spPr>
      </p:pic>
      <p:grpSp>
        <p:nvGrpSpPr>
          <p:cNvPr id="27" name="Groupe 26"/>
          <p:cNvGrpSpPr/>
          <p:nvPr/>
        </p:nvGrpSpPr>
        <p:grpSpPr>
          <a:xfrm>
            <a:off x="323528" y="2715766"/>
            <a:ext cx="2520280" cy="1995686"/>
            <a:chOff x="323528" y="3147814"/>
            <a:chExt cx="2520280" cy="1995686"/>
          </a:xfrm>
        </p:grpSpPr>
        <p:pic>
          <p:nvPicPr>
            <p:cNvPr id="2058" name="Picture 10" descr="Résultat de recherche d'images pour &quot;chaussure png&quot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147814"/>
              <a:ext cx="2376264" cy="1683552"/>
            </a:xfrm>
            <a:prstGeom prst="rect">
              <a:avLst/>
            </a:prstGeom>
            <a:noFill/>
          </p:spPr>
        </p:pic>
        <p:sp>
          <p:nvSpPr>
            <p:cNvPr id="19" name="ZoneTexte 18"/>
            <p:cNvSpPr txBox="1"/>
            <p:nvPr/>
          </p:nvSpPr>
          <p:spPr>
            <a:xfrm>
              <a:off x="323528" y="321053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tige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403648" y="477416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semelle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755576" y="3435846"/>
              <a:ext cx="648072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1835696" y="4443958"/>
              <a:ext cx="0" cy="2880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12" descr="Résultat de recherche d'images pour &quot;carte pokemon p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8726">
            <a:off x="6941652" y="3170214"/>
            <a:ext cx="1152128" cy="1608277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8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737705"/>
            <a:ext cx="407437" cy="396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0" y="4737705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3164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196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297" name="ZoneTexte 296"/>
          <p:cNvSpPr txBox="1"/>
          <p:nvPr/>
        </p:nvSpPr>
        <p:spPr>
          <a:xfrm>
            <a:off x="107504" y="123478"/>
            <a:ext cx="813690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Lequel de ces 3 problèmes se résout comme le problème des vêtements?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7308304" y="1923678"/>
            <a:ext cx="792088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7308304" y="2643758"/>
            <a:ext cx="504056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7308304" y="3723878"/>
            <a:ext cx="1440160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516216" y="192367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Matin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6588224" y="264375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Midi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6660232" y="372387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Soir</a:t>
            </a:r>
          </a:p>
        </p:txBody>
      </p:sp>
      <p:cxnSp>
        <p:nvCxnSpPr>
          <p:cNvPr id="119" name="Connecteur droit 118"/>
          <p:cNvCxnSpPr/>
          <p:nvPr/>
        </p:nvCxnSpPr>
        <p:spPr>
          <a:xfrm>
            <a:off x="8100392" y="2283718"/>
            <a:ext cx="0" cy="50405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8100392" y="2211710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8172400" y="19236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40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2483768" y="1635646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Œufs 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3131840" y="2715766"/>
            <a:ext cx="118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Champignons</a:t>
            </a:r>
          </a:p>
        </p:txBody>
      </p:sp>
      <p:cxnSp>
        <p:nvCxnSpPr>
          <p:cNvPr id="132" name="Connecteur droit 131"/>
          <p:cNvCxnSpPr/>
          <p:nvPr/>
        </p:nvCxnSpPr>
        <p:spPr>
          <a:xfrm>
            <a:off x="3779912" y="1923678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5508104" y="1923678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355976" y="1923678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32040" y="1923678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203848" y="1923678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3203848" y="1563638"/>
            <a:ext cx="2304256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800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203848" y="2283718"/>
            <a:ext cx="576064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200</a:t>
            </a: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7812360" y="2715766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7740352" y="24277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15</a:t>
            </a:r>
          </a:p>
        </p:txBody>
      </p:sp>
      <p:pic>
        <p:nvPicPr>
          <p:cNvPr id="70" name="Picture 2" descr="Résultat de recherche d'images pour &quot;omelette champignons p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3922"/>
            <a:ext cx="1368152" cy="947707"/>
          </a:xfrm>
          <a:prstGeom prst="rect">
            <a:avLst/>
          </a:prstGeom>
          <a:noFill/>
        </p:spPr>
      </p:pic>
      <p:pic>
        <p:nvPicPr>
          <p:cNvPr id="75" name="Picture 10" descr="Résultat de recherche d'images pour &quot;chaussure p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55526"/>
            <a:ext cx="1164879" cy="825302"/>
          </a:xfrm>
          <a:prstGeom prst="rect">
            <a:avLst/>
          </a:prstGeom>
          <a:noFill/>
        </p:spPr>
      </p:pic>
      <p:pic>
        <p:nvPicPr>
          <p:cNvPr id="76" name="Picture 12" descr="Résultat de recherche d'images pour &quot;carte pokemon png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8726">
            <a:off x="7681702" y="648588"/>
            <a:ext cx="644288" cy="899374"/>
          </a:xfrm>
          <a:prstGeom prst="rect">
            <a:avLst/>
          </a:prstGeom>
          <a:noFill/>
        </p:spPr>
      </p:pic>
      <p:sp>
        <p:nvSpPr>
          <p:cNvPr id="83" name="Accolade fermante 82"/>
          <p:cNvSpPr/>
          <p:nvPr/>
        </p:nvSpPr>
        <p:spPr>
          <a:xfrm>
            <a:off x="5580112" y="1563638"/>
            <a:ext cx="432048" cy="1440160"/>
          </a:xfrm>
          <a:prstGeom prst="rightBrace">
            <a:avLst>
              <a:gd name="adj1" fmla="val 8333"/>
              <a:gd name="adj2" fmla="val 5158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courbée vers la gauche 83"/>
          <p:cNvSpPr/>
          <p:nvPr/>
        </p:nvSpPr>
        <p:spPr>
          <a:xfrm>
            <a:off x="5868144" y="2427734"/>
            <a:ext cx="36004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491880" y="357986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800 + 200 = 1000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899592" y="2571750"/>
            <a:ext cx="1008112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899592" y="1707654"/>
            <a:ext cx="504056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50</a:t>
            </a:r>
          </a:p>
        </p:txBody>
      </p:sp>
      <p:cxnSp>
        <p:nvCxnSpPr>
          <p:cNvPr id="88" name="Connecteur droit 87"/>
          <p:cNvCxnSpPr/>
          <p:nvPr/>
        </p:nvCxnSpPr>
        <p:spPr>
          <a:xfrm>
            <a:off x="899592" y="1923678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1907704" y="1923678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1403648" y="1923678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0" y="1707654"/>
            <a:ext cx="61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Tige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0" y="2571750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Semelle </a:t>
            </a:r>
          </a:p>
        </p:txBody>
      </p:sp>
      <p:sp>
        <p:nvSpPr>
          <p:cNvPr id="93" name="Accolade fermante 92"/>
          <p:cNvSpPr/>
          <p:nvPr/>
        </p:nvSpPr>
        <p:spPr>
          <a:xfrm>
            <a:off x="1907704" y="1707654"/>
            <a:ext cx="432048" cy="1296144"/>
          </a:xfrm>
          <a:prstGeom prst="rightBrace">
            <a:avLst>
              <a:gd name="adj1" fmla="val 8333"/>
              <a:gd name="adj2" fmla="val 5158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courbée vers la gauche 93"/>
          <p:cNvSpPr/>
          <p:nvPr/>
        </p:nvSpPr>
        <p:spPr>
          <a:xfrm>
            <a:off x="2195736" y="2499742"/>
            <a:ext cx="360040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467544" y="329183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 + 50 = 150</a:t>
            </a:r>
          </a:p>
        </p:txBody>
      </p:sp>
      <p:pic>
        <p:nvPicPr>
          <p:cNvPr id="96" name="Image 95" descr="dang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579862"/>
            <a:ext cx="701650" cy="673584"/>
          </a:xfrm>
          <a:prstGeom prst="rect">
            <a:avLst/>
          </a:prstGeom>
        </p:spPr>
      </p:pic>
      <p:sp>
        <p:nvSpPr>
          <p:cNvPr id="97" name="ZoneTexte 96"/>
          <p:cNvSpPr txBox="1"/>
          <p:nvPr/>
        </p:nvSpPr>
        <p:spPr>
          <a:xfrm>
            <a:off x="467544" y="429994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150 x 2 = 300</a:t>
            </a:r>
          </a:p>
        </p:txBody>
      </p:sp>
      <p:cxnSp>
        <p:nvCxnSpPr>
          <p:cNvPr id="103" name="Connecteur droit 102"/>
          <p:cNvCxnSpPr/>
          <p:nvPr/>
        </p:nvCxnSpPr>
        <p:spPr>
          <a:xfrm>
            <a:off x="7812360" y="3075806"/>
            <a:ext cx="0" cy="57606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>
            <a:off x="7812360" y="3003798"/>
            <a:ext cx="936104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8172400" y="271576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25" name="Connecteur droit 124"/>
          <p:cNvCxnSpPr/>
          <p:nvPr/>
        </p:nvCxnSpPr>
        <p:spPr>
          <a:xfrm>
            <a:off x="8748464" y="1995686"/>
            <a:ext cx="0" cy="165618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899592" y="2571750"/>
            <a:ext cx="1008112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100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7020272" y="444395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 + 40 = 55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9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4731990"/>
            <a:ext cx="407437" cy="396000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/>
      <p:bldP spid="114" grpId="0"/>
      <p:bldP spid="115" grpId="0"/>
      <p:bldP spid="123" grpId="0"/>
      <p:bldP spid="128" grpId="0"/>
      <p:bldP spid="129" grpId="0"/>
      <p:bldP spid="59" grpId="0" animBg="1"/>
      <p:bldP spid="67" grpId="0" animBg="1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91" grpId="0"/>
      <p:bldP spid="92" grpId="0"/>
      <p:bldP spid="93" grpId="0" animBg="1"/>
      <p:bldP spid="94" grpId="0" animBg="1"/>
      <p:bldP spid="95" grpId="0"/>
      <p:bldP spid="97" grpId="0"/>
      <p:bldP spid="116" grpId="0"/>
      <p:bldP spid="134" grpId="0" animBg="1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67744" y="51470"/>
            <a:ext cx="6120680" cy="12241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Voici un support utilisé dans une classe</a:t>
            </a:r>
            <a:r>
              <a:rPr lang="fr-FR" sz="5400" dirty="0">
                <a:solidFill>
                  <a:prstClr val="white"/>
                </a:solidFill>
                <a:latin typeface="Calibri"/>
              </a:rPr>
              <a:t>.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4071" y="51470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1"/>
            <a:ext cx="1399475" cy="5092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1581636"/>
            <a:ext cx="727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 Rounded MT Bold" panose="020F0704030504030204" pitchFamily="34" charset="0"/>
              </a:rPr>
              <a:t>Ce support est utilisé sous forme de diaporama projeté à la classe entière.</a:t>
            </a:r>
          </a:p>
          <a:p>
            <a:endParaRPr lang="fr-FR" sz="1600" dirty="0">
              <a:latin typeface="Arial Rounded MT Bold" panose="020F0704030504030204" pitchFamily="34" charset="0"/>
            </a:endParaRPr>
          </a:p>
          <a:p>
            <a:r>
              <a:rPr lang="fr-FR" sz="1600" dirty="0">
                <a:latin typeface="Arial Rounded MT Bold" panose="020F0704030504030204" pitchFamily="34" charset="0"/>
              </a:rPr>
              <a:t>Les activités se déroulent sur une semaine complète comme expliqué dans les diapositives suivantes.</a:t>
            </a:r>
          </a:p>
          <a:p>
            <a:endParaRPr lang="fr-FR" sz="1600" dirty="0">
              <a:latin typeface="Arial Rounded MT Bold" panose="020F0704030504030204" pitchFamily="34" charset="0"/>
            </a:endParaRPr>
          </a:p>
          <a:p>
            <a:r>
              <a:rPr lang="fr-FR" sz="1600" dirty="0">
                <a:latin typeface="Arial Rounded MT Bold" panose="020F0704030504030204" pitchFamily="34" charset="0"/>
              </a:rPr>
              <a:t>Cette activité permet de travailler sur l’appariement de problèmes qui est une composante importante de la réussite des élèves en résolution de problèmes.</a:t>
            </a:r>
          </a:p>
          <a:p>
            <a:endParaRPr lang="fr-FR" sz="1600" dirty="0">
              <a:latin typeface="Arial Rounded MT Bold" panose="020F0704030504030204" pitchFamily="34" charset="0"/>
            </a:endParaRPr>
          </a:p>
          <a:p>
            <a:r>
              <a:rPr lang="fr-FR" sz="1600" dirty="0">
                <a:latin typeface="Arial Rounded MT Bold" panose="020F0704030504030204" pitchFamily="34" charset="0"/>
              </a:rPr>
              <a:t>Merci à Nicolas </a:t>
            </a:r>
            <a:r>
              <a:rPr lang="fr-FR" sz="1600" dirty="0" err="1">
                <a:latin typeface="Arial Rounded MT Bold" panose="020F0704030504030204" pitchFamily="34" charset="0"/>
              </a:rPr>
              <a:t>Naulin</a:t>
            </a:r>
            <a:r>
              <a:rPr lang="fr-FR" sz="1600" dirty="0">
                <a:latin typeface="Arial Rounded MT Bold" panose="020F0704030504030204" pitchFamily="34" charset="0"/>
              </a:rPr>
              <a:t> (PEMF à </a:t>
            </a:r>
            <a:r>
              <a:rPr lang="fr-FR" sz="1600" dirty="0" err="1">
                <a:latin typeface="Arial Rounded MT Bold" panose="020F0704030504030204" pitchFamily="34" charset="0"/>
              </a:rPr>
              <a:t>Neuzy</a:t>
            </a:r>
            <a:r>
              <a:rPr lang="fr-FR" sz="1600" dirty="0">
                <a:latin typeface="Arial Rounded MT Bold" panose="020F0704030504030204" pitchFamily="34" charset="0"/>
              </a:rPr>
              <a:t>) qui a gentiment mis à disposition ses supports.</a:t>
            </a:r>
          </a:p>
        </p:txBody>
      </p:sp>
    </p:spTree>
    <p:extLst>
      <p:ext uri="{BB962C8B-B14F-4D97-AF65-F5344CB8AC3E}">
        <p14:creationId xmlns:p14="http://schemas.microsoft.com/office/powerpoint/2010/main" val="29917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RESOUDRE DES PROBLEMES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u="sng" dirty="0"/>
              <a:t>Objectif:</a:t>
            </a:r>
          </a:p>
          <a:p>
            <a:r>
              <a:rPr lang="fr-FR" dirty="0"/>
              <a:t>Résoudre des problèmes.</a:t>
            </a:r>
          </a:p>
          <a:p>
            <a:r>
              <a:rPr lang="fr-FR" dirty="0"/>
              <a:t>Raisonner par analogie par rapport à un problème de référence(prototypique)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31990"/>
            <a:ext cx="407437" cy="396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67744" y="51470"/>
            <a:ext cx="6120680" cy="92333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Lundi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1694587"/>
            <a:ext cx="7308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 Rounded MT Bold" panose="020F0704030504030204" pitchFamily="34" charset="0"/>
              </a:rPr>
              <a:t>Les élèves résolvent le problème de la diapositive 2.</a:t>
            </a:r>
          </a:p>
          <a:p>
            <a:endParaRPr lang="fr-FR" sz="2000" dirty="0">
              <a:latin typeface="Arial Rounded MT Bold" panose="020F0704030504030204" pitchFamily="34" charset="0"/>
            </a:endParaRPr>
          </a:p>
          <a:p>
            <a:endParaRPr lang="fr-FR" sz="2000" dirty="0">
              <a:latin typeface="Arial Rounded MT Bold" panose="020F0704030504030204" pitchFamily="34" charset="0"/>
            </a:endParaRPr>
          </a:p>
          <a:p>
            <a:endParaRPr lang="fr-FR" sz="2000" dirty="0">
              <a:latin typeface="Arial Rounded MT Bold" panose="020F0704030504030204" pitchFamily="34" charset="0"/>
            </a:endParaRPr>
          </a:p>
          <a:p>
            <a:r>
              <a:rPr lang="fr-FR" sz="2000" dirty="0">
                <a:latin typeface="Arial Rounded MT Bold" panose="020F0704030504030204" pitchFamily="34" charset="0"/>
              </a:rPr>
              <a:t>Une correction est menée collectivement et animée par le maître. Le schéma est central pour représenter la solution.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4071" y="51470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440000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23478"/>
            <a:ext cx="237626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Problème de référence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55552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manteau coûte 164€. Le manteau coûte 4 fois plus cher que la chemise. J’achète le manteau et la chemise.</a:t>
            </a:r>
          </a:p>
          <a:p>
            <a:endParaRPr lang="fr-FR" dirty="0"/>
          </a:p>
          <a:p>
            <a:r>
              <a:rPr lang="fr-FR" b="1" dirty="0"/>
              <a:t>Combien devrai-je payer?</a:t>
            </a:r>
          </a:p>
        </p:txBody>
      </p:sp>
      <p:pic>
        <p:nvPicPr>
          <p:cNvPr id="8194" name="Picture 2" descr="Résultat de recherche d'images pour &quot;dessin manteau p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9582"/>
            <a:ext cx="3894435" cy="3894435"/>
          </a:xfrm>
          <a:prstGeom prst="rect">
            <a:avLst/>
          </a:prstGeom>
          <a:noFill/>
        </p:spPr>
      </p:pic>
      <p:pic>
        <p:nvPicPr>
          <p:cNvPr id="8196" name="Picture 4" descr="Résultat de recherche d'images pour &quot;dessin chemise p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9622"/>
            <a:ext cx="1944216" cy="240167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312" y="4731990"/>
            <a:ext cx="407437" cy="396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23478"/>
            <a:ext cx="4392488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Correction du problème de référence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1187624" y="1707654"/>
            <a:ext cx="648000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164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87624" y="32918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164 : 4 = 41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1187624" y="2787774"/>
            <a:ext cx="16200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41</a:t>
            </a:r>
          </a:p>
        </p:txBody>
      </p:sp>
      <p:pic>
        <p:nvPicPr>
          <p:cNvPr id="19" name="Picture 2" descr="Résultat de recherche d'images pour &quot;dessin manteau p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915566"/>
            <a:ext cx="1446163" cy="1446163"/>
          </a:xfrm>
          <a:prstGeom prst="rect">
            <a:avLst/>
          </a:prstGeom>
          <a:noFill/>
        </p:spPr>
      </p:pic>
      <p:pic>
        <p:nvPicPr>
          <p:cNvPr id="20" name="Picture 4" descr="Résultat de recherche d'images pour &quot;dessin chemise p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7774"/>
            <a:ext cx="661787" cy="817502"/>
          </a:xfrm>
          <a:prstGeom prst="rect">
            <a:avLst/>
          </a:prstGeom>
          <a:noFill/>
        </p:spPr>
      </p:pic>
      <p:cxnSp>
        <p:nvCxnSpPr>
          <p:cNvPr id="22" name="Connecteur droit 21"/>
          <p:cNvCxnSpPr/>
          <p:nvPr/>
        </p:nvCxnSpPr>
        <p:spPr>
          <a:xfrm>
            <a:off x="1187624" y="2067694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668344" y="2067694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27984" y="2067694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771800" y="2067694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940152" y="2067694"/>
            <a:ext cx="0" cy="7200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ccolade fermante 29"/>
          <p:cNvSpPr/>
          <p:nvPr/>
        </p:nvSpPr>
        <p:spPr>
          <a:xfrm>
            <a:off x="7812360" y="1707654"/>
            <a:ext cx="432048" cy="1440160"/>
          </a:xfrm>
          <a:prstGeom prst="rightBrace">
            <a:avLst>
              <a:gd name="adj1" fmla="val 8333"/>
              <a:gd name="adj2" fmla="val 5158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516216" y="35798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164 + 41 = 205</a:t>
            </a:r>
          </a:p>
        </p:txBody>
      </p:sp>
      <p:sp>
        <p:nvSpPr>
          <p:cNvPr id="32" name="Flèche courbée vers la gauche 31"/>
          <p:cNvSpPr/>
          <p:nvPr/>
        </p:nvSpPr>
        <p:spPr>
          <a:xfrm>
            <a:off x="8388424" y="2427734"/>
            <a:ext cx="36004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3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731990"/>
            <a:ext cx="407437" cy="396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23" grpId="0"/>
      <p:bldP spid="116" grpId="0" animBg="1"/>
      <p:bldP spid="30" grpId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267744" y="51470"/>
            <a:ext cx="6120680" cy="92333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Mardi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4071" y="51470"/>
            <a:ext cx="341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440000" cy="5239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1419622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Une salve de 3 problèmes (diapo 4) est proposée aux élèves. Ils doivent trouver celui qui se résout de la même manière (problème identique) que celui travaillé la veille.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En groupe classe, le problème identique est validé (diapo 4).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Les élèves doivent résoudre le problème identique (diapo 5). Les plus rapides peuvent aussi résoudre les autres problèmes.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Ce problème est corrigé en prenant appui sur les schémas (diapo 5).</a:t>
            </a:r>
          </a:p>
        </p:txBody>
      </p:sp>
    </p:spTree>
    <p:extLst>
      <p:ext uri="{BB962C8B-B14F-4D97-AF65-F5344CB8AC3E}">
        <p14:creationId xmlns:p14="http://schemas.microsoft.com/office/powerpoint/2010/main" val="26705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23478"/>
            <a:ext cx="813690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Lequel de ces 3 problèmes se résout comme le problème des vêtements?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987574"/>
            <a:ext cx="288032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Le contenu d’une brouette (de la terre) est 3 fois plus lourd que la brouette. Il y a 90kg de terre dans la brouette.</a:t>
            </a:r>
          </a:p>
          <a:p>
            <a:endParaRPr lang="fr-FR" sz="1400" dirty="0"/>
          </a:p>
          <a:p>
            <a:r>
              <a:rPr lang="fr-FR" sz="1400" b="1" dirty="0"/>
              <a:t>Combien pèse l’ensemble?</a:t>
            </a:r>
          </a:p>
          <a:p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987574"/>
            <a:ext cx="288032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Mario est 2 fois plus lourd que Léa.</a:t>
            </a:r>
          </a:p>
          <a:p>
            <a:r>
              <a:rPr lang="fr-FR" sz="1400" dirty="0"/>
              <a:t>Léa pèse 12kg de moins que Tom.</a:t>
            </a:r>
          </a:p>
          <a:p>
            <a:r>
              <a:rPr lang="fr-FR" sz="1400" dirty="0"/>
              <a:t>Tom pèse 36kg.</a:t>
            </a:r>
          </a:p>
          <a:p>
            <a:endParaRPr lang="fr-FR" sz="1400" b="1" dirty="0"/>
          </a:p>
          <a:p>
            <a:r>
              <a:rPr lang="fr-FR" sz="1400" b="1" dirty="0"/>
              <a:t>Combien Mario pèse-t-il?</a:t>
            </a:r>
          </a:p>
          <a:p>
            <a:endParaRPr lang="fr-FR" sz="1400" b="1" dirty="0"/>
          </a:p>
          <a:p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12160" y="987575"/>
            <a:ext cx="288032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Le chargement d’un camion toupie est 2 fois plus lourd que le camion. L’ensemble pèse 24T.</a:t>
            </a:r>
          </a:p>
          <a:p>
            <a:endParaRPr lang="fr-FR" sz="1400" dirty="0"/>
          </a:p>
          <a:p>
            <a:r>
              <a:rPr lang="fr-FR" sz="1400" b="1" dirty="0"/>
              <a:t>Combien pèse le chargement?</a:t>
            </a:r>
          </a:p>
          <a:p>
            <a:endParaRPr lang="fr-FR" sz="1400" b="1" dirty="0"/>
          </a:p>
          <a:p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196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987574"/>
            <a:ext cx="2880320" cy="1584176"/>
          </a:xfrm>
          <a:prstGeom prst="rect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2787774"/>
            <a:ext cx="2919016" cy="1944216"/>
          </a:xfrm>
          <a:prstGeom prst="rect">
            <a:avLst/>
          </a:prstGeom>
          <a:noFill/>
        </p:spPr>
      </p:pic>
      <p:pic>
        <p:nvPicPr>
          <p:cNvPr id="6148" name="Picture 4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15766"/>
            <a:ext cx="2771800" cy="2055837"/>
          </a:xfrm>
          <a:prstGeom prst="rect">
            <a:avLst/>
          </a:prstGeom>
          <a:noFill/>
        </p:spPr>
      </p:pic>
      <p:pic>
        <p:nvPicPr>
          <p:cNvPr id="6150" name="Picture 6" descr="Résultat de recherche d'images pour &quot;dessin enfants p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03798"/>
            <a:ext cx="3247261" cy="1549152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4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731196"/>
            <a:ext cx="407437" cy="396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3164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64288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1960" y="555526"/>
            <a:ext cx="360040" cy="369332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07504" y="1851670"/>
            <a:ext cx="1944216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90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0" y="336383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 : 3 = 30</a:t>
            </a:r>
          </a:p>
        </p:txBody>
      </p:sp>
      <p:sp>
        <p:nvSpPr>
          <p:cNvPr id="271" name="ZoneTexte 270"/>
          <p:cNvSpPr txBox="1"/>
          <p:nvPr/>
        </p:nvSpPr>
        <p:spPr>
          <a:xfrm>
            <a:off x="107504" y="2859782"/>
            <a:ext cx="6480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30</a:t>
            </a:r>
          </a:p>
        </p:txBody>
      </p:sp>
      <p:sp>
        <p:nvSpPr>
          <p:cNvPr id="283" name="ZoneTexte 282"/>
          <p:cNvSpPr txBox="1"/>
          <p:nvPr/>
        </p:nvSpPr>
        <p:spPr>
          <a:xfrm>
            <a:off x="6804248" y="1851670"/>
            <a:ext cx="144016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285" name="ZoneTexte 284"/>
          <p:cNvSpPr txBox="1"/>
          <p:nvPr/>
        </p:nvSpPr>
        <p:spPr>
          <a:xfrm>
            <a:off x="6804248" y="2571750"/>
            <a:ext cx="72008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294" name="ZoneTexte 293"/>
          <p:cNvSpPr txBox="1"/>
          <p:nvPr/>
        </p:nvSpPr>
        <p:spPr>
          <a:xfrm>
            <a:off x="6732240" y="45159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24 : 3 = 8</a:t>
            </a:r>
          </a:p>
        </p:txBody>
      </p:sp>
      <p:sp>
        <p:nvSpPr>
          <p:cNvPr id="297" name="ZoneTexte 296"/>
          <p:cNvSpPr txBox="1"/>
          <p:nvPr/>
        </p:nvSpPr>
        <p:spPr>
          <a:xfrm>
            <a:off x="107504" y="123478"/>
            <a:ext cx="8136904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Lequel de ces 3 problèmes se résout comme le problème des vêtements?</a:t>
            </a:r>
          </a:p>
        </p:txBody>
      </p:sp>
      <p:sp>
        <p:nvSpPr>
          <p:cNvPr id="99" name="Accolade fermante 98"/>
          <p:cNvSpPr/>
          <p:nvPr/>
        </p:nvSpPr>
        <p:spPr>
          <a:xfrm>
            <a:off x="2123728" y="1851670"/>
            <a:ext cx="432048" cy="1440160"/>
          </a:xfrm>
          <a:prstGeom prst="rightBrace">
            <a:avLst>
              <a:gd name="adj1" fmla="val 8333"/>
              <a:gd name="adj2" fmla="val 5158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lèche courbée vers la gauche 99"/>
          <p:cNvSpPr/>
          <p:nvPr/>
        </p:nvSpPr>
        <p:spPr>
          <a:xfrm>
            <a:off x="2483768" y="2715766"/>
            <a:ext cx="36004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107504" y="2211710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07504" y="555526"/>
            <a:ext cx="1187624" cy="791019"/>
          </a:xfrm>
          <a:prstGeom prst="rect">
            <a:avLst/>
          </a:prstGeom>
          <a:noFill/>
        </p:spPr>
      </p:pic>
      <p:pic>
        <p:nvPicPr>
          <p:cNvPr id="103" name="Picture 4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5526"/>
            <a:ext cx="1127728" cy="836433"/>
          </a:xfrm>
          <a:prstGeom prst="rect">
            <a:avLst/>
          </a:prstGeom>
          <a:noFill/>
        </p:spPr>
      </p:pic>
      <p:pic>
        <p:nvPicPr>
          <p:cNvPr id="104" name="Picture 6" descr="Résultat de recherche d'images pour &quot;dessin enfants p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99542"/>
            <a:ext cx="1321173" cy="630284"/>
          </a:xfrm>
          <a:prstGeom prst="rect">
            <a:avLst/>
          </a:prstGeom>
          <a:noFill/>
        </p:spPr>
      </p:pic>
      <p:cxnSp>
        <p:nvCxnSpPr>
          <p:cNvPr id="106" name="Connecteur droit 105"/>
          <p:cNvCxnSpPr/>
          <p:nvPr/>
        </p:nvCxnSpPr>
        <p:spPr>
          <a:xfrm>
            <a:off x="1403648" y="2211710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755576" y="2211710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2051720" y="2211710"/>
            <a:ext cx="0" cy="648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755576" y="386789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 + 30 = 120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3851920" y="1851670"/>
            <a:ext cx="1296144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3851920" y="2499742"/>
            <a:ext cx="6480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?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3851920" y="3147814"/>
            <a:ext cx="1152128" cy="3693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36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3131840" y="192367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Mario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3131840" y="257175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Léa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3131840" y="321982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Tom</a:t>
            </a:r>
          </a:p>
        </p:txBody>
      </p:sp>
      <p:cxnSp>
        <p:nvCxnSpPr>
          <p:cNvPr id="116" name="Connecteur droit 115"/>
          <p:cNvCxnSpPr/>
          <p:nvPr/>
        </p:nvCxnSpPr>
        <p:spPr>
          <a:xfrm>
            <a:off x="3851920" y="2211710"/>
            <a:ext cx="0" cy="28803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499992" y="2211710"/>
            <a:ext cx="0" cy="28803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5148064" y="2211710"/>
            <a:ext cx="0" cy="28803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4499992" y="2859782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4572000" y="249974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12</a:t>
            </a:r>
          </a:p>
        </p:txBody>
      </p:sp>
      <p:cxnSp>
        <p:nvCxnSpPr>
          <p:cNvPr id="124" name="Connecteur droit 123"/>
          <p:cNvCxnSpPr>
            <a:stCxn id="123" idx="3"/>
          </p:cNvCxnSpPr>
          <p:nvPr/>
        </p:nvCxnSpPr>
        <p:spPr>
          <a:xfrm>
            <a:off x="5004048" y="2653631"/>
            <a:ext cx="0" cy="49418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3851920" y="1851670"/>
            <a:ext cx="1296144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48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3851920" y="2499742"/>
            <a:ext cx="64800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24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724128" y="192367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Chargement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5796136" y="257175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Camion</a:t>
            </a:r>
          </a:p>
        </p:txBody>
      </p:sp>
      <p:cxnSp>
        <p:nvCxnSpPr>
          <p:cNvPr id="130" name="Connecteur droit 129"/>
          <p:cNvCxnSpPr/>
          <p:nvPr/>
        </p:nvCxnSpPr>
        <p:spPr>
          <a:xfrm>
            <a:off x="6804248" y="2211710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7524328" y="2211710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8244408" y="2211710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6948264" y="4011910"/>
            <a:ext cx="144016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</p:txBody>
      </p:sp>
      <p:sp>
        <p:nvSpPr>
          <p:cNvPr id="135" name="ZoneTexte 134"/>
          <p:cNvSpPr txBox="1"/>
          <p:nvPr/>
        </p:nvSpPr>
        <p:spPr>
          <a:xfrm>
            <a:off x="6228184" y="4011910"/>
            <a:ext cx="72008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</p:txBody>
      </p:sp>
      <p:cxnSp>
        <p:nvCxnSpPr>
          <p:cNvPr id="136" name="Connecteur droit avec flèche 135"/>
          <p:cNvCxnSpPr/>
          <p:nvPr/>
        </p:nvCxnSpPr>
        <p:spPr>
          <a:xfrm>
            <a:off x="6228184" y="386789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7020272" y="350785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24</a:t>
            </a:r>
          </a:p>
        </p:txBody>
      </p:sp>
      <p:cxnSp>
        <p:nvCxnSpPr>
          <p:cNvPr id="139" name="Connecteur droit 138"/>
          <p:cNvCxnSpPr/>
          <p:nvPr/>
        </p:nvCxnSpPr>
        <p:spPr>
          <a:xfrm>
            <a:off x="7668344" y="4011910"/>
            <a:ext cx="0" cy="3600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/>
          <p:cNvSpPr txBox="1"/>
          <p:nvPr/>
        </p:nvSpPr>
        <p:spPr>
          <a:xfrm>
            <a:off x="6444208" y="401191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8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7812360" y="401191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8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7092280" y="401191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8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6804248" y="1851670"/>
            <a:ext cx="1440160" cy="369332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16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6804248" y="2571750"/>
            <a:ext cx="720080" cy="369332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748464" y="4612441"/>
            <a:ext cx="39553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5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731990"/>
            <a:ext cx="407437" cy="396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0" y="4731990"/>
            <a:ext cx="2267744" cy="39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 montrée en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271" grpId="0" animBg="1"/>
      <p:bldP spid="283" grpId="0" animBg="1"/>
      <p:bldP spid="285" grpId="0" animBg="1"/>
      <p:bldP spid="294" grpId="0"/>
      <p:bldP spid="99" grpId="0" animBg="1"/>
      <p:bldP spid="100" grpId="0" animBg="1"/>
      <p:bldP spid="109" grpId="0"/>
      <p:bldP spid="110" grpId="0" animBg="1"/>
      <p:bldP spid="111" grpId="0" animBg="1"/>
      <p:bldP spid="112" grpId="0" animBg="1"/>
      <p:bldP spid="123" grpId="0"/>
      <p:bldP spid="126" grpId="0" animBg="1"/>
      <p:bldP spid="127" grpId="0" animBg="1"/>
      <p:bldP spid="134" grpId="0" animBg="1"/>
      <p:bldP spid="135" grpId="0" animBg="1"/>
      <p:bldP spid="137" grpId="0"/>
      <p:bldP spid="140" grpId="0"/>
      <p:bldP spid="141" grpId="0"/>
      <p:bldP spid="142" grpId="0"/>
      <p:bldP spid="143" grpId="0" animBg="1"/>
      <p:bldP spid="14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1021</Words>
  <Application>Microsoft Office PowerPoint</Application>
  <PresentationFormat>Affichage à l'écran (16:9)</PresentationFormat>
  <Paragraphs>213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Calibri</vt:lpstr>
      <vt:lpstr>Thème Office</vt:lpstr>
      <vt:lpstr>Présentation PowerPoint</vt:lpstr>
      <vt:lpstr>Présentation PowerPoint</vt:lpstr>
      <vt:lpstr>RESOUDRE DES PROBLEMES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RESOUDRE DES PROBLEMES</dc:title>
  <dc:creator>Maison</dc:creator>
  <cp:lastModifiedBy>Stéphane Tank</cp:lastModifiedBy>
  <cp:revision>145</cp:revision>
  <dcterms:created xsi:type="dcterms:W3CDTF">2019-08-28T12:06:58Z</dcterms:created>
  <dcterms:modified xsi:type="dcterms:W3CDTF">2020-02-07T14:55:33Z</dcterms:modified>
</cp:coreProperties>
</file>