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</p:sldMasterIdLst>
  <p:notesMasterIdLst>
    <p:notesMasterId r:id="rId45"/>
  </p:notesMasterIdLst>
  <p:sldIdLst>
    <p:sldId id="256" r:id="rId14"/>
    <p:sldId id="257" r:id="rId15"/>
    <p:sldId id="258" r:id="rId16"/>
    <p:sldId id="260" r:id="rId17"/>
    <p:sldId id="261" r:id="rId18"/>
    <p:sldId id="262" r:id="rId19"/>
    <p:sldId id="265" r:id="rId20"/>
    <p:sldId id="266" r:id="rId21"/>
    <p:sldId id="267" r:id="rId22"/>
    <p:sldId id="263" r:id="rId23"/>
    <p:sldId id="264" r:id="rId24"/>
    <p:sldId id="268" r:id="rId25"/>
    <p:sldId id="269" r:id="rId26"/>
    <p:sldId id="270" r:id="rId27"/>
    <p:sldId id="271" r:id="rId28"/>
    <p:sldId id="272" r:id="rId29"/>
    <p:sldId id="273" r:id="rId30"/>
    <p:sldId id="287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</p:sldIdLst>
  <p:sldSz cx="10080625" cy="56705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B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déplacer la diapo</a:t>
            </a:r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53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53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53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45EB2705-8BFD-4600-BDEA-F2B49BFD7864}" type="slidenum">
              <a:rPr lang="fr-FR" sz="1400" b="0" strike="noStrike" spc="-1">
                <a:solidFill>
                  <a:srgbClr val="000000"/>
                </a:solidFill>
                <a:latin typeface="Times New Roman"/>
                <a:ea typeface="Segoe UI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extShape 1"/>
          <p:cNvSpPr txBox="1"/>
          <p:nvPr/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>
            <a:normAutofit/>
          </a:bodyPr>
          <a:lstStyle/>
          <a:p>
            <a:r>
              <a:rPr lang="fr-FR" sz="1400" b="0" strike="noStrike" spc="-1">
                <a:latin typeface="Arial"/>
              </a:rPr>
              <a:t>Bulle n°1 : Il faut faire des activités d’appariements schémas/problèmes. Les schémas apparaissent toujours lors de la résolution de problèmes.</a:t>
            </a:r>
          </a:p>
          <a:p>
            <a:endParaRPr lang="fr-FR" sz="1400" b="0" strike="noStrike" spc="-1">
              <a:latin typeface="Arial"/>
            </a:endParaRPr>
          </a:p>
          <a:p>
            <a:r>
              <a:rPr lang="fr-FR" sz="1400" b="0" strike="noStrike" spc="-1">
                <a:latin typeface="Arial"/>
              </a:rPr>
              <a:t>Bulle n°2 : Ils permettent de résoudre un problème. Ils doivent être enseignés sans toutefois avoir une importance primordiale.</a:t>
            </a:r>
          </a:p>
          <a:p>
            <a:endParaRPr lang="fr-FR" sz="1400" b="0" strike="noStrike" spc="-1">
              <a:latin typeface="Arial"/>
            </a:endParaRPr>
          </a:p>
          <a:p>
            <a:r>
              <a:rPr lang="fr-FR" sz="1400" b="0" strike="noStrike" spc="-1">
                <a:latin typeface="Arial"/>
              </a:rPr>
              <a:t>Bulle n°3 : Sous certaines conditions et pour certains enfants seulement. Il peut être utilisé mais pas enseigné.</a:t>
            </a:r>
          </a:p>
          <a:p>
            <a:endParaRPr lang="fr-FR" sz="1400" b="0" strike="noStrike" spc="-1">
              <a:latin typeface="Arial"/>
            </a:endParaRPr>
          </a:p>
          <a:p>
            <a:r>
              <a:rPr lang="fr-FR" sz="1400" b="0" strike="noStrike" spc="-1">
                <a:latin typeface="Arial"/>
              </a:rPr>
              <a:t>Bulle n°4 : Les schémas rajoutent une étape avant de résoudre le problème. Cela complexifie donc la tâche des élèves les plus en difficulté.</a:t>
            </a:r>
          </a:p>
        </p:txBody>
      </p:sp>
      <p:pic>
        <p:nvPicPr>
          <p:cNvPr id="607" name="Image 606"/>
          <p:cNvPicPr/>
          <p:nvPr/>
        </p:nvPicPr>
        <p:blipFill>
          <a:blip r:embed="rId3"/>
          <a:stretch/>
        </p:blipFill>
        <p:spPr>
          <a:xfrm>
            <a:off x="360000" y="1152000"/>
            <a:ext cx="6912000" cy="237600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F61D0F5D-D134-489A-A03D-130F750D8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début, c’est un truc en plus mais ça peut devenir un plus (Olivier </a:t>
            </a:r>
            <a:r>
              <a:rPr lang="fr-FR" dirty="0" err="1"/>
              <a:t>Genelot</a:t>
            </a:r>
            <a:r>
              <a:rPr lang="fr-FR" dirty="0"/>
              <a:t>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Discuter de la pertinence, ne faudrait-il pas voir le problème =&gt; Comment les améliorer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5EB2705-8BFD-4600-BDEA-F2B49BFD7864}" type="slidenum">
              <a:rPr lang="fr-FR" sz="1400" b="0" strike="noStrike" spc="-1" smtClean="0">
                <a:solidFill>
                  <a:srgbClr val="000000"/>
                </a:solidFill>
                <a:latin typeface="Times New Roman"/>
                <a:ea typeface="Segoe UI"/>
              </a:rPr>
              <a:t>16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89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Discuter de la pertinence, ne faudrait-il pas voir le problème =&gt; Comment les améliorer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5EB2705-8BFD-4600-BDEA-F2B49BFD7864}" type="slidenum">
              <a:rPr lang="fr-FR" sz="1400" b="0" strike="noStrike" spc="-1" smtClean="0">
                <a:solidFill>
                  <a:srgbClr val="000000"/>
                </a:solidFill>
                <a:latin typeface="Times New Roman"/>
                <a:ea typeface="Segoe UI"/>
              </a:rPr>
              <a:t>17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31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Affiche Problème de référence où apparait le schéma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5EB2705-8BFD-4600-BDEA-F2B49BFD7864}" type="slidenum">
              <a:rPr lang="fr-FR" sz="1400" b="0" strike="noStrike" spc="-1" smtClean="0">
                <a:solidFill>
                  <a:srgbClr val="000000"/>
                </a:solidFill>
                <a:latin typeface="Times New Roman"/>
                <a:ea typeface="Segoe UI"/>
              </a:rPr>
              <a:t>18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0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le lien avec les stratégies de lecture dans la méthode ISIS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5EB2705-8BFD-4600-BDEA-F2B49BFD7864}" type="slidenum">
              <a:rPr lang="fr-FR" sz="1400" b="0" strike="noStrike" spc="-1" smtClean="0">
                <a:solidFill>
                  <a:srgbClr val="000000"/>
                </a:solidFill>
                <a:latin typeface="Times New Roman"/>
                <a:ea typeface="Segoe UI"/>
              </a:rPr>
              <a:t>19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838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47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52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53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54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8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9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9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9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9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0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3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3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7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8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93000" y="302040"/>
            <a:ext cx="8694360" cy="1096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4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64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93000" y="1509480"/>
            <a:ext cx="8694360" cy="3597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lang="fr-FR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endParaRPr lang="fr-FR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endParaRPr lang="fr-FR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endParaRPr lang="fr-FR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40B5FEB-E714-4A9B-8EA0-AE73F93B17FA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94440" y="378000"/>
            <a:ext cx="3251160" cy="132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65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2650" b="0" strike="noStrike" spc="-1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title"/>
          </p:nvPr>
        </p:nvSpPr>
        <p:spPr>
          <a:xfrm>
            <a:off x="4285440" y="816480"/>
            <a:ext cx="5103360" cy="40298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825"/>
              </a:spcBef>
            </a:pPr>
            <a:r>
              <a:rPr lang="fr-FR" sz="2650" b="0" strike="noStrike" spc="-1">
                <a:solidFill>
                  <a:srgbClr val="000000"/>
                </a:solidFill>
                <a:latin typeface="Calibri"/>
              </a:rPr>
              <a:t>Cliquez sur l'icône pour ajouter une image</a:t>
            </a:r>
            <a:endParaRPr lang="fr-FR" sz="2650" b="0" strike="noStrike" spc="-1"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694440" y="1701000"/>
            <a:ext cx="3251160" cy="3151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33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lang="fr-FR" sz="1330" b="0" strike="noStrike" spc="-1"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77" name="PlaceHolder 6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720FC29-8AFF-4E88-BD98-9AE5EFDFB01D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693000" y="302040"/>
            <a:ext cx="8694360" cy="1096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4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640" b="0" strike="noStrike" spc="-1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93000" y="1509480"/>
            <a:ext cx="8694360" cy="359784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lang="fr-FR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endParaRPr lang="fr-FR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endParaRPr lang="fr-FR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endParaRPr lang="fr-FR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C17DF90-CA04-42AB-BDB4-921BA815FAB5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7214040" y="302040"/>
            <a:ext cx="2173680" cy="4805640"/>
          </a:xfrm>
          <a:prstGeom prst="rect">
            <a:avLst/>
          </a:prstGeom>
        </p:spPr>
        <p:txBody>
          <a:bodyPr vert="vert" anchorCtr="1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4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640" b="0" strike="noStrike" spc="-1"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93000" y="302040"/>
            <a:ext cx="6395040" cy="480564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lang="fr-FR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endParaRPr lang="fr-FR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endParaRPr lang="fr-FR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endParaRPr lang="fr-FR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A637DC3-3208-442B-908D-DCC43A219F14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260000" y="928080"/>
            <a:ext cx="7560360" cy="1974240"/>
          </a:xfrm>
          <a:prstGeom prst="rect">
            <a:avLst/>
          </a:prstGeom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496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96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2EC38E2-1707-4597-91E2-0F690EA7BE24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93000" y="302040"/>
            <a:ext cx="8694360" cy="1096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4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64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693000" y="1509480"/>
            <a:ext cx="8694360" cy="3597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br/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/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33B4745-C21C-459F-8EC7-00180E8CFD0C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87960" y="1413720"/>
            <a:ext cx="8694360" cy="23587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96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96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87960" y="3794760"/>
            <a:ext cx="8694360" cy="1240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990" b="0" strike="noStrike" spc="-1">
                <a:solidFill>
                  <a:srgbClr val="898989"/>
                </a:solidFill>
                <a:latin typeface="Calibri"/>
              </a:rPr>
              <a:t>Modifier les styles du texte du masque</a:t>
            </a:r>
            <a:endParaRPr lang="fr-FR" sz="199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7E7279B-5D15-40E2-8C83-39DBCD3B9F77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93000" y="302040"/>
            <a:ext cx="8694360" cy="1096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4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64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title"/>
          </p:nvPr>
        </p:nvSpPr>
        <p:spPr>
          <a:xfrm>
            <a:off x="693000" y="1509480"/>
            <a:ext cx="4284360" cy="3597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br/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/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title"/>
          </p:nvPr>
        </p:nvSpPr>
        <p:spPr>
          <a:xfrm>
            <a:off x="5103360" y="1509480"/>
            <a:ext cx="4284360" cy="3597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br/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/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40E5ABF-BD39-4659-A641-014995CAD626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94440" y="302040"/>
            <a:ext cx="8694360" cy="1096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4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64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94440" y="1389960"/>
            <a:ext cx="4264560" cy="6811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990" b="1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lang="fr-FR" sz="199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title"/>
          </p:nvPr>
        </p:nvSpPr>
        <p:spPr>
          <a:xfrm>
            <a:off x="694440" y="2071440"/>
            <a:ext cx="4264560" cy="3046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br/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/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03360" y="1389960"/>
            <a:ext cx="4285440" cy="6811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825"/>
              </a:spcBef>
            </a:pPr>
            <a:r>
              <a:rPr lang="fr-FR" sz="1990" b="1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lang="fr-FR" sz="1990" b="0" strike="noStrike" spc="-1"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title"/>
          </p:nvPr>
        </p:nvSpPr>
        <p:spPr>
          <a:xfrm>
            <a:off x="5103360" y="2071440"/>
            <a:ext cx="4285440" cy="3046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br/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/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/>
            <a:r>
              <a:rPr lang="fr-FR" sz="149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490" b="0" strike="noStrike" spc="-1">
              <a:latin typeface="Arial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11" name="PlaceHolder 7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12" name="PlaceHolder 8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20ACE4E-5C70-4D0E-B9CD-2743D9B97D78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93000" y="302040"/>
            <a:ext cx="8694360" cy="1096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64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640" b="0" strike="noStrike" spc="-1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CEB6BE-8E58-4F6D-9114-88239467777C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6B0FDCD-AF01-4323-AABB-94CB1E8DFC94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293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94440" y="378000"/>
            <a:ext cx="3251160" cy="132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65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2650" b="0" strike="noStrike" spc="-1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title"/>
          </p:nvPr>
        </p:nvSpPr>
        <p:spPr>
          <a:xfrm>
            <a:off x="4285440" y="816480"/>
            <a:ext cx="5103360" cy="4029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fr-FR" sz="265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br/>
            <a:r>
              <a:rPr lang="fr-FR" sz="232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/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/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/>
            <a:r>
              <a:rPr lang="fr-FR" sz="166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660" b="0" strike="noStrike" spc="-1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694440" y="1701000"/>
            <a:ext cx="3251160" cy="3151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330" b="0" strike="noStrike" spc="-1">
                <a:solidFill>
                  <a:srgbClr val="000000"/>
                </a:solidFill>
                <a:latin typeface="Calibri"/>
              </a:rPr>
              <a:t>Modifier les styles du texte du masque</a:t>
            </a:r>
            <a:endParaRPr lang="fr-FR" sz="1330" b="0" strike="noStrike" spc="-1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dt"/>
          </p:nvPr>
        </p:nvSpPr>
        <p:spPr>
          <a:xfrm>
            <a:off x="69300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ftr"/>
          </p:nvPr>
        </p:nvSpPr>
        <p:spPr>
          <a:xfrm>
            <a:off x="3339360" y="5255640"/>
            <a:ext cx="3402360" cy="30204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35" name="PlaceHolder 6"/>
          <p:cNvSpPr>
            <a:spLocks noGrp="1"/>
          </p:cNvSpPr>
          <p:nvPr>
            <p:ph type="sldNum"/>
          </p:nvPr>
        </p:nvSpPr>
        <p:spPr>
          <a:xfrm>
            <a:off x="7119360" y="5255640"/>
            <a:ext cx="2268000" cy="3020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AE59CCD-9907-402E-BBBF-8C4CC3AF202D}" type="slidenum">
              <a:rPr lang="fr-FR" sz="989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Image 537"/>
          <p:cNvPicPr/>
          <p:nvPr/>
        </p:nvPicPr>
        <p:blipFill>
          <a:blip r:embed="rId2"/>
          <a:stretch/>
        </p:blipFill>
        <p:spPr>
          <a:xfrm>
            <a:off x="2864520" y="1539720"/>
            <a:ext cx="4587480" cy="3716280"/>
          </a:xfrm>
          <a:prstGeom prst="rect">
            <a:avLst/>
          </a:prstGeom>
          <a:ln>
            <a:noFill/>
          </a:ln>
        </p:spPr>
      </p:pic>
      <p:sp>
        <p:nvSpPr>
          <p:cNvPr id="539" name="TextShape 1"/>
          <p:cNvSpPr txBox="1"/>
          <p:nvPr/>
        </p:nvSpPr>
        <p:spPr>
          <a:xfrm>
            <a:off x="720000" y="216000"/>
            <a:ext cx="8784000" cy="971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fr-FR" sz="2600" b="0" strike="noStrike" spc="-1">
                <a:latin typeface="Arial"/>
              </a:rPr>
              <a:t>Formation 2019 – 2020</a:t>
            </a:r>
          </a:p>
          <a:p>
            <a:pPr algn="ctr"/>
            <a:r>
              <a:rPr lang="fr-FR" sz="3600" b="0" strike="noStrike" spc="-1">
                <a:latin typeface="Arial"/>
              </a:rPr>
              <a:t>La résolution  de problèmes.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Shape 1"/>
          <p:cNvSpPr txBox="1"/>
          <p:nvPr/>
        </p:nvSpPr>
        <p:spPr>
          <a:xfrm>
            <a:off x="216000" y="72000"/>
            <a:ext cx="9792000" cy="519997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fr-FR" sz="2400" b="0" strike="noStrike" spc="-1" dirty="0">
                <a:latin typeface="Arial"/>
              </a:rPr>
              <a:t>Consigne : </a:t>
            </a:r>
          </a:p>
          <a:p>
            <a:r>
              <a:rPr lang="fr-FR" sz="2200" b="0" strike="noStrike" spc="-1" dirty="0">
                <a:latin typeface="Arial"/>
              </a:rPr>
              <a:t>On va vous distribuer un tableau. Dans la première colonne, il y a 3 problèmes, dans la première ligne, il y a les noms de 3 types de schémas.</a:t>
            </a:r>
          </a:p>
          <a:p>
            <a:endParaRPr lang="fr-FR" sz="1100" b="0" strike="noStrike" spc="-1" dirty="0">
              <a:latin typeface="Arial"/>
            </a:endParaRPr>
          </a:p>
          <a:p>
            <a:r>
              <a:rPr lang="fr-FR" sz="2200" b="0" strike="noStrike" spc="-1" dirty="0">
                <a:latin typeface="Arial"/>
              </a:rPr>
              <a:t>3 problèmes sont proposés. Ce sont tous des problèmes du champs additif.</a:t>
            </a:r>
          </a:p>
          <a:p>
            <a:r>
              <a:rPr lang="fr-FR" sz="2200" b="0" strike="noStrike" spc="-1" dirty="0">
                <a:latin typeface="Arial"/>
              </a:rPr>
              <a:t>Nous travaillerons sur 3 types de schémas :</a:t>
            </a:r>
          </a:p>
          <a:p>
            <a:r>
              <a:rPr lang="fr-FR" sz="2200" b="0" strike="noStrike" spc="-1" dirty="0">
                <a:latin typeface="Arial"/>
              </a:rPr>
              <a:t>	- Ceux de maths </a:t>
            </a:r>
            <a:r>
              <a:rPr lang="fr-FR" sz="2200" b="0" strike="noStrike" spc="-1" dirty="0" err="1">
                <a:latin typeface="Arial"/>
              </a:rPr>
              <a:t>en-vie</a:t>
            </a:r>
            <a:r>
              <a:rPr lang="fr-FR" sz="2200" b="0" strike="noStrike" spc="-1" dirty="0">
                <a:latin typeface="Arial"/>
              </a:rPr>
              <a:t>.</a:t>
            </a:r>
          </a:p>
          <a:p>
            <a:r>
              <a:rPr lang="fr-FR" sz="2200" b="0" strike="noStrike" spc="-1" dirty="0">
                <a:latin typeface="Arial"/>
              </a:rPr>
              <a:t>	- Ceux de la méthode de Singapour.</a:t>
            </a:r>
          </a:p>
          <a:p>
            <a:r>
              <a:rPr lang="fr-FR" sz="2200" b="0" strike="noStrike" spc="-1" dirty="0">
                <a:latin typeface="Arial"/>
              </a:rPr>
              <a:t>	- Ceux des instructions officiels.</a:t>
            </a:r>
          </a:p>
          <a:p>
            <a:endParaRPr lang="fr-FR" sz="1100" b="0" strike="noStrike" spc="-1" dirty="0">
              <a:latin typeface="Arial"/>
            </a:endParaRPr>
          </a:p>
          <a:p>
            <a:r>
              <a:rPr lang="fr-FR" sz="2200" b="0" strike="noStrike" spc="-1" dirty="0">
                <a:latin typeface="Arial"/>
              </a:rPr>
              <a:t>Pour chaque type de schémas, nous vous donnons 2 schémas déjà faits.  Il faut déjà placer les schémas puis, dans  la case vide, dessiner le schéma manquant.</a:t>
            </a:r>
          </a:p>
          <a:p>
            <a:endParaRPr lang="fr-FR" sz="1100" b="0" strike="noStrike" spc="-1" dirty="0">
              <a:latin typeface="Arial"/>
            </a:endParaRPr>
          </a:p>
          <a:p>
            <a:r>
              <a:rPr lang="fr-FR" sz="2200" b="0" strike="noStrike" spc="-1" dirty="0">
                <a:latin typeface="Arial"/>
              </a:rPr>
              <a:t>Vous pouvez aussi ajouter un point d’interrogation sur chaque schéma pour montrer la donnée qui est cherchée.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9B3412-0345-4E86-8C0D-4FC010A8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02" y="0"/>
            <a:ext cx="8170820" cy="567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 txBox="1"/>
          <p:nvPr/>
        </p:nvSpPr>
        <p:spPr>
          <a:xfrm>
            <a:off x="1152000" y="1872000"/>
            <a:ext cx="7920000" cy="118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fr-FR" sz="6000" b="0" strike="noStrike" spc="-1">
                <a:latin typeface="Arial"/>
              </a:rPr>
              <a:t>La correction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Image 564"/>
          <p:cNvPicPr/>
          <p:nvPr/>
        </p:nvPicPr>
        <p:blipFill>
          <a:blip r:embed="rId2"/>
          <a:stretch/>
        </p:blipFill>
        <p:spPr>
          <a:xfrm>
            <a:off x="936000" y="360"/>
            <a:ext cx="817776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extShape 1"/>
          <p:cNvSpPr txBox="1"/>
          <p:nvPr/>
        </p:nvSpPr>
        <p:spPr>
          <a:xfrm>
            <a:off x="3960000" y="5125680"/>
            <a:ext cx="590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fr-FR" sz="1800" b="0" strike="noStrike" spc="-1">
                <a:latin typeface="Arial"/>
              </a:rPr>
              <a:t>Formation 2019-2020 – Résolution de problèmes</a:t>
            </a:r>
          </a:p>
        </p:txBody>
      </p:sp>
      <p:pic>
        <p:nvPicPr>
          <p:cNvPr id="567" name="Image 566"/>
          <p:cNvPicPr/>
          <p:nvPr/>
        </p:nvPicPr>
        <p:blipFill>
          <a:blip r:embed="rId2"/>
          <a:stretch/>
        </p:blipFill>
        <p:spPr>
          <a:xfrm>
            <a:off x="9288000" y="4968000"/>
            <a:ext cx="792360" cy="641880"/>
          </a:xfrm>
          <a:prstGeom prst="rect">
            <a:avLst/>
          </a:prstGeom>
          <a:ln>
            <a:noFill/>
          </a:ln>
        </p:spPr>
      </p:pic>
      <p:sp>
        <p:nvSpPr>
          <p:cNvPr id="568" name="TextShape 2"/>
          <p:cNvSpPr txBox="1"/>
          <p:nvPr/>
        </p:nvSpPr>
        <p:spPr>
          <a:xfrm>
            <a:off x="1152000" y="1445400"/>
            <a:ext cx="7920000" cy="1794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fr-FR" sz="6000" b="0" strike="noStrike" spc="-1">
                <a:latin typeface="Arial"/>
              </a:rPr>
              <a:t>Des outils pour les élèves.</a:t>
            </a:r>
          </a:p>
        </p:txBody>
      </p:sp>
      <p:sp>
        <p:nvSpPr>
          <p:cNvPr id="569" name="TextShape 3"/>
          <p:cNvSpPr txBox="1"/>
          <p:nvPr/>
        </p:nvSpPr>
        <p:spPr>
          <a:xfrm>
            <a:off x="468000" y="3717720"/>
            <a:ext cx="9072000" cy="6022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lIns="90000" tIns="45000" rIns="90000" bIns="45000">
            <a:spAutoFit/>
          </a:bodyPr>
          <a:lstStyle/>
          <a:p>
            <a:r>
              <a:rPr lang="fr-FR" sz="1800" b="0" strike="noStrike" spc="-1">
                <a:latin typeface="Arial"/>
              </a:rPr>
              <a:t>Remerciements à Eric Gombart, Jean-Marie Guillemeney, Marie-Cécile Lambey et Sylvain Louis pour les photos et différents objets présentés.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1404000" y="1472400"/>
            <a:ext cx="7189920" cy="2307600"/>
          </a:xfrm>
          <a:custGeom>
            <a:avLst/>
            <a:gdLst/>
            <a:ahLst/>
            <a:cxnLst/>
            <a:rect l="0" t="0" r="r" b="b"/>
            <a:pathLst>
              <a:path w="19974" h="6412">
                <a:moveTo>
                  <a:pt x="1068" y="0"/>
                </a:moveTo>
                <a:cubicBezTo>
                  <a:pt x="534" y="0"/>
                  <a:pt x="0" y="534"/>
                  <a:pt x="0" y="1068"/>
                </a:cubicBezTo>
                <a:lnTo>
                  <a:pt x="0" y="5342"/>
                </a:lnTo>
                <a:cubicBezTo>
                  <a:pt x="0" y="5876"/>
                  <a:pt x="534" y="6411"/>
                  <a:pt x="1068" y="6411"/>
                </a:cubicBezTo>
                <a:lnTo>
                  <a:pt x="18904" y="6411"/>
                </a:lnTo>
                <a:cubicBezTo>
                  <a:pt x="19438" y="6411"/>
                  <a:pt x="19973" y="5876"/>
                  <a:pt x="19973" y="5342"/>
                </a:cubicBezTo>
                <a:lnTo>
                  <a:pt x="19973" y="1068"/>
                </a:lnTo>
                <a:cubicBezTo>
                  <a:pt x="19973" y="534"/>
                  <a:pt x="19438" y="0"/>
                  <a:pt x="18904" y="0"/>
                </a:cubicBezTo>
                <a:lnTo>
                  <a:pt x="1068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4800" b="0" strike="noStrike" spc="-1">
                <a:latin typeface="Arial"/>
              </a:rPr>
              <a:t>Affichages.</a:t>
            </a:r>
          </a:p>
          <a:p>
            <a:pPr algn="ctr"/>
            <a:r>
              <a:rPr lang="fr-FR" sz="2800" b="0" strike="noStrike" spc="-1">
                <a:latin typeface="Arial"/>
              </a:rPr>
              <a:t>Pour aider les élèves à résoudre les problèmes en favorisant les analogies ou pour apporter une méthodologie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age 570"/>
          <p:cNvPicPr/>
          <p:nvPr/>
        </p:nvPicPr>
        <p:blipFill>
          <a:blip r:embed="rId3"/>
          <a:srcRect t="9395" b="19500"/>
          <a:stretch/>
        </p:blipFill>
        <p:spPr>
          <a:xfrm>
            <a:off x="1583640" y="864360"/>
            <a:ext cx="7560360" cy="4031640"/>
          </a:xfrm>
          <a:prstGeom prst="rect">
            <a:avLst/>
          </a:prstGeom>
          <a:ln>
            <a:noFill/>
          </a:ln>
        </p:spPr>
      </p:pic>
      <p:sp>
        <p:nvSpPr>
          <p:cNvPr id="572" name="CustomShape 1"/>
          <p:cNvSpPr/>
          <p:nvPr/>
        </p:nvSpPr>
        <p:spPr>
          <a:xfrm rot="20100000">
            <a:off x="81360" y="729000"/>
            <a:ext cx="3258360" cy="929880"/>
          </a:xfrm>
          <a:custGeom>
            <a:avLst/>
            <a:gdLst/>
            <a:ahLst/>
            <a:cxnLst/>
            <a:rect l="0" t="0" r="r" b="b"/>
            <a:pathLst>
              <a:path w="9053" h="2586">
                <a:moveTo>
                  <a:pt x="430" y="1"/>
                </a:moveTo>
                <a:cubicBezTo>
                  <a:pt x="215" y="1"/>
                  <a:pt x="0" y="216"/>
                  <a:pt x="0" y="431"/>
                </a:cubicBezTo>
                <a:lnTo>
                  <a:pt x="0" y="2153"/>
                </a:lnTo>
                <a:cubicBezTo>
                  <a:pt x="0" y="2369"/>
                  <a:pt x="215" y="2585"/>
                  <a:pt x="430" y="2585"/>
                </a:cubicBezTo>
                <a:lnTo>
                  <a:pt x="8621" y="2584"/>
                </a:lnTo>
                <a:cubicBezTo>
                  <a:pt x="8836" y="2584"/>
                  <a:pt x="9052" y="2368"/>
                  <a:pt x="9052" y="2154"/>
                </a:cubicBezTo>
                <a:lnTo>
                  <a:pt x="9052" y="431"/>
                </a:lnTo>
                <a:cubicBezTo>
                  <a:pt x="9052" y="215"/>
                  <a:pt x="8836" y="1"/>
                  <a:pt x="8621" y="0"/>
                </a:cubicBezTo>
                <a:lnTo>
                  <a:pt x="430" y="1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800" b="0" strike="noStrike" spc="-1">
                <a:latin typeface="Arial"/>
              </a:rPr>
              <a:t>Affichages collectifs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 572"/>
          <p:cNvPicPr/>
          <p:nvPr/>
        </p:nvPicPr>
        <p:blipFill>
          <a:blip r:embed="rId3"/>
          <a:srcRect t="4767" b="22859"/>
          <a:stretch/>
        </p:blipFill>
        <p:spPr>
          <a:xfrm>
            <a:off x="1799640" y="864000"/>
            <a:ext cx="7560360" cy="4103640"/>
          </a:xfrm>
          <a:prstGeom prst="rect">
            <a:avLst/>
          </a:prstGeom>
          <a:ln>
            <a:noFill/>
          </a:ln>
        </p:spPr>
      </p:pic>
      <p:sp>
        <p:nvSpPr>
          <p:cNvPr id="574" name="CustomShape 1"/>
          <p:cNvSpPr/>
          <p:nvPr/>
        </p:nvSpPr>
        <p:spPr>
          <a:xfrm rot="20100000">
            <a:off x="81360" y="729000"/>
            <a:ext cx="3258360" cy="929880"/>
          </a:xfrm>
          <a:custGeom>
            <a:avLst/>
            <a:gdLst/>
            <a:ahLst/>
            <a:cxnLst/>
            <a:rect l="0" t="0" r="r" b="b"/>
            <a:pathLst>
              <a:path w="9053" h="2586">
                <a:moveTo>
                  <a:pt x="430" y="1"/>
                </a:moveTo>
                <a:cubicBezTo>
                  <a:pt x="215" y="1"/>
                  <a:pt x="0" y="216"/>
                  <a:pt x="0" y="431"/>
                </a:cubicBezTo>
                <a:lnTo>
                  <a:pt x="0" y="2153"/>
                </a:lnTo>
                <a:cubicBezTo>
                  <a:pt x="0" y="2369"/>
                  <a:pt x="215" y="2585"/>
                  <a:pt x="430" y="2585"/>
                </a:cubicBezTo>
                <a:lnTo>
                  <a:pt x="8621" y="2584"/>
                </a:lnTo>
                <a:cubicBezTo>
                  <a:pt x="8836" y="2584"/>
                  <a:pt x="9052" y="2368"/>
                  <a:pt x="9052" y="2154"/>
                </a:cubicBezTo>
                <a:lnTo>
                  <a:pt x="9052" y="431"/>
                </a:lnTo>
                <a:cubicBezTo>
                  <a:pt x="9052" y="215"/>
                  <a:pt x="8836" y="1"/>
                  <a:pt x="8621" y="0"/>
                </a:cubicBezTo>
                <a:lnTo>
                  <a:pt x="430" y="1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800" b="0" strike="noStrike" spc="-1" dirty="0">
                <a:latin typeface="Arial"/>
              </a:rPr>
              <a:t>Affichages collectifs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2E986D2-4D22-4687-AE5F-78998FC9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86" y="0"/>
            <a:ext cx="7560733" cy="5670550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5D4AB942-0AF0-4D84-B618-288D155D719B}"/>
              </a:ext>
            </a:extLst>
          </p:cNvPr>
          <p:cNvSpPr/>
          <p:nvPr/>
        </p:nvSpPr>
        <p:spPr>
          <a:xfrm rot="18836401">
            <a:off x="-88592" y="788420"/>
            <a:ext cx="2545179" cy="835872"/>
          </a:xfrm>
          <a:custGeom>
            <a:avLst/>
            <a:gdLst/>
            <a:ahLst/>
            <a:cxnLst/>
            <a:rect l="0" t="0" r="r" b="b"/>
            <a:pathLst>
              <a:path w="9053" h="2586">
                <a:moveTo>
                  <a:pt x="430" y="1"/>
                </a:moveTo>
                <a:cubicBezTo>
                  <a:pt x="215" y="1"/>
                  <a:pt x="0" y="216"/>
                  <a:pt x="0" y="431"/>
                </a:cubicBezTo>
                <a:lnTo>
                  <a:pt x="0" y="2153"/>
                </a:lnTo>
                <a:cubicBezTo>
                  <a:pt x="0" y="2369"/>
                  <a:pt x="215" y="2585"/>
                  <a:pt x="430" y="2585"/>
                </a:cubicBezTo>
                <a:lnTo>
                  <a:pt x="8621" y="2584"/>
                </a:lnTo>
                <a:cubicBezTo>
                  <a:pt x="8836" y="2584"/>
                  <a:pt x="9052" y="2368"/>
                  <a:pt x="9052" y="2154"/>
                </a:cubicBezTo>
                <a:lnTo>
                  <a:pt x="9052" y="431"/>
                </a:lnTo>
                <a:cubicBezTo>
                  <a:pt x="9052" y="215"/>
                  <a:pt x="8836" y="1"/>
                  <a:pt x="8621" y="0"/>
                </a:cubicBezTo>
                <a:lnTo>
                  <a:pt x="430" y="1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800" b="0" strike="noStrike" spc="-1" dirty="0">
                <a:latin typeface="Arial"/>
              </a:rPr>
              <a:t>Affichages collectifs</a:t>
            </a:r>
          </a:p>
        </p:txBody>
      </p:sp>
    </p:spTree>
    <p:extLst>
      <p:ext uri="{BB962C8B-B14F-4D97-AF65-F5344CB8AC3E}">
        <p14:creationId xmlns:p14="http://schemas.microsoft.com/office/powerpoint/2010/main" val="29657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mage 574"/>
          <p:cNvPicPr/>
          <p:nvPr/>
        </p:nvPicPr>
        <p:blipFill>
          <a:blip r:embed="rId3"/>
          <a:stretch/>
        </p:blipFill>
        <p:spPr>
          <a:xfrm>
            <a:off x="2880000" y="864000"/>
            <a:ext cx="6939360" cy="4489920"/>
          </a:xfrm>
          <a:prstGeom prst="rect">
            <a:avLst/>
          </a:prstGeom>
          <a:ln w="36000">
            <a:solidFill>
              <a:srgbClr val="000000"/>
            </a:solidFill>
            <a:miter/>
          </a:ln>
        </p:spPr>
      </p:pic>
      <p:sp>
        <p:nvSpPr>
          <p:cNvPr id="576" name="CustomShape 1"/>
          <p:cNvSpPr/>
          <p:nvPr/>
        </p:nvSpPr>
        <p:spPr>
          <a:xfrm rot="20100000">
            <a:off x="-33480" y="693720"/>
            <a:ext cx="3640680" cy="929880"/>
          </a:xfrm>
          <a:custGeom>
            <a:avLst/>
            <a:gdLst/>
            <a:ahLst/>
            <a:cxnLst/>
            <a:rect l="0" t="0" r="r" b="b"/>
            <a:pathLst>
              <a:path w="10115" h="2586">
                <a:moveTo>
                  <a:pt x="429" y="1"/>
                </a:moveTo>
                <a:cubicBezTo>
                  <a:pt x="216" y="0"/>
                  <a:pt x="0" y="216"/>
                  <a:pt x="1" y="431"/>
                </a:cubicBezTo>
                <a:lnTo>
                  <a:pt x="0" y="2154"/>
                </a:lnTo>
                <a:cubicBezTo>
                  <a:pt x="1" y="2368"/>
                  <a:pt x="216" y="2584"/>
                  <a:pt x="431" y="2584"/>
                </a:cubicBezTo>
                <a:lnTo>
                  <a:pt x="9683" y="2585"/>
                </a:lnTo>
                <a:cubicBezTo>
                  <a:pt x="9898" y="2584"/>
                  <a:pt x="10114" y="2369"/>
                  <a:pt x="10114" y="2153"/>
                </a:cubicBezTo>
                <a:lnTo>
                  <a:pt x="10114" y="431"/>
                </a:lnTo>
                <a:cubicBezTo>
                  <a:pt x="10114" y="216"/>
                  <a:pt x="9898" y="0"/>
                  <a:pt x="9684" y="1"/>
                </a:cubicBezTo>
                <a:lnTo>
                  <a:pt x="429" y="1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600" b="0" strike="noStrike" spc="-1">
                <a:latin typeface="Arial"/>
              </a:rPr>
              <a:t>Affichages individuels</a:t>
            </a:r>
          </a:p>
          <a:p>
            <a:pPr algn="ctr"/>
            <a:r>
              <a:rPr lang="fr-FR" sz="2600" b="0" strike="noStrike" spc="-1">
                <a:latin typeface="Arial"/>
              </a:rPr>
              <a:t>Le sous-mains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Shape 1"/>
          <p:cNvSpPr txBox="1"/>
          <p:nvPr/>
        </p:nvSpPr>
        <p:spPr>
          <a:xfrm>
            <a:off x="3960000" y="5125680"/>
            <a:ext cx="590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fr-FR" sz="1800" b="0" strike="noStrike" spc="-1">
                <a:latin typeface="Arial"/>
              </a:rPr>
              <a:t>Formation 2019-2020 – Résolution de problèmes</a:t>
            </a:r>
          </a:p>
        </p:txBody>
      </p:sp>
      <p:pic>
        <p:nvPicPr>
          <p:cNvPr id="541" name="Image 540"/>
          <p:cNvPicPr/>
          <p:nvPr/>
        </p:nvPicPr>
        <p:blipFill>
          <a:blip r:embed="rId2"/>
          <a:stretch/>
        </p:blipFill>
        <p:spPr>
          <a:xfrm>
            <a:off x="9288000" y="4968000"/>
            <a:ext cx="792360" cy="641880"/>
          </a:xfrm>
          <a:prstGeom prst="rect">
            <a:avLst/>
          </a:prstGeom>
          <a:ln>
            <a:noFill/>
          </a:ln>
        </p:spPr>
      </p:pic>
      <p:sp>
        <p:nvSpPr>
          <p:cNvPr id="542" name="TextShape 2"/>
          <p:cNvSpPr txBox="1"/>
          <p:nvPr/>
        </p:nvSpPr>
        <p:spPr>
          <a:xfrm>
            <a:off x="1080312" y="1113930"/>
            <a:ext cx="7920000" cy="286086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fr-FR" sz="6000" b="0" strike="noStrike" spc="-1" dirty="0">
                <a:latin typeface="Arial"/>
              </a:rPr>
              <a:t>Les schémas.</a:t>
            </a:r>
          </a:p>
          <a:p>
            <a:pPr algn="ctr"/>
            <a:r>
              <a:rPr lang="fr-FR" sz="6000" spc="-1" dirty="0">
                <a:latin typeface="Arial"/>
              </a:rPr>
              <a:t>…</a:t>
            </a:r>
          </a:p>
          <a:p>
            <a:pPr algn="ctr"/>
            <a:r>
              <a:rPr lang="fr-FR" sz="6000" b="0" strike="noStrike" spc="-1" dirty="0">
                <a:latin typeface="Arial"/>
              </a:rPr>
              <a:t>Les schémas 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Image 576"/>
          <p:cNvPicPr/>
          <p:nvPr/>
        </p:nvPicPr>
        <p:blipFill>
          <a:blip r:embed="rId2"/>
          <a:stretch/>
        </p:blipFill>
        <p:spPr>
          <a:xfrm>
            <a:off x="2101320" y="775800"/>
            <a:ext cx="7762680" cy="4667040"/>
          </a:xfrm>
          <a:prstGeom prst="rect">
            <a:avLst/>
          </a:prstGeom>
          <a:ln>
            <a:noFill/>
          </a:ln>
        </p:spPr>
      </p:pic>
      <p:sp>
        <p:nvSpPr>
          <p:cNvPr id="578" name="CustomShape 1"/>
          <p:cNvSpPr/>
          <p:nvPr/>
        </p:nvSpPr>
        <p:spPr>
          <a:xfrm rot="20100000">
            <a:off x="-33480" y="693720"/>
            <a:ext cx="3640680" cy="929880"/>
          </a:xfrm>
          <a:custGeom>
            <a:avLst/>
            <a:gdLst/>
            <a:ahLst/>
            <a:cxnLst/>
            <a:rect l="0" t="0" r="r" b="b"/>
            <a:pathLst>
              <a:path w="10115" h="2586">
                <a:moveTo>
                  <a:pt x="429" y="1"/>
                </a:moveTo>
                <a:cubicBezTo>
                  <a:pt x="216" y="0"/>
                  <a:pt x="0" y="216"/>
                  <a:pt x="1" y="431"/>
                </a:cubicBezTo>
                <a:lnTo>
                  <a:pt x="0" y="2154"/>
                </a:lnTo>
                <a:cubicBezTo>
                  <a:pt x="1" y="2368"/>
                  <a:pt x="216" y="2584"/>
                  <a:pt x="431" y="2584"/>
                </a:cubicBezTo>
                <a:lnTo>
                  <a:pt x="9683" y="2585"/>
                </a:lnTo>
                <a:cubicBezTo>
                  <a:pt x="9898" y="2584"/>
                  <a:pt x="10114" y="2369"/>
                  <a:pt x="10114" y="2153"/>
                </a:cubicBezTo>
                <a:lnTo>
                  <a:pt x="10114" y="431"/>
                </a:lnTo>
                <a:cubicBezTo>
                  <a:pt x="10114" y="216"/>
                  <a:pt x="9898" y="0"/>
                  <a:pt x="9684" y="1"/>
                </a:cubicBezTo>
                <a:lnTo>
                  <a:pt x="429" y="1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600" b="0" strike="noStrike" spc="-1">
                <a:latin typeface="Arial"/>
              </a:rPr>
              <a:t>Affichages individuels</a:t>
            </a:r>
          </a:p>
          <a:p>
            <a:pPr algn="ctr"/>
            <a:r>
              <a:rPr lang="fr-FR" sz="2600" b="0" strike="noStrike" spc="-1">
                <a:latin typeface="Arial"/>
              </a:rPr>
              <a:t>Le sous-mains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CustomShape 1"/>
          <p:cNvSpPr/>
          <p:nvPr/>
        </p:nvSpPr>
        <p:spPr>
          <a:xfrm>
            <a:off x="1404000" y="1652400"/>
            <a:ext cx="7189920" cy="2307600"/>
          </a:xfrm>
          <a:custGeom>
            <a:avLst/>
            <a:gdLst/>
            <a:ahLst/>
            <a:cxnLst/>
            <a:rect l="0" t="0" r="r" b="b"/>
            <a:pathLst>
              <a:path w="19974" h="6412">
                <a:moveTo>
                  <a:pt x="1068" y="0"/>
                </a:moveTo>
                <a:cubicBezTo>
                  <a:pt x="534" y="0"/>
                  <a:pt x="0" y="534"/>
                  <a:pt x="0" y="1068"/>
                </a:cubicBezTo>
                <a:lnTo>
                  <a:pt x="0" y="5342"/>
                </a:lnTo>
                <a:cubicBezTo>
                  <a:pt x="0" y="5876"/>
                  <a:pt x="534" y="6411"/>
                  <a:pt x="1068" y="6411"/>
                </a:cubicBezTo>
                <a:lnTo>
                  <a:pt x="18904" y="6411"/>
                </a:lnTo>
                <a:cubicBezTo>
                  <a:pt x="19438" y="6411"/>
                  <a:pt x="19973" y="5876"/>
                  <a:pt x="19973" y="5342"/>
                </a:cubicBezTo>
                <a:lnTo>
                  <a:pt x="19973" y="1068"/>
                </a:lnTo>
                <a:cubicBezTo>
                  <a:pt x="19973" y="534"/>
                  <a:pt x="19438" y="0"/>
                  <a:pt x="18904" y="0"/>
                </a:cubicBezTo>
                <a:lnTo>
                  <a:pt x="1068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4800" b="0" strike="noStrike" spc="-1">
                <a:latin typeface="Arial"/>
              </a:rPr>
              <a:t>Des supports pour résoudre des problèmes.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 rot="20100000">
            <a:off x="-33480" y="693720"/>
            <a:ext cx="3640680" cy="929880"/>
          </a:xfrm>
          <a:custGeom>
            <a:avLst/>
            <a:gdLst/>
            <a:ahLst/>
            <a:cxnLst/>
            <a:rect l="0" t="0" r="r" b="b"/>
            <a:pathLst>
              <a:path w="10115" h="2586">
                <a:moveTo>
                  <a:pt x="429" y="1"/>
                </a:moveTo>
                <a:cubicBezTo>
                  <a:pt x="216" y="0"/>
                  <a:pt x="0" y="216"/>
                  <a:pt x="1" y="431"/>
                </a:cubicBezTo>
                <a:lnTo>
                  <a:pt x="0" y="2154"/>
                </a:lnTo>
                <a:cubicBezTo>
                  <a:pt x="1" y="2368"/>
                  <a:pt x="216" y="2584"/>
                  <a:pt x="431" y="2584"/>
                </a:cubicBezTo>
                <a:lnTo>
                  <a:pt x="9683" y="2585"/>
                </a:lnTo>
                <a:cubicBezTo>
                  <a:pt x="9898" y="2584"/>
                  <a:pt x="10114" y="2369"/>
                  <a:pt x="10114" y="2153"/>
                </a:cubicBezTo>
                <a:lnTo>
                  <a:pt x="10114" y="431"/>
                </a:lnTo>
                <a:cubicBezTo>
                  <a:pt x="10114" y="216"/>
                  <a:pt x="9898" y="0"/>
                  <a:pt x="9684" y="1"/>
                </a:cubicBezTo>
                <a:lnTo>
                  <a:pt x="429" y="1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Une feuille type pour résoudre des problèmes</a:t>
            </a:r>
          </a:p>
        </p:txBody>
      </p:sp>
      <p:pic>
        <p:nvPicPr>
          <p:cNvPr id="581" name="Image 580"/>
          <p:cNvPicPr/>
          <p:nvPr/>
        </p:nvPicPr>
        <p:blipFill>
          <a:blip r:embed="rId2"/>
          <a:stretch/>
        </p:blipFill>
        <p:spPr>
          <a:xfrm>
            <a:off x="4249800" y="72000"/>
            <a:ext cx="4462200" cy="2909520"/>
          </a:xfrm>
          <a:prstGeom prst="rect">
            <a:avLst/>
          </a:prstGeom>
          <a:ln>
            <a:noFill/>
          </a:ln>
        </p:spPr>
      </p:pic>
      <p:pic>
        <p:nvPicPr>
          <p:cNvPr id="582" name="Image 581"/>
          <p:cNvPicPr/>
          <p:nvPr/>
        </p:nvPicPr>
        <p:blipFill>
          <a:blip r:embed="rId3"/>
          <a:stretch/>
        </p:blipFill>
        <p:spPr>
          <a:xfrm>
            <a:off x="4197600" y="2923200"/>
            <a:ext cx="4514400" cy="269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CustomShape 1"/>
          <p:cNvSpPr/>
          <p:nvPr/>
        </p:nvSpPr>
        <p:spPr>
          <a:xfrm rot="20100000">
            <a:off x="-33480" y="693720"/>
            <a:ext cx="3640680" cy="929880"/>
          </a:xfrm>
          <a:custGeom>
            <a:avLst/>
            <a:gdLst/>
            <a:ahLst/>
            <a:cxnLst/>
            <a:rect l="0" t="0" r="r" b="b"/>
            <a:pathLst>
              <a:path w="10115" h="2586">
                <a:moveTo>
                  <a:pt x="429" y="1"/>
                </a:moveTo>
                <a:cubicBezTo>
                  <a:pt x="216" y="0"/>
                  <a:pt x="0" y="216"/>
                  <a:pt x="1" y="431"/>
                </a:cubicBezTo>
                <a:lnTo>
                  <a:pt x="0" y="2154"/>
                </a:lnTo>
                <a:cubicBezTo>
                  <a:pt x="1" y="2368"/>
                  <a:pt x="216" y="2584"/>
                  <a:pt x="431" y="2584"/>
                </a:cubicBezTo>
                <a:lnTo>
                  <a:pt x="9683" y="2585"/>
                </a:lnTo>
                <a:cubicBezTo>
                  <a:pt x="9898" y="2584"/>
                  <a:pt x="10114" y="2369"/>
                  <a:pt x="10114" y="2153"/>
                </a:cubicBezTo>
                <a:lnTo>
                  <a:pt x="10114" y="431"/>
                </a:lnTo>
                <a:cubicBezTo>
                  <a:pt x="10114" y="216"/>
                  <a:pt x="9898" y="0"/>
                  <a:pt x="9684" y="1"/>
                </a:cubicBezTo>
                <a:lnTo>
                  <a:pt x="429" y="1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Un cahier de recherche</a:t>
            </a:r>
          </a:p>
        </p:txBody>
      </p:sp>
      <p:sp>
        <p:nvSpPr>
          <p:cNvPr id="584" name="TextShape 2"/>
          <p:cNvSpPr txBox="1"/>
          <p:nvPr/>
        </p:nvSpPr>
        <p:spPr>
          <a:xfrm>
            <a:off x="864000" y="2349360"/>
            <a:ext cx="2736000" cy="974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fr-FR" sz="1800" b="0" strike="noStrike" spc="-1">
                <a:latin typeface="Times New Roman"/>
              </a:rPr>
              <a:t>Page de gauche</a:t>
            </a:r>
            <a:endParaRPr lang="fr-FR" sz="1800" b="0" strike="noStrike" spc="-1">
              <a:latin typeface="Arial"/>
            </a:endParaRPr>
          </a:p>
          <a:p>
            <a:r>
              <a:rPr lang="fr-FR" sz="1500" b="0" strike="noStrike" spc="-1">
                <a:latin typeface="Times New Roman"/>
              </a:rPr>
              <a:t>Page de brouillon ou  d’essais pour dessiner, faire des schémas, des calculs.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585" name="TextShape 3"/>
          <p:cNvSpPr txBox="1"/>
          <p:nvPr/>
        </p:nvSpPr>
        <p:spPr>
          <a:xfrm>
            <a:off x="6840000" y="2376000"/>
            <a:ext cx="2736000" cy="974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fr-FR" sz="1800" b="0" strike="noStrike" spc="-1">
                <a:latin typeface="Times New Roman"/>
              </a:rPr>
              <a:t>Page de droite</a:t>
            </a:r>
            <a:endParaRPr lang="fr-FR" sz="1800" b="0" strike="noStrike" spc="-1">
              <a:latin typeface="Arial"/>
            </a:endParaRPr>
          </a:p>
          <a:p>
            <a:r>
              <a:rPr lang="fr-FR" sz="1500" b="0" strike="noStrike" spc="-1">
                <a:latin typeface="Times New Roman"/>
              </a:rPr>
              <a:t>Page pour écrire les résultats, les opérations, la phrase réponse</a:t>
            </a:r>
            <a:endParaRPr lang="fr-FR" sz="1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CustomShape 1"/>
          <p:cNvSpPr/>
          <p:nvPr/>
        </p:nvSpPr>
        <p:spPr>
          <a:xfrm>
            <a:off x="1365342" y="527675"/>
            <a:ext cx="7189920" cy="2307600"/>
          </a:xfrm>
          <a:custGeom>
            <a:avLst/>
            <a:gdLst/>
            <a:ahLst/>
            <a:cxnLst/>
            <a:rect l="0" t="0" r="r" b="b"/>
            <a:pathLst>
              <a:path w="19974" h="6412">
                <a:moveTo>
                  <a:pt x="1068" y="0"/>
                </a:moveTo>
                <a:cubicBezTo>
                  <a:pt x="534" y="0"/>
                  <a:pt x="0" y="534"/>
                  <a:pt x="0" y="1068"/>
                </a:cubicBezTo>
                <a:lnTo>
                  <a:pt x="0" y="5342"/>
                </a:lnTo>
                <a:cubicBezTo>
                  <a:pt x="0" y="5876"/>
                  <a:pt x="534" y="6411"/>
                  <a:pt x="1068" y="6411"/>
                </a:cubicBezTo>
                <a:lnTo>
                  <a:pt x="18904" y="6411"/>
                </a:lnTo>
                <a:cubicBezTo>
                  <a:pt x="19438" y="6411"/>
                  <a:pt x="19973" y="5876"/>
                  <a:pt x="19973" y="5342"/>
                </a:cubicBezTo>
                <a:lnTo>
                  <a:pt x="19973" y="1068"/>
                </a:lnTo>
                <a:cubicBezTo>
                  <a:pt x="19973" y="534"/>
                  <a:pt x="19438" y="0"/>
                  <a:pt x="18904" y="0"/>
                </a:cubicBezTo>
                <a:lnTo>
                  <a:pt x="1068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4800" b="0" strike="noStrike" spc="-1" dirty="0">
                <a:latin typeface="Arial"/>
              </a:rPr>
              <a:t>Cahier de référence </a:t>
            </a:r>
          </a:p>
          <a:p>
            <a:pPr algn="ctr"/>
            <a:r>
              <a:rPr lang="fr-FR" sz="4800" b="0" strike="noStrike" spc="-1" dirty="0">
                <a:latin typeface="Arial"/>
              </a:rPr>
              <a:t>où </a:t>
            </a:r>
          </a:p>
          <a:p>
            <a:pPr algn="ctr"/>
            <a:r>
              <a:rPr lang="fr-FR" sz="4800" b="0" strike="noStrike" spc="-1" dirty="0">
                <a:latin typeface="Arial"/>
              </a:rPr>
              <a:t>stocker ses références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1378080" y="576000"/>
            <a:ext cx="7189920" cy="2307600"/>
          </a:xfrm>
          <a:custGeom>
            <a:avLst/>
            <a:gdLst/>
            <a:ahLst/>
            <a:cxnLst/>
            <a:rect l="0" t="0" r="r" b="b"/>
            <a:pathLst>
              <a:path w="19974" h="6412">
                <a:moveTo>
                  <a:pt x="1068" y="0"/>
                </a:moveTo>
                <a:cubicBezTo>
                  <a:pt x="534" y="0"/>
                  <a:pt x="0" y="534"/>
                  <a:pt x="0" y="1068"/>
                </a:cubicBezTo>
                <a:lnTo>
                  <a:pt x="0" y="5342"/>
                </a:lnTo>
                <a:cubicBezTo>
                  <a:pt x="0" y="5876"/>
                  <a:pt x="534" y="6411"/>
                  <a:pt x="1068" y="6411"/>
                </a:cubicBezTo>
                <a:lnTo>
                  <a:pt x="18904" y="6411"/>
                </a:lnTo>
                <a:cubicBezTo>
                  <a:pt x="19438" y="6411"/>
                  <a:pt x="19973" y="5876"/>
                  <a:pt x="19973" y="5342"/>
                </a:cubicBezTo>
                <a:lnTo>
                  <a:pt x="19973" y="1068"/>
                </a:lnTo>
                <a:cubicBezTo>
                  <a:pt x="19973" y="534"/>
                  <a:pt x="19438" y="0"/>
                  <a:pt x="18904" y="0"/>
                </a:cubicBezTo>
                <a:lnTo>
                  <a:pt x="1068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4800" b="0" strike="noStrike" spc="-1" dirty="0">
                <a:latin typeface="Arial"/>
              </a:rPr>
              <a:t>Cahier de référence,</a:t>
            </a:r>
          </a:p>
          <a:p>
            <a:pPr algn="ctr"/>
            <a:r>
              <a:rPr lang="fr-FR" sz="4800" b="0" strike="noStrike" spc="-1" dirty="0">
                <a:latin typeface="Arial"/>
              </a:rPr>
              <a:t>où </a:t>
            </a:r>
          </a:p>
          <a:p>
            <a:pPr algn="ctr"/>
            <a:r>
              <a:rPr lang="fr-FR" sz="4800" b="0" strike="noStrike" spc="-1" dirty="0">
                <a:latin typeface="Arial"/>
              </a:rPr>
              <a:t>stocker ses références ?</a:t>
            </a:r>
          </a:p>
        </p:txBody>
      </p:sp>
      <p:sp>
        <p:nvSpPr>
          <p:cNvPr id="588" name="CustomShape 2"/>
          <p:cNvSpPr/>
          <p:nvPr/>
        </p:nvSpPr>
        <p:spPr>
          <a:xfrm>
            <a:off x="576000" y="3623400"/>
            <a:ext cx="4536000" cy="1200600"/>
          </a:xfrm>
          <a:custGeom>
            <a:avLst/>
            <a:gdLst/>
            <a:ahLst/>
            <a:cxnLst/>
            <a:rect l="0" t="0" r="r" b="b"/>
            <a:pathLst>
              <a:path w="12602" h="3337">
                <a:moveTo>
                  <a:pt x="556" y="0"/>
                </a:moveTo>
                <a:cubicBezTo>
                  <a:pt x="278" y="0"/>
                  <a:pt x="0" y="278"/>
                  <a:pt x="0" y="556"/>
                </a:cubicBezTo>
                <a:lnTo>
                  <a:pt x="0" y="2780"/>
                </a:lnTo>
                <a:cubicBezTo>
                  <a:pt x="0" y="3058"/>
                  <a:pt x="278" y="3336"/>
                  <a:pt x="556" y="3336"/>
                </a:cubicBezTo>
                <a:lnTo>
                  <a:pt x="12045" y="3336"/>
                </a:lnTo>
                <a:cubicBezTo>
                  <a:pt x="12323" y="3336"/>
                  <a:pt x="12601" y="3058"/>
                  <a:pt x="12601" y="2780"/>
                </a:cubicBezTo>
                <a:lnTo>
                  <a:pt x="12601" y="556"/>
                </a:lnTo>
                <a:cubicBezTo>
                  <a:pt x="12601" y="278"/>
                  <a:pt x="12323" y="0"/>
                  <a:pt x="12045" y="0"/>
                </a:cubicBezTo>
                <a:lnTo>
                  <a:pt x="556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Un cahier de maths individuel,</a:t>
            </a:r>
          </a:p>
          <a:p>
            <a:pPr algn="ctr"/>
            <a:r>
              <a:rPr lang="fr-FR" sz="2400" b="0" strike="noStrike" spc="-1">
                <a:latin typeface="Arial"/>
              </a:rPr>
              <a:t>qui peut être un classeur</a:t>
            </a:r>
          </a:p>
          <a:p>
            <a:pPr algn="ctr"/>
            <a:r>
              <a:rPr lang="fr-FR" sz="2400" b="0" strike="noStrike" spc="-1">
                <a:latin typeface="Arial"/>
              </a:rPr>
              <a:t>ou un porte-vue</a:t>
            </a:r>
          </a:p>
        </p:txBody>
      </p:sp>
      <p:sp>
        <p:nvSpPr>
          <p:cNvPr id="589" name="CustomShape 3"/>
          <p:cNvSpPr/>
          <p:nvPr/>
        </p:nvSpPr>
        <p:spPr>
          <a:xfrm>
            <a:off x="5791320" y="3744000"/>
            <a:ext cx="3640680" cy="929880"/>
          </a:xfrm>
          <a:custGeom>
            <a:avLst/>
            <a:gdLst/>
            <a:ahLst/>
            <a:cxnLst/>
            <a:rect l="0" t="0" r="r" b="b"/>
            <a:pathLst>
              <a:path w="10115" h="2585">
                <a:moveTo>
                  <a:pt x="535" y="0"/>
                </a:moveTo>
                <a:cubicBezTo>
                  <a:pt x="267" y="0"/>
                  <a:pt x="0" y="267"/>
                  <a:pt x="0" y="535"/>
                </a:cubicBezTo>
                <a:lnTo>
                  <a:pt x="0" y="2048"/>
                </a:lnTo>
                <a:cubicBezTo>
                  <a:pt x="0" y="2316"/>
                  <a:pt x="267" y="2584"/>
                  <a:pt x="535" y="2584"/>
                </a:cubicBezTo>
                <a:lnTo>
                  <a:pt x="9578" y="2584"/>
                </a:lnTo>
                <a:cubicBezTo>
                  <a:pt x="9846" y="2584"/>
                  <a:pt x="10114" y="2316"/>
                  <a:pt x="10114" y="2048"/>
                </a:cubicBezTo>
                <a:lnTo>
                  <a:pt x="10114" y="535"/>
                </a:lnTo>
                <a:cubicBezTo>
                  <a:pt x="10114" y="267"/>
                  <a:pt x="9846" y="0"/>
                  <a:pt x="9578" y="0"/>
                </a:cubicBezTo>
                <a:lnTo>
                  <a:pt x="535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Un cahier de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1404000" y="1652400"/>
            <a:ext cx="7189920" cy="2307600"/>
          </a:xfrm>
          <a:custGeom>
            <a:avLst/>
            <a:gdLst/>
            <a:ahLst/>
            <a:cxnLst/>
            <a:rect l="0" t="0" r="r" b="b"/>
            <a:pathLst>
              <a:path w="19974" h="6412">
                <a:moveTo>
                  <a:pt x="1068" y="0"/>
                </a:moveTo>
                <a:cubicBezTo>
                  <a:pt x="534" y="0"/>
                  <a:pt x="0" y="534"/>
                  <a:pt x="0" y="1068"/>
                </a:cubicBezTo>
                <a:lnTo>
                  <a:pt x="0" y="5342"/>
                </a:lnTo>
                <a:cubicBezTo>
                  <a:pt x="0" y="5876"/>
                  <a:pt x="534" y="6411"/>
                  <a:pt x="1068" y="6411"/>
                </a:cubicBezTo>
                <a:lnTo>
                  <a:pt x="18904" y="6411"/>
                </a:lnTo>
                <a:cubicBezTo>
                  <a:pt x="19438" y="6411"/>
                  <a:pt x="19973" y="5876"/>
                  <a:pt x="19973" y="5342"/>
                </a:cubicBezTo>
                <a:lnTo>
                  <a:pt x="19973" y="1068"/>
                </a:lnTo>
                <a:cubicBezTo>
                  <a:pt x="19973" y="534"/>
                  <a:pt x="19438" y="0"/>
                  <a:pt x="18904" y="0"/>
                </a:cubicBezTo>
                <a:lnTo>
                  <a:pt x="1068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4800" b="0" strike="noStrike" spc="-1">
                <a:latin typeface="Arial"/>
              </a:rPr>
              <a:t>D’autres outils intéressants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mage 590"/>
          <p:cNvPicPr/>
          <p:nvPr/>
        </p:nvPicPr>
        <p:blipFill>
          <a:blip r:embed="rId2"/>
          <a:stretch/>
        </p:blipFill>
        <p:spPr>
          <a:xfrm>
            <a:off x="1618560" y="720000"/>
            <a:ext cx="8317440" cy="3409920"/>
          </a:xfrm>
          <a:prstGeom prst="rect">
            <a:avLst/>
          </a:prstGeom>
          <a:ln>
            <a:noFill/>
          </a:ln>
        </p:spPr>
      </p:pic>
      <p:sp>
        <p:nvSpPr>
          <p:cNvPr id="592" name="CustomShape 1"/>
          <p:cNvSpPr/>
          <p:nvPr/>
        </p:nvSpPr>
        <p:spPr>
          <a:xfrm rot="20100000">
            <a:off x="-22680" y="691200"/>
            <a:ext cx="3640680" cy="982080"/>
          </a:xfrm>
          <a:custGeom>
            <a:avLst/>
            <a:gdLst/>
            <a:ahLst/>
            <a:cxnLst/>
            <a:rect l="0" t="0" r="r" b="b"/>
            <a:pathLst>
              <a:path w="10116" h="2730">
                <a:moveTo>
                  <a:pt x="455" y="0"/>
                </a:moveTo>
                <a:cubicBezTo>
                  <a:pt x="227" y="0"/>
                  <a:pt x="0" y="228"/>
                  <a:pt x="0" y="454"/>
                </a:cubicBezTo>
                <a:lnTo>
                  <a:pt x="0" y="2274"/>
                </a:lnTo>
                <a:cubicBezTo>
                  <a:pt x="0" y="2502"/>
                  <a:pt x="227" y="2729"/>
                  <a:pt x="454" y="2729"/>
                </a:cubicBezTo>
                <a:lnTo>
                  <a:pt x="9660" y="2729"/>
                </a:lnTo>
                <a:cubicBezTo>
                  <a:pt x="9886" y="2729"/>
                  <a:pt x="10115" y="2501"/>
                  <a:pt x="10114" y="2275"/>
                </a:cubicBezTo>
                <a:lnTo>
                  <a:pt x="10115" y="455"/>
                </a:lnTo>
                <a:cubicBezTo>
                  <a:pt x="10115" y="227"/>
                  <a:pt x="9886" y="0"/>
                  <a:pt x="9659" y="0"/>
                </a:cubicBezTo>
                <a:lnTo>
                  <a:pt x="455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Une boîte à problèmes</a:t>
            </a:r>
          </a:p>
        </p:txBody>
      </p:sp>
      <p:sp>
        <p:nvSpPr>
          <p:cNvPr id="593" name="TextShape 2"/>
          <p:cNvSpPr txBox="1"/>
          <p:nvPr/>
        </p:nvSpPr>
        <p:spPr>
          <a:xfrm>
            <a:off x="288000" y="4284000"/>
            <a:ext cx="9576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fr-FR" sz="1800" b="0" strike="noStrike" spc="-1">
                <a:latin typeface="Arial"/>
              </a:rPr>
              <a:t>Des boîtes à problèmes.</a:t>
            </a:r>
          </a:p>
          <a:p>
            <a:r>
              <a:rPr lang="fr-FR" sz="1800" b="0" strike="noStrike" spc="-1">
                <a:latin typeface="Arial"/>
              </a:rPr>
              <a:t>	- Elles contiennent des problèmes à faire en autonomie.</a:t>
            </a:r>
          </a:p>
          <a:p>
            <a:r>
              <a:rPr lang="fr-FR" sz="1800" b="0" strike="noStrike" spc="-1">
                <a:latin typeface="Arial"/>
              </a:rPr>
              <a:t>	- Les problèmes sont autocorrectifs ou non.</a:t>
            </a:r>
          </a:p>
          <a:p>
            <a:r>
              <a:rPr lang="fr-FR" sz="1800" b="0" strike="noStrike" spc="-1">
                <a:latin typeface="Arial"/>
              </a:rPr>
              <a:t>	- Les problèmes peuvent être créés par les élèves.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Image 593"/>
          <p:cNvPicPr/>
          <p:nvPr/>
        </p:nvPicPr>
        <p:blipFill>
          <a:blip r:embed="rId2"/>
          <a:stretch/>
        </p:blipFill>
        <p:spPr>
          <a:xfrm>
            <a:off x="2988000" y="74160"/>
            <a:ext cx="6440040" cy="4821840"/>
          </a:xfrm>
          <a:prstGeom prst="rect">
            <a:avLst/>
          </a:prstGeom>
          <a:ln>
            <a:noFill/>
          </a:ln>
        </p:spPr>
      </p:pic>
      <p:sp>
        <p:nvSpPr>
          <p:cNvPr id="595" name="CustomShape 1"/>
          <p:cNvSpPr/>
          <p:nvPr/>
        </p:nvSpPr>
        <p:spPr>
          <a:xfrm rot="20100000">
            <a:off x="-22680" y="691200"/>
            <a:ext cx="3640680" cy="982080"/>
          </a:xfrm>
          <a:custGeom>
            <a:avLst/>
            <a:gdLst/>
            <a:ahLst/>
            <a:cxnLst/>
            <a:rect l="0" t="0" r="r" b="b"/>
            <a:pathLst>
              <a:path w="10116" h="2730">
                <a:moveTo>
                  <a:pt x="455" y="0"/>
                </a:moveTo>
                <a:cubicBezTo>
                  <a:pt x="227" y="0"/>
                  <a:pt x="0" y="228"/>
                  <a:pt x="0" y="454"/>
                </a:cubicBezTo>
                <a:lnTo>
                  <a:pt x="0" y="2274"/>
                </a:lnTo>
                <a:cubicBezTo>
                  <a:pt x="0" y="2502"/>
                  <a:pt x="227" y="2729"/>
                  <a:pt x="454" y="2729"/>
                </a:cubicBezTo>
                <a:lnTo>
                  <a:pt x="9660" y="2729"/>
                </a:lnTo>
                <a:cubicBezTo>
                  <a:pt x="9886" y="2729"/>
                  <a:pt x="10115" y="2501"/>
                  <a:pt x="10114" y="2275"/>
                </a:cubicBezTo>
                <a:lnTo>
                  <a:pt x="10115" y="455"/>
                </a:lnTo>
                <a:cubicBezTo>
                  <a:pt x="10115" y="227"/>
                  <a:pt x="9886" y="0"/>
                  <a:pt x="9659" y="0"/>
                </a:cubicBezTo>
                <a:lnTo>
                  <a:pt x="455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Une boîte pour résoudre des problèmes</a:t>
            </a:r>
          </a:p>
        </p:txBody>
      </p:sp>
      <p:sp>
        <p:nvSpPr>
          <p:cNvPr id="596" name="TextShape 2"/>
          <p:cNvSpPr txBox="1"/>
          <p:nvPr/>
        </p:nvSpPr>
        <p:spPr>
          <a:xfrm>
            <a:off x="144000" y="2520000"/>
            <a:ext cx="2520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fr-FR" sz="1800" b="0" strike="noStrike" spc="-1">
                <a:latin typeface="Arial"/>
              </a:rPr>
              <a:t>Elle peut contenir :</a:t>
            </a:r>
          </a:p>
          <a:p>
            <a:endParaRPr lang="fr-FR" sz="1800" b="0" strike="noStrike" spc="-1">
              <a:latin typeface="Arial"/>
            </a:endParaRPr>
          </a:p>
          <a:p>
            <a:r>
              <a:rPr lang="fr-FR" sz="1800" b="0" strike="noStrike" spc="-1">
                <a:latin typeface="Arial"/>
              </a:rPr>
              <a:t>- des étiquettes objets.</a:t>
            </a:r>
          </a:p>
          <a:p>
            <a:r>
              <a:rPr lang="fr-FR" sz="1800" b="0" strike="noStrike" spc="-1">
                <a:latin typeface="Arial"/>
              </a:rPr>
              <a:t>- des objets divers.</a:t>
            </a:r>
          </a:p>
        </p:txBody>
      </p:sp>
      <p:pic>
        <p:nvPicPr>
          <p:cNvPr id="597" name="Image 596"/>
          <p:cNvPicPr/>
          <p:nvPr/>
        </p:nvPicPr>
        <p:blipFill>
          <a:blip r:embed="rId3"/>
          <a:stretch/>
        </p:blipFill>
        <p:spPr>
          <a:xfrm>
            <a:off x="406440" y="4968000"/>
            <a:ext cx="673560" cy="578880"/>
          </a:xfrm>
          <a:prstGeom prst="rect">
            <a:avLst/>
          </a:prstGeom>
          <a:ln>
            <a:noFill/>
          </a:ln>
        </p:spPr>
      </p:pic>
      <p:sp>
        <p:nvSpPr>
          <p:cNvPr id="598" name="TextShape 3"/>
          <p:cNvSpPr txBox="1"/>
          <p:nvPr/>
        </p:nvSpPr>
        <p:spPr>
          <a:xfrm>
            <a:off x="1368000" y="4968000"/>
            <a:ext cx="8280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fr-FR" sz="1800" b="0" strike="noStrike" spc="-1">
                <a:latin typeface="Arial"/>
              </a:rPr>
              <a:t>Manipuler cela s’apprend ! Surtout pour les élèves les plus fragiles.</a:t>
            </a:r>
          </a:p>
          <a:p>
            <a:r>
              <a:rPr lang="fr-FR" sz="1800" b="0" strike="noStrike" spc="-1">
                <a:latin typeface="Arial"/>
              </a:rPr>
              <a:t>Utiliser les résultats de ses manipulations, cela s’apprend aussi</a:t>
            </a:r>
          </a:p>
        </p:txBody>
      </p:sp>
      <p:sp>
        <p:nvSpPr>
          <p:cNvPr id="599" name="CustomShape 4"/>
          <p:cNvSpPr/>
          <p:nvPr/>
        </p:nvSpPr>
        <p:spPr>
          <a:xfrm>
            <a:off x="288000" y="4896000"/>
            <a:ext cx="8136000" cy="6742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Image 599"/>
          <p:cNvPicPr/>
          <p:nvPr/>
        </p:nvPicPr>
        <p:blipFill>
          <a:blip r:embed="rId2"/>
          <a:stretch/>
        </p:blipFill>
        <p:spPr>
          <a:xfrm>
            <a:off x="1584000" y="699480"/>
            <a:ext cx="8388000" cy="4844520"/>
          </a:xfrm>
          <a:prstGeom prst="rect">
            <a:avLst/>
          </a:prstGeom>
          <a:ln>
            <a:noFill/>
          </a:ln>
        </p:spPr>
      </p:pic>
      <p:sp>
        <p:nvSpPr>
          <p:cNvPr id="601" name="CustomShape 1"/>
          <p:cNvSpPr/>
          <p:nvPr/>
        </p:nvSpPr>
        <p:spPr>
          <a:xfrm rot="20100000">
            <a:off x="-25920" y="682200"/>
            <a:ext cx="3479400" cy="929880"/>
          </a:xfrm>
          <a:custGeom>
            <a:avLst/>
            <a:gdLst/>
            <a:ahLst/>
            <a:cxnLst/>
            <a:rect l="0" t="0" r="r" b="b"/>
            <a:pathLst>
              <a:path w="9667" h="2585">
                <a:moveTo>
                  <a:pt x="431" y="0"/>
                </a:moveTo>
                <a:cubicBezTo>
                  <a:pt x="215" y="0"/>
                  <a:pt x="1" y="214"/>
                  <a:pt x="1" y="430"/>
                </a:cubicBezTo>
                <a:lnTo>
                  <a:pt x="0" y="2153"/>
                </a:lnTo>
                <a:cubicBezTo>
                  <a:pt x="1" y="2368"/>
                  <a:pt x="215" y="2584"/>
                  <a:pt x="431" y="2584"/>
                </a:cubicBezTo>
                <a:lnTo>
                  <a:pt x="9235" y="2584"/>
                </a:lnTo>
                <a:cubicBezTo>
                  <a:pt x="9450" y="2584"/>
                  <a:pt x="9666" y="2368"/>
                  <a:pt x="9666" y="2153"/>
                </a:cubicBezTo>
                <a:lnTo>
                  <a:pt x="9666" y="429"/>
                </a:lnTo>
                <a:cubicBezTo>
                  <a:pt x="9666" y="214"/>
                  <a:pt x="9450" y="0"/>
                  <a:pt x="9236" y="0"/>
                </a:cubicBezTo>
                <a:lnTo>
                  <a:pt x="431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Un coin maths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1080360" y="222120"/>
            <a:ext cx="7992720" cy="929880"/>
          </a:xfrm>
          <a:custGeom>
            <a:avLst/>
            <a:gdLst/>
            <a:ahLst/>
            <a:cxnLst/>
            <a:rect l="0" t="0" r="r" b="b"/>
            <a:pathLst>
              <a:path w="22203" h="2585">
                <a:moveTo>
                  <a:pt x="430" y="0"/>
                </a:moveTo>
                <a:cubicBezTo>
                  <a:pt x="215" y="0"/>
                  <a:pt x="0" y="215"/>
                  <a:pt x="0" y="430"/>
                </a:cubicBezTo>
                <a:lnTo>
                  <a:pt x="0" y="2153"/>
                </a:lnTo>
                <a:cubicBezTo>
                  <a:pt x="0" y="2368"/>
                  <a:pt x="215" y="2584"/>
                  <a:pt x="430" y="2584"/>
                </a:cubicBezTo>
                <a:lnTo>
                  <a:pt x="21772" y="2584"/>
                </a:lnTo>
                <a:cubicBezTo>
                  <a:pt x="21987" y="2584"/>
                  <a:pt x="22202" y="2368"/>
                  <a:pt x="22202" y="2153"/>
                </a:cubicBezTo>
                <a:lnTo>
                  <a:pt x="22202" y="430"/>
                </a:lnTo>
                <a:cubicBezTo>
                  <a:pt x="22202" y="215"/>
                  <a:pt x="21987" y="0"/>
                  <a:pt x="21772" y="0"/>
                </a:cubicBezTo>
                <a:lnTo>
                  <a:pt x="430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800" b="0" strike="noStrike" spc="-1" dirty="0">
                <a:latin typeface="Arial"/>
              </a:rPr>
              <a:t>Les schémas... Les schémas ?</a:t>
            </a:r>
          </a:p>
        </p:txBody>
      </p:sp>
      <p:sp>
        <p:nvSpPr>
          <p:cNvPr id="544" name="CustomShape 2"/>
          <p:cNvSpPr/>
          <p:nvPr/>
        </p:nvSpPr>
        <p:spPr>
          <a:xfrm>
            <a:off x="1334181" y="1601936"/>
            <a:ext cx="5688000" cy="1296000"/>
          </a:xfrm>
          <a:custGeom>
            <a:avLst/>
            <a:gdLst/>
            <a:ahLst/>
            <a:cxnLst/>
            <a:rect l="0" t="0" r="r" b="b"/>
            <a:pathLst>
              <a:path w="15802" h="3601">
                <a:moveTo>
                  <a:pt x="600" y="0"/>
                </a:moveTo>
                <a:cubicBezTo>
                  <a:pt x="300" y="0"/>
                  <a:pt x="0" y="300"/>
                  <a:pt x="0" y="600"/>
                </a:cubicBezTo>
                <a:lnTo>
                  <a:pt x="0" y="3000"/>
                </a:lnTo>
                <a:cubicBezTo>
                  <a:pt x="0" y="3300"/>
                  <a:pt x="300" y="3600"/>
                  <a:pt x="600" y="3600"/>
                </a:cubicBezTo>
                <a:lnTo>
                  <a:pt x="15200" y="3600"/>
                </a:lnTo>
                <a:cubicBezTo>
                  <a:pt x="15500" y="3600"/>
                  <a:pt x="15801" y="3300"/>
                  <a:pt x="15801" y="3000"/>
                </a:cubicBezTo>
                <a:lnTo>
                  <a:pt x="15801" y="600"/>
                </a:lnTo>
                <a:cubicBezTo>
                  <a:pt x="15801" y="300"/>
                  <a:pt x="15500" y="0"/>
                  <a:pt x="15200" y="0"/>
                </a:cubicBezTo>
                <a:lnTo>
                  <a:pt x="600" y="0"/>
                </a:lnTo>
              </a:path>
            </a:pathLst>
          </a:custGeom>
          <a:solidFill>
            <a:srgbClr val="41C59E">
              <a:alpha val="50000"/>
            </a:srgbClr>
          </a:solidFill>
          <a:ln w="18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On entend beaucoup parler des schémas. Ils sont présents dans tous les manuels.</a:t>
            </a:r>
          </a:p>
        </p:txBody>
      </p:sp>
      <p:sp>
        <p:nvSpPr>
          <p:cNvPr id="545" name="CustomShape 3"/>
          <p:cNvSpPr/>
          <p:nvPr/>
        </p:nvSpPr>
        <p:spPr>
          <a:xfrm>
            <a:off x="1420470" y="3384000"/>
            <a:ext cx="5688000" cy="1296000"/>
          </a:xfrm>
          <a:custGeom>
            <a:avLst/>
            <a:gdLst/>
            <a:ahLst/>
            <a:cxnLst/>
            <a:rect l="0" t="0" r="r" b="b"/>
            <a:pathLst>
              <a:path w="15802" h="3601">
                <a:moveTo>
                  <a:pt x="600" y="0"/>
                </a:moveTo>
                <a:cubicBezTo>
                  <a:pt x="300" y="0"/>
                  <a:pt x="0" y="300"/>
                  <a:pt x="0" y="600"/>
                </a:cubicBezTo>
                <a:lnTo>
                  <a:pt x="0" y="3000"/>
                </a:lnTo>
                <a:cubicBezTo>
                  <a:pt x="0" y="3300"/>
                  <a:pt x="300" y="3600"/>
                  <a:pt x="600" y="3600"/>
                </a:cubicBezTo>
                <a:lnTo>
                  <a:pt x="15200" y="3600"/>
                </a:lnTo>
                <a:cubicBezTo>
                  <a:pt x="15500" y="3600"/>
                  <a:pt x="15801" y="3300"/>
                  <a:pt x="15801" y="3000"/>
                </a:cubicBezTo>
                <a:lnTo>
                  <a:pt x="15801" y="600"/>
                </a:lnTo>
                <a:cubicBezTo>
                  <a:pt x="15801" y="300"/>
                  <a:pt x="15500" y="0"/>
                  <a:pt x="15200" y="0"/>
                </a:cubicBezTo>
                <a:lnTo>
                  <a:pt x="600" y="0"/>
                </a:lnTo>
              </a:path>
            </a:pathLst>
          </a:custGeom>
          <a:solidFill>
            <a:srgbClr val="41C59E">
              <a:alpha val="50000"/>
            </a:srgbClr>
          </a:solidFill>
          <a:ln w="18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fr-FR" sz="2400" b="0" strike="noStrike" spc="-1">
                <a:latin typeface="Arial"/>
              </a:rPr>
              <a:t>Ils apparaissent dans les instructions officiels (BO 26 avril 2018)</a:t>
            </a:r>
          </a:p>
        </p:txBody>
      </p:sp>
      <p:sp>
        <p:nvSpPr>
          <p:cNvPr id="546" name="CustomShape 4"/>
          <p:cNvSpPr/>
          <p:nvPr/>
        </p:nvSpPr>
        <p:spPr>
          <a:xfrm rot="1038600">
            <a:off x="6045931" y="2376001"/>
            <a:ext cx="4089240" cy="2016000"/>
          </a:xfrm>
          <a:custGeom>
            <a:avLst/>
            <a:gdLst/>
            <a:ahLst/>
            <a:cxnLst/>
            <a:rect l="l" t="t" r="r" b="b"/>
            <a:pathLst>
              <a:path w="153" h="132">
                <a:moveTo>
                  <a:pt x="123" y="39"/>
                </a:moveTo>
                <a:cubicBezTo>
                  <a:pt x="116" y="26"/>
                  <a:pt x="113" y="13"/>
                  <a:pt x="114" y="0"/>
                </a:cubicBezTo>
                <a:cubicBezTo>
                  <a:pt x="103" y="7"/>
                  <a:pt x="90" y="11"/>
                  <a:pt x="76" y="11"/>
                </a:cubicBezTo>
                <a:cubicBezTo>
                  <a:pt x="62" y="11"/>
                  <a:pt x="49" y="7"/>
                  <a:pt x="3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8" y="13"/>
                  <a:pt x="35" y="27"/>
                  <a:pt x="28" y="39"/>
                </a:cubicBezTo>
                <a:cubicBezTo>
                  <a:pt x="22" y="51"/>
                  <a:pt x="11" y="60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0" y="67"/>
                  <a:pt x="0" y="67"/>
                </a:cubicBezTo>
                <a:cubicBezTo>
                  <a:pt x="12" y="73"/>
                  <a:pt x="22" y="82"/>
                  <a:pt x="28" y="93"/>
                </a:cubicBezTo>
                <a:cubicBezTo>
                  <a:pt x="35" y="105"/>
                  <a:pt x="38" y="119"/>
                  <a:pt x="38" y="131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49" y="125"/>
                  <a:pt x="62" y="121"/>
                  <a:pt x="76" y="121"/>
                </a:cubicBezTo>
                <a:cubicBezTo>
                  <a:pt x="90" y="121"/>
                  <a:pt x="103" y="125"/>
                  <a:pt x="114" y="132"/>
                </a:cubicBezTo>
                <a:cubicBezTo>
                  <a:pt x="114" y="132"/>
                  <a:pt x="114" y="132"/>
                  <a:pt x="114" y="132"/>
                </a:cubicBezTo>
                <a:cubicBezTo>
                  <a:pt x="113" y="119"/>
                  <a:pt x="116" y="106"/>
                  <a:pt x="123" y="93"/>
                </a:cubicBezTo>
                <a:cubicBezTo>
                  <a:pt x="130" y="81"/>
                  <a:pt x="141" y="72"/>
                  <a:pt x="153" y="66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41" y="60"/>
                  <a:pt x="130" y="51"/>
                  <a:pt x="123" y="39"/>
                </a:cubicBezTo>
                <a:close/>
              </a:path>
            </a:pathLst>
          </a:custGeom>
          <a:solidFill>
            <a:srgbClr val="5983B0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6000" b="0" strike="noStrike" spc="-1">
                <a:latin typeface="Times New Roman"/>
              </a:rPr>
              <a:t>MAIS</a:t>
            </a:r>
            <a:endParaRPr lang="fr-FR" sz="6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age 601"/>
          <p:cNvPicPr/>
          <p:nvPr/>
        </p:nvPicPr>
        <p:blipFill>
          <a:blip r:embed="rId2"/>
          <a:stretch/>
        </p:blipFill>
        <p:spPr>
          <a:xfrm>
            <a:off x="1404000" y="653040"/>
            <a:ext cx="8568000" cy="4962960"/>
          </a:xfrm>
          <a:prstGeom prst="rect">
            <a:avLst/>
          </a:prstGeom>
          <a:ln>
            <a:noFill/>
          </a:ln>
        </p:spPr>
      </p:pic>
      <p:sp>
        <p:nvSpPr>
          <p:cNvPr id="603" name="CustomShape 1"/>
          <p:cNvSpPr/>
          <p:nvPr/>
        </p:nvSpPr>
        <p:spPr>
          <a:xfrm rot="20100000">
            <a:off x="-22320" y="481680"/>
            <a:ext cx="2373840" cy="420480"/>
          </a:xfrm>
          <a:custGeom>
            <a:avLst/>
            <a:gdLst/>
            <a:ahLst/>
            <a:cxnLst/>
            <a:rect l="0" t="0" r="r" b="b"/>
            <a:pathLst>
              <a:path w="6596" h="1170">
                <a:moveTo>
                  <a:pt x="194" y="0"/>
                </a:moveTo>
                <a:cubicBezTo>
                  <a:pt x="97" y="0"/>
                  <a:pt x="0" y="97"/>
                  <a:pt x="0" y="194"/>
                </a:cubicBezTo>
                <a:lnTo>
                  <a:pt x="0" y="974"/>
                </a:lnTo>
                <a:cubicBezTo>
                  <a:pt x="0" y="1071"/>
                  <a:pt x="97" y="1169"/>
                  <a:pt x="194" y="1169"/>
                </a:cubicBezTo>
                <a:lnTo>
                  <a:pt x="6401" y="1169"/>
                </a:lnTo>
                <a:cubicBezTo>
                  <a:pt x="6497" y="1169"/>
                  <a:pt x="6595" y="1071"/>
                  <a:pt x="6595" y="974"/>
                </a:cubicBezTo>
                <a:lnTo>
                  <a:pt x="6595" y="194"/>
                </a:lnTo>
                <a:cubicBezTo>
                  <a:pt x="6595" y="97"/>
                  <a:pt x="6497" y="0"/>
                  <a:pt x="6400" y="0"/>
                </a:cubicBezTo>
                <a:lnTo>
                  <a:pt x="194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1800" b="0" strike="noStrike" spc="-1">
                <a:latin typeface="Arial"/>
              </a:rPr>
              <a:t>Un coin maths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Image 603"/>
          <p:cNvPicPr/>
          <p:nvPr/>
        </p:nvPicPr>
        <p:blipFill>
          <a:blip r:embed="rId2"/>
          <a:stretch/>
        </p:blipFill>
        <p:spPr>
          <a:xfrm>
            <a:off x="1368000" y="661680"/>
            <a:ext cx="8568000" cy="4861440"/>
          </a:xfrm>
          <a:prstGeom prst="rect">
            <a:avLst/>
          </a:prstGeom>
          <a:ln>
            <a:noFill/>
          </a:ln>
        </p:spPr>
      </p:pic>
      <p:sp>
        <p:nvSpPr>
          <p:cNvPr id="605" name="CustomShape 1"/>
          <p:cNvSpPr/>
          <p:nvPr/>
        </p:nvSpPr>
        <p:spPr>
          <a:xfrm rot="20100000">
            <a:off x="-22320" y="481680"/>
            <a:ext cx="2373840" cy="420480"/>
          </a:xfrm>
          <a:custGeom>
            <a:avLst/>
            <a:gdLst/>
            <a:ahLst/>
            <a:cxnLst/>
            <a:rect l="0" t="0" r="r" b="b"/>
            <a:pathLst>
              <a:path w="6596" h="1170">
                <a:moveTo>
                  <a:pt x="194" y="0"/>
                </a:moveTo>
                <a:cubicBezTo>
                  <a:pt x="97" y="0"/>
                  <a:pt x="0" y="97"/>
                  <a:pt x="0" y="194"/>
                </a:cubicBezTo>
                <a:lnTo>
                  <a:pt x="0" y="974"/>
                </a:lnTo>
                <a:cubicBezTo>
                  <a:pt x="0" y="1071"/>
                  <a:pt x="97" y="1169"/>
                  <a:pt x="194" y="1169"/>
                </a:cubicBezTo>
                <a:lnTo>
                  <a:pt x="6401" y="1169"/>
                </a:lnTo>
                <a:cubicBezTo>
                  <a:pt x="6497" y="1169"/>
                  <a:pt x="6595" y="1071"/>
                  <a:pt x="6595" y="974"/>
                </a:cubicBezTo>
                <a:lnTo>
                  <a:pt x="6595" y="194"/>
                </a:lnTo>
                <a:cubicBezTo>
                  <a:pt x="6595" y="97"/>
                  <a:pt x="6497" y="0"/>
                  <a:pt x="6400" y="0"/>
                </a:cubicBezTo>
                <a:lnTo>
                  <a:pt x="194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1800" b="0" strike="noStrike" spc="-1">
                <a:latin typeface="Arial"/>
              </a:rPr>
              <a:t>Un coin maths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C839C83-835F-4BDB-B84E-67EBB5A5A01B}"/>
              </a:ext>
            </a:extLst>
          </p:cNvPr>
          <p:cNvSpPr/>
          <p:nvPr/>
        </p:nvSpPr>
        <p:spPr>
          <a:xfrm>
            <a:off x="2788919" y="613410"/>
            <a:ext cx="3737610" cy="1074420"/>
          </a:xfrm>
          <a:prstGeom prst="roundRect">
            <a:avLst/>
          </a:prstGeom>
          <a:solidFill>
            <a:srgbClr val="45B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Le schéma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AE2BD2F-0EB3-4921-A1E5-A4A622CAC5FC}"/>
              </a:ext>
            </a:extLst>
          </p:cNvPr>
          <p:cNvSpPr/>
          <p:nvPr/>
        </p:nvSpPr>
        <p:spPr>
          <a:xfrm>
            <a:off x="695324" y="2913380"/>
            <a:ext cx="1868805" cy="1074420"/>
          </a:xfrm>
          <a:prstGeom prst="roundRect">
            <a:avLst/>
          </a:prstGeom>
          <a:solidFill>
            <a:srgbClr val="45B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doit être enseigné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04BB77C-F10F-47F7-8C20-B259A1B0F827}"/>
              </a:ext>
            </a:extLst>
          </p:cNvPr>
          <p:cNvSpPr/>
          <p:nvPr/>
        </p:nvSpPr>
        <p:spPr>
          <a:xfrm>
            <a:off x="2905124" y="2918460"/>
            <a:ext cx="1868805" cy="1074420"/>
          </a:xfrm>
          <a:prstGeom prst="roundRect">
            <a:avLst/>
          </a:prstGeom>
          <a:solidFill>
            <a:srgbClr val="45B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est un outil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7B627-C00F-48DC-8CC2-98FBF7536462}"/>
              </a:ext>
            </a:extLst>
          </p:cNvPr>
          <p:cNvSpPr/>
          <p:nvPr/>
        </p:nvSpPr>
        <p:spPr>
          <a:xfrm>
            <a:off x="5159375" y="2934970"/>
            <a:ext cx="1868805" cy="1074420"/>
          </a:xfrm>
          <a:prstGeom prst="roundRect">
            <a:avLst/>
          </a:prstGeom>
          <a:solidFill>
            <a:srgbClr val="45B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peut être utile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8D55EFA-8451-4808-B01F-21BF776247B3}"/>
              </a:ext>
            </a:extLst>
          </p:cNvPr>
          <p:cNvSpPr/>
          <p:nvPr/>
        </p:nvSpPr>
        <p:spPr>
          <a:xfrm>
            <a:off x="7369175" y="2938780"/>
            <a:ext cx="1868805" cy="1074420"/>
          </a:xfrm>
          <a:prstGeom prst="roundRect">
            <a:avLst/>
          </a:prstGeom>
          <a:solidFill>
            <a:srgbClr val="45B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ajoute une étape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0847915-D9D1-4C9C-92A1-ED338B2BDC39}"/>
              </a:ext>
            </a:extLst>
          </p:cNvPr>
          <p:cNvCxnSpPr>
            <a:endCxn id="6" idx="0"/>
          </p:cNvCxnSpPr>
          <p:nvPr/>
        </p:nvCxnSpPr>
        <p:spPr>
          <a:xfrm flipH="1">
            <a:off x="1629727" y="1687830"/>
            <a:ext cx="1387793" cy="1225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F6855C1-AB6D-4F7F-8ACC-D844D294EA24}"/>
              </a:ext>
            </a:extLst>
          </p:cNvPr>
          <p:cNvCxnSpPr>
            <a:cxnSpLocks/>
          </p:cNvCxnSpPr>
          <p:nvPr/>
        </p:nvCxnSpPr>
        <p:spPr>
          <a:xfrm flipH="1">
            <a:off x="3654267" y="1690370"/>
            <a:ext cx="541499" cy="1223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975C340-D1A8-4C6A-944D-6AFF54AD8CF9}"/>
              </a:ext>
            </a:extLst>
          </p:cNvPr>
          <p:cNvCxnSpPr>
            <a:cxnSpLocks/>
          </p:cNvCxnSpPr>
          <p:nvPr/>
        </p:nvCxnSpPr>
        <p:spPr>
          <a:xfrm>
            <a:off x="5453063" y="1674178"/>
            <a:ext cx="433070" cy="1260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55602BD-B11E-4543-86C6-C7CCE860360F}"/>
              </a:ext>
            </a:extLst>
          </p:cNvPr>
          <p:cNvCxnSpPr>
            <a:cxnSpLocks/>
          </p:cNvCxnSpPr>
          <p:nvPr/>
        </p:nvCxnSpPr>
        <p:spPr>
          <a:xfrm>
            <a:off x="6339524" y="1709420"/>
            <a:ext cx="1638616" cy="1203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1080360" y="222120"/>
            <a:ext cx="7992720" cy="929880"/>
          </a:xfrm>
          <a:custGeom>
            <a:avLst/>
            <a:gdLst/>
            <a:ahLst/>
            <a:cxnLst/>
            <a:rect l="0" t="0" r="r" b="b"/>
            <a:pathLst>
              <a:path w="22203" h="2585">
                <a:moveTo>
                  <a:pt x="430" y="0"/>
                </a:moveTo>
                <a:cubicBezTo>
                  <a:pt x="215" y="0"/>
                  <a:pt x="0" y="215"/>
                  <a:pt x="0" y="430"/>
                </a:cubicBezTo>
                <a:lnTo>
                  <a:pt x="0" y="2153"/>
                </a:lnTo>
                <a:cubicBezTo>
                  <a:pt x="0" y="2368"/>
                  <a:pt x="215" y="2584"/>
                  <a:pt x="430" y="2584"/>
                </a:cubicBezTo>
                <a:lnTo>
                  <a:pt x="21772" y="2584"/>
                </a:lnTo>
                <a:cubicBezTo>
                  <a:pt x="21987" y="2584"/>
                  <a:pt x="22202" y="2368"/>
                  <a:pt x="22202" y="2153"/>
                </a:cubicBezTo>
                <a:lnTo>
                  <a:pt x="22202" y="430"/>
                </a:lnTo>
                <a:cubicBezTo>
                  <a:pt x="22202" y="215"/>
                  <a:pt x="21987" y="0"/>
                  <a:pt x="21772" y="0"/>
                </a:cubicBezTo>
                <a:lnTo>
                  <a:pt x="430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2800" b="0" strike="noStrike" spc="-1" dirty="0">
                <a:latin typeface="Arial"/>
              </a:rPr>
              <a:t>Une proposition pour vos classes.</a:t>
            </a:r>
          </a:p>
        </p:txBody>
      </p:sp>
      <p:sp>
        <p:nvSpPr>
          <p:cNvPr id="553" name="CustomShape 2"/>
          <p:cNvSpPr/>
          <p:nvPr/>
        </p:nvSpPr>
        <p:spPr>
          <a:xfrm>
            <a:off x="2232000" y="1703070"/>
            <a:ext cx="5688000" cy="594360"/>
          </a:xfrm>
          <a:custGeom>
            <a:avLst/>
            <a:gdLst/>
            <a:ahLst/>
            <a:cxnLst/>
            <a:rect l="0" t="0" r="r" b="b"/>
            <a:pathLst>
              <a:path w="15802" h="3601">
                <a:moveTo>
                  <a:pt x="600" y="0"/>
                </a:moveTo>
                <a:cubicBezTo>
                  <a:pt x="300" y="0"/>
                  <a:pt x="0" y="300"/>
                  <a:pt x="0" y="600"/>
                </a:cubicBezTo>
                <a:lnTo>
                  <a:pt x="0" y="3000"/>
                </a:lnTo>
                <a:cubicBezTo>
                  <a:pt x="0" y="3300"/>
                  <a:pt x="300" y="3600"/>
                  <a:pt x="600" y="3600"/>
                </a:cubicBezTo>
                <a:lnTo>
                  <a:pt x="15200" y="3600"/>
                </a:lnTo>
                <a:cubicBezTo>
                  <a:pt x="15500" y="3600"/>
                  <a:pt x="15801" y="3300"/>
                  <a:pt x="15801" y="3000"/>
                </a:cubicBezTo>
                <a:lnTo>
                  <a:pt x="15801" y="600"/>
                </a:lnTo>
                <a:cubicBezTo>
                  <a:pt x="15801" y="300"/>
                  <a:pt x="15500" y="0"/>
                  <a:pt x="15200" y="0"/>
                </a:cubicBezTo>
                <a:lnTo>
                  <a:pt x="600" y="0"/>
                </a:lnTo>
              </a:path>
            </a:pathLst>
          </a:custGeom>
          <a:solidFill>
            <a:srgbClr val="41C59E">
              <a:alpha val="50000"/>
            </a:srgbClr>
          </a:solidFill>
          <a:ln w="18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fr-FR" sz="2400" b="0" strike="noStrike" spc="-1" dirty="0">
                <a:latin typeface="Arial"/>
              </a:rPr>
              <a:t>Partir des représentations des élèves</a:t>
            </a:r>
          </a:p>
        </p:txBody>
      </p:sp>
      <p:sp>
        <p:nvSpPr>
          <p:cNvPr id="554" name="CustomShape 3"/>
          <p:cNvSpPr/>
          <p:nvPr/>
        </p:nvSpPr>
        <p:spPr>
          <a:xfrm>
            <a:off x="2196312" y="3839400"/>
            <a:ext cx="5688000" cy="1489770"/>
          </a:xfrm>
          <a:custGeom>
            <a:avLst/>
            <a:gdLst/>
            <a:ahLst/>
            <a:cxnLst/>
            <a:rect l="0" t="0" r="r" b="b"/>
            <a:pathLst>
              <a:path w="15802" h="3601">
                <a:moveTo>
                  <a:pt x="600" y="0"/>
                </a:moveTo>
                <a:cubicBezTo>
                  <a:pt x="300" y="0"/>
                  <a:pt x="0" y="300"/>
                  <a:pt x="0" y="600"/>
                </a:cubicBezTo>
                <a:lnTo>
                  <a:pt x="0" y="3000"/>
                </a:lnTo>
                <a:cubicBezTo>
                  <a:pt x="0" y="3300"/>
                  <a:pt x="300" y="3600"/>
                  <a:pt x="600" y="3600"/>
                </a:cubicBezTo>
                <a:lnTo>
                  <a:pt x="15200" y="3600"/>
                </a:lnTo>
                <a:cubicBezTo>
                  <a:pt x="15500" y="3600"/>
                  <a:pt x="15801" y="3300"/>
                  <a:pt x="15801" y="3000"/>
                </a:cubicBezTo>
                <a:lnTo>
                  <a:pt x="15801" y="600"/>
                </a:lnTo>
                <a:cubicBezTo>
                  <a:pt x="15801" y="300"/>
                  <a:pt x="15500" y="0"/>
                  <a:pt x="15200" y="0"/>
                </a:cubicBezTo>
                <a:lnTo>
                  <a:pt x="600" y="0"/>
                </a:lnTo>
              </a:path>
            </a:pathLst>
          </a:custGeom>
          <a:solidFill>
            <a:srgbClr val="41C59E">
              <a:alpha val="50000"/>
            </a:srgbClr>
          </a:solidFill>
          <a:ln w="18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fr-FR" sz="2400" b="0" strike="noStrike" spc="-1" dirty="0">
                <a:latin typeface="Arial"/>
              </a:rPr>
              <a:t>Lors de la résolution de problèmes et en cas de correction collective, proposer le schéma. Les élèves s’en emparent ou non.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547BD2F7-6069-418A-AAFA-2D7FC8782DCF}"/>
              </a:ext>
            </a:extLst>
          </p:cNvPr>
          <p:cNvSpPr/>
          <p:nvPr/>
        </p:nvSpPr>
        <p:spPr>
          <a:xfrm>
            <a:off x="2196312" y="2697311"/>
            <a:ext cx="5688000" cy="677430"/>
          </a:xfrm>
          <a:custGeom>
            <a:avLst/>
            <a:gdLst/>
            <a:ahLst/>
            <a:cxnLst/>
            <a:rect l="0" t="0" r="r" b="b"/>
            <a:pathLst>
              <a:path w="15802" h="3601">
                <a:moveTo>
                  <a:pt x="600" y="0"/>
                </a:moveTo>
                <a:cubicBezTo>
                  <a:pt x="300" y="0"/>
                  <a:pt x="0" y="300"/>
                  <a:pt x="0" y="600"/>
                </a:cubicBezTo>
                <a:lnTo>
                  <a:pt x="0" y="3000"/>
                </a:lnTo>
                <a:cubicBezTo>
                  <a:pt x="0" y="3300"/>
                  <a:pt x="300" y="3600"/>
                  <a:pt x="600" y="3600"/>
                </a:cubicBezTo>
                <a:lnTo>
                  <a:pt x="15200" y="3600"/>
                </a:lnTo>
                <a:cubicBezTo>
                  <a:pt x="15500" y="3600"/>
                  <a:pt x="15801" y="3300"/>
                  <a:pt x="15801" y="3000"/>
                </a:cubicBezTo>
                <a:lnTo>
                  <a:pt x="15801" y="600"/>
                </a:lnTo>
                <a:cubicBezTo>
                  <a:pt x="15801" y="300"/>
                  <a:pt x="15500" y="0"/>
                  <a:pt x="15200" y="0"/>
                </a:cubicBezTo>
                <a:lnTo>
                  <a:pt x="600" y="0"/>
                </a:lnTo>
              </a:path>
            </a:pathLst>
          </a:custGeom>
          <a:solidFill>
            <a:srgbClr val="41C59E">
              <a:alpha val="50000"/>
            </a:srgbClr>
          </a:solidFill>
          <a:ln w="18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pPr algn="ctr"/>
            <a:r>
              <a:rPr lang="fr-FR" sz="2400" b="0" strike="noStrike" spc="-1" dirty="0">
                <a:latin typeface="Arial"/>
              </a:rPr>
              <a:t>Construire un schéma avec la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360000" y="431640"/>
            <a:ext cx="9288000" cy="4752360"/>
          </a:xfrm>
          <a:custGeom>
            <a:avLst/>
            <a:gdLst/>
            <a:ahLst/>
            <a:cxnLst/>
            <a:rect l="0" t="0" r="r" b="b"/>
            <a:pathLst>
              <a:path w="25802" h="13203">
                <a:moveTo>
                  <a:pt x="2200" y="0"/>
                </a:moveTo>
                <a:cubicBezTo>
                  <a:pt x="1100" y="0"/>
                  <a:pt x="0" y="1100"/>
                  <a:pt x="0" y="2200"/>
                </a:cubicBezTo>
                <a:lnTo>
                  <a:pt x="0" y="11001"/>
                </a:lnTo>
                <a:cubicBezTo>
                  <a:pt x="0" y="12101"/>
                  <a:pt x="1100" y="13202"/>
                  <a:pt x="2200" y="13202"/>
                </a:cubicBezTo>
                <a:lnTo>
                  <a:pt x="23600" y="13202"/>
                </a:lnTo>
                <a:cubicBezTo>
                  <a:pt x="24700" y="13202"/>
                  <a:pt x="25801" y="12101"/>
                  <a:pt x="25801" y="11001"/>
                </a:cubicBezTo>
                <a:lnTo>
                  <a:pt x="25801" y="2200"/>
                </a:lnTo>
                <a:cubicBezTo>
                  <a:pt x="25801" y="1100"/>
                  <a:pt x="24700" y="0"/>
                  <a:pt x="23600" y="0"/>
                </a:cubicBezTo>
                <a:lnTo>
                  <a:pt x="2200" y="0"/>
                </a:lnTo>
              </a:path>
            </a:pathLst>
          </a:custGeom>
          <a:solidFill>
            <a:srgbClr val="41C59E"/>
          </a:solidFill>
          <a:ln w="36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Découvrons plusieurs types de schémas.</a:t>
            </a:r>
          </a:p>
          <a:p>
            <a:pPr algn="ctr"/>
            <a:endParaRPr lang="fr-FR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b="0" strike="noStrike" spc="-1">
                <a:latin typeface="Arial"/>
              </a:rPr>
              <a:t>Un travail : </a:t>
            </a:r>
          </a:p>
          <a:p>
            <a:pPr algn="ctr"/>
            <a:r>
              <a:rPr lang="fr-FR" sz="2400" b="0" strike="noStrike" spc="-1">
                <a:latin typeface="Arial"/>
              </a:rPr>
              <a:t>Associer ou créer des schémas pour des problèmes.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Image 557"/>
          <p:cNvPicPr/>
          <p:nvPr/>
        </p:nvPicPr>
        <p:blipFill>
          <a:blip r:embed="rId2"/>
          <a:stretch/>
        </p:blipFill>
        <p:spPr>
          <a:xfrm>
            <a:off x="1265760" y="1368000"/>
            <a:ext cx="7806240" cy="3280680"/>
          </a:xfrm>
          <a:prstGeom prst="rect">
            <a:avLst/>
          </a:prstGeom>
          <a:ln>
            <a:noFill/>
          </a:ln>
        </p:spPr>
      </p:pic>
      <p:sp>
        <p:nvSpPr>
          <p:cNvPr id="559" name="CustomShape 1"/>
          <p:cNvSpPr/>
          <p:nvPr/>
        </p:nvSpPr>
        <p:spPr>
          <a:xfrm>
            <a:off x="3168000" y="288000"/>
            <a:ext cx="4320000" cy="7200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fr-FR" sz="2800" b="0" strike="noStrike" spc="-1">
                <a:latin typeface="Bauhaus 93"/>
              </a:rPr>
              <a:t>Maths en-vie</a:t>
            </a:r>
            <a:endParaRPr lang="fr-F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 559"/>
          <p:cNvPicPr/>
          <p:nvPr/>
        </p:nvPicPr>
        <p:blipFill>
          <a:blip r:embed="rId2"/>
          <a:stretch/>
        </p:blipFill>
        <p:spPr>
          <a:xfrm>
            <a:off x="1548000" y="1458720"/>
            <a:ext cx="7170840" cy="3041280"/>
          </a:xfrm>
          <a:prstGeom prst="rect">
            <a:avLst/>
          </a:prstGeom>
          <a:ln>
            <a:noFill/>
          </a:ln>
        </p:spPr>
      </p:pic>
      <p:sp>
        <p:nvSpPr>
          <p:cNvPr id="561" name="CustomShape 1"/>
          <p:cNvSpPr/>
          <p:nvPr/>
        </p:nvSpPr>
        <p:spPr>
          <a:xfrm>
            <a:off x="3168000" y="288000"/>
            <a:ext cx="4320000" cy="7200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fr-FR" sz="2800" b="0" strike="noStrike" spc="-1">
                <a:latin typeface="Bauhaus 93"/>
              </a:rPr>
              <a:t>Méthode de Singapour</a:t>
            </a:r>
            <a:endParaRPr lang="fr-F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Image 561"/>
          <p:cNvPicPr/>
          <p:nvPr/>
        </p:nvPicPr>
        <p:blipFill>
          <a:blip r:embed="rId2"/>
          <a:stretch/>
        </p:blipFill>
        <p:spPr>
          <a:xfrm>
            <a:off x="1612800" y="1730520"/>
            <a:ext cx="6991200" cy="2949480"/>
          </a:xfrm>
          <a:prstGeom prst="rect">
            <a:avLst/>
          </a:prstGeom>
          <a:ln>
            <a:noFill/>
          </a:ln>
        </p:spPr>
      </p:pic>
      <p:sp>
        <p:nvSpPr>
          <p:cNvPr id="563" name="CustomShape 1"/>
          <p:cNvSpPr/>
          <p:nvPr/>
        </p:nvSpPr>
        <p:spPr>
          <a:xfrm>
            <a:off x="3168000" y="288000"/>
            <a:ext cx="4320000" cy="7200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fr-FR" sz="2800" b="0" strike="noStrike" spc="-1">
                <a:latin typeface="Bauhaus 93"/>
              </a:rPr>
              <a:t>Instructions officielles</a:t>
            </a:r>
            <a:endParaRPr lang="fr-F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5633</TotalTime>
  <Words>687</Words>
  <Application>Microsoft Office PowerPoint</Application>
  <PresentationFormat>Personnalisé</PresentationFormat>
  <Paragraphs>100</Paragraphs>
  <Slides>31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31</vt:i4>
      </vt:variant>
    </vt:vector>
  </HeadingPairs>
  <TitlesOfParts>
    <vt:vector size="51" baseType="lpstr">
      <vt:lpstr>Arial</vt:lpstr>
      <vt:lpstr>Bauhaus 93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dsden71</dc:creator>
  <dc:description/>
  <cp:lastModifiedBy>Stéphane Tank</cp:lastModifiedBy>
  <cp:revision>305</cp:revision>
  <cp:lastPrinted>2019-10-09T16:09:46Z</cp:lastPrinted>
  <dcterms:created xsi:type="dcterms:W3CDTF">2019-09-15T09:57:08Z</dcterms:created>
  <dcterms:modified xsi:type="dcterms:W3CDTF">2020-02-07T14:35:22Z</dcterms:modified>
  <dc:language>fr-FR</dc:language>
</cp:coreProperties>
</file>