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notesMasterIdLst>
    <p:notesMasterId r:id="rId52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6" r:id="rId23"/>
    <p:sldId id="265" r:id="rId24"/>
    <p:sldId id="268" r:id="rId25"/>
    <p:sldId id="267" r:id="rId26"/>
    <p:sldId id="270" r:id="rId27"/>
    <p:sldId id="269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</p:sldIdLst>
  <p:sldSz cx="10080625" cy="5670550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2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b="0" strike="noStrike" spc="-1"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082268" cy="5113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300" b="0" strike="noStrike" spc="-1">
              <a:latin typeface="Times New Roman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dt"/>
          </p:nvPr>
        </p:nvSpPr>
        <p:spPr>
          <a:xfrm>
            <a:off x="4020174" y="0"/>
            <a:ext cx="3082268" cy="5113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300" b="0" strike="noStrike" spc="-1">
              <a:latin typeface="Times New Roman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 type="ftr"/>
          </p:nvPr>
        </p:nvSpPr>
        <p:spPr>
          <a:xfrm>
            <a:off x="0" y="9721544"/>
            <a:ext cx="3082268" cy="51131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fr-FR" sz="2300" b="0" strike="noStrike" spc="-1">
              <a:latin typeface="Times New Roman"/>
            </a:endParaRPr>
          </a:p>
        </p:txBody>
      </p:sp>
      <p:sp>
        <p:nvSpPr>
          <p:cNvPr id="537" name="PlaceHolder 6"/>
          <p:cNvSpPr>
            <a:spLocks noGrp="1"/>
          </p:cNvSpPr>
          <p:nvPr>
            <p:ph type="sldNum"/>
          </p:nvPr>
        </p:nvSpPr>
        <p:spPr>
          <a:xfrm>
            <a:off x="4020174" y="9721544"/>
            <a:ext cx="3082268" cy="51131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09A2433-8F21-4E10-9E3E-F95315A7E0E5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A373B17-256C-4272-AE8F-E4A28771BD64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10</a:t>
            </a:fld>
            <a:endParaRPr lang="fr-FR" sz="1300" spc="-1">
              <a:latin typeface="Arial"/>
            </a:endParaRPr>
          </a:p>
        </p:txBody>
      </p:sp>
      <p:sp>
        <p:nvSpPr>
          <p:cNvPr id="9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66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1065FE2-5112-4F2A-A73B-1AAAA122AD20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19</a:t>
            </a:fld>
            <a:endParaRPr lang="fr-FR" sz="1300" spc="-1">
              <a:latin typeface="Arial"/>
            </a:endParaRPr>
          </a:p>
        </p:txBody>
      </p:sp>
      <p:sp>
        <p:nvSpPr>
          <p:cNvPr id="9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90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781FF80-DDE2-49D0-93C1-ED06B7B8355C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20</a:t>
            </a:fld>
            <a:endParaRPr lang="fr-FR" sz="1300" spc="-1">
              <a:latin typeface="Arial"/>
            </a:endParaRPr>
          </a:p>
        </p:txBody>
      </p:sp>
      <p:sp>
        <p:nvSpPr>
          <p:cNvPr id="99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CA3DA7A-C5CD-4628-AC61-3DBBD2DC20AB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21</a:t>
            </a:fld>
            <a:endParaRPr lang="fr-FR" sz="1300" spc="-1">
              <a:latin typeface="Arial"/>
            </a:endParaRPr>
          </a:p>
        </p:txBody>
      </p:sp>
      <p:sp>
        <p:nvSpPr>
          <p:cNvPr id="9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96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3559B06-39E4-4D51-A413-E2936603B34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22</a:t>
            </a:fld>
            <a:endParaRPr lang="fr-FR" sz="1300" spc="-1">
              <a:latin typeface="Arial"/>
            </a:endParaRPr>
          </a:p>
        </p:txBody>
      </p:sp>
      <p:sp>
        <p:nvSpPr>
          <p:cNvPr id="9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99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0436C6E-40C0-4E1F-81E0-411C7272439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23</a:t>
            </a:fld>
            <a:endParaRPr lang="fr-FR" sz="1300" spc="-1">
              <a:latin typeface="Arial"/>
            </a:endParaRPr>
          </a:p>
        </p:txBody>
      </p:sp>
      <p:sp>
        <p:nvSpPr>
          <p:cNvPr id="10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02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FE2F68C-571C-499B-A558-CA0FBFA137A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24</a:t>
            </a:fld>
            <a:endParaRPr lang="fr-FR" sz="1300" spc="-1">
              <a:latin typeface="Arial"/>
            </a:endParaRPr>
          </a:p>
        </p:txBody>
      </p:sp>
      <p:sp>
        <p:nvSpPr>
          <p:cNvPr id="100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05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67470B2-DA13-4286-B28C-96FF914DDDB0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25</a:t>
            </a:fld>
            <a:endParaRPr lang="fr-FR" sz="1300" spc="-1">
              <a:latin typeface="Arial"/>
            </a:endParaRPr>
          </a:p>
        </p:txBody>
      </p:sp>
      <p:sp>
        <p:nvSpPr>
          <p:cNvPr id="100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08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C4F2763-CE8F-470A-8260-3DCABDC05AE1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26</a:t>
            </a:fld>
            <a:endParaRPr lang="fr-FR" sz="1300" spc="-1">
              <a:latin typeface="Arial"/>
            </a:endParaRPr>
          </a:p>
        </p:txBody>
      </p:sp>
      <p:sp>
        <p:nvSpPr>
          <p:cNvPr id="101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11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832AAE4-1D64-4122-BA84-E9C920A9E33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27</a:t>
            </a:fld>
            <a:endParaRPr lang="fr-FR" sz="1300" spc="-1">
              <a:latin typeface="Arial"/>
            </a:endParaRPr>
          </a:p>
        </p:txBody>
      </p:sp>
      <p:sp>
        <p:nvSpPr>
          <p:cNvPr id="101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14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A734EB8-B62A-4639-9839-907A8E30C829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28</a:t>
            </a:fld>
            <a:endParaRPr lang="fr-FR" sz="1300" spc="-1">
              <a:latin typeface="Arial"/>
            </a:endParaRPr>
          </a:p>
        </p:txBody>
      </p:sp>
      <p:sp>
        <p:nvSpPr>
          <p:cNvPr id="10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17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58889B8-3131-47BE-B7B4-4BADAF2E550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9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63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63FCF62-0B1D-4A55-A597-12678C224C65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29</a:t>
            </a:fld>
            <a:endParaRPr lang="fr-FR" sz="1300" spc="-1">
              <a:latin typeface="Arial"/>
            </a:endParaRPr>
          </a:p>
        </p:txBody>
      </p:sp>
      <p:sp>
        <p:nvSpPr>
          <p:cNvPr id="101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20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4D3D1D1-DCD1-45EC-910C-EF53F43A50EC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30</a:t>
            </a:fld>
            <a:endParaRPr lang="fr-FR" sz="1300" spc="-1">
              <a:latin typeface="Arial"/>
            </a:endParaRPr>
          </a:p>
        </p:txBody>
      </p:sp>
      <p:sp>
        <p:nvSpPr>
          <p:cNvPr id="102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A5A6DE1-A432-4B18-A0F4-13E7DD2FB0CF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31</a:t>
            </a:fld>
            <a:endParaRPr lang="fr-FR" sz="1300" spc="-1">
              <a:latin typeface="Arial"/>
            </a:endParaRPr>
          </a:p>
        </p:txBody>
      </p:sp>
      <p:sp>
        <p:nvSpPr>
          <p:cNvPr id="10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26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7DF9529-5D34-4419-B94A-8E453426982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32</a:t>
            </a:fld>
            <a:endParaRPr lang="fr-FR" sz="1300" spc="-1">
              <a:latin typeface="Arial"/>
            </a:endParaRPr>
          </a:p>
        </p:txBody>
      </p:sp>
      <p:sp>
        <p:nvSpPr>
          <p:cNvPr id="102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29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210B872-1547-40D7-B54D-E679E9061D0A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33</a:t>
            </a:fld>
            <a:endParaRPr lang="fr-FR" sz="1300" spc="-1">
              <a:latin typeface="Arial"/>
            </a:endParaRPr>
          </a:p>
        </p:txBody>
      </p:sp>
      <p:sp>
        <p:nvSpPr>
          <p:cNvPr id="103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CE1555D-070A-44E8-8E97-8629A1A7D934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34</a:t>
            </a:fld>
            <a:endParaRPr lang="fr-FR" sz="1300" spc="-1">
              <a:latin typeface="Arial"/>
            </a:endParaRPr>
          </a:p>
        </p:txBody>
      </p:sp>
      <p:sp>
        <p:nvSpPr>
          <p:cNvPr id="103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35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D297048-0196-495E-AD60-D3EA06D4A128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35</a:t>
            </a:fld>
            <a:endParaRPr lang="fr-FR" sz="1300" spc="-1">
              <a:latin typeface="Arial"/>
            </a:endParaRPr>
          </a:p>
        </p:txBody>
      </p:sp>
      <p:sp>
        <p:nvSpPr>
          <p:cNvPr id="103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38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0F7DB72-CB98-4AD6-A6C2-A1A93F41866D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36</a:t>
            </a:fld>
            <a:endParaRPr lang="fr-FR" sz="1300" spc="-1">
              <a:latin typeface="Arial"/>
            </a:endParaRPr>
          </a:p>
        </p:txBody>
      </p:sp>
      <p:sp>
        <p:nvSpPr>
          <p:cNvPr id="104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41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1043" name="PlaceHolder 2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292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fr-FR" sz="1900" spc="-1">
              <a:latin typeface="Arial"/>
            </a:endParaRPr>
          </a:p>
        </p:txBody>
      </p:sp>
      <p:pic>
        <p:nvPicPr>
          <p:cNvPr id="1044" name="Image 1043"/>
          <p:cNvPicPr/>
          <p:nvPr/>
        </p:nvPicPr>
        <p:blipFill>
          <a:blip r:embed="rId3"/>
          <a:stretch/>
        </p:blipFill>
        <p:spPr>
          <a:xfrm>
            <a:off x="744101" y="964746"/>
            <a:ext cx="5682224" cy="35606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B9B35E3-8D50-411A-BE10-5779EA5FBB76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9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72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738E8A7-C623-4F24-A424-1D57D19BC871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9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69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2EDC347-7B43-4E18-A3DC-7F904501D24C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14</a:t>
            </a:fld>
            <a:endParaRPr lang="fr-FR" sz="1300" spc="-1">
              <a:latin typeface="Arial"/>
            </a:endParaRPr>
          </a:p>
        </p:txBody>
      </p:sp>
      <p:sp>
        <p:nvSpPr>
          <p:cNvPr id="9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78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49E7831-107F-41EC-9E87-7F87A5379723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15</a:t>
            </a:fld>
            <a:endParaRPr lang="fr-FR" sz="1300" spc="-1">
              <a:latin typeface="Arial"/>
            </a:endParaRPr>
          </a:p>
        </p:txBody>
      </p:sp>
      <p:sp>
        <p:nvSpPr>
          <p:cNvPr id="9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75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8A14D79-F91A-4A61-B632-0D316680DCB8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16</a:t>
            </a:fld>
            <a:endParaRPr lang="fr-FR" sz="1300" spc="-1">
              <a:latin typeface="Arial"/>
            </a:endParaRPr>
          </a:p>
        </p:txBody>
      </p:sp>
      <p:sp>
        <p:nvSpPr>
          <p:cNvPr id="9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81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CE5E311-086A-4261-B8D7-3506002AFD90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17</a:t>
            </a:fld>
            <a:endParaRPr lang="fr-FR" sz="1300" spc="-1">
              <a:latin typeface="Arial"/>
            </a:endParaRPr>
          </a:p>
        </p:txBody>
      </p:sp>
      <p:sp>
        <p:nvSpPr>
          <p:cNvPr id="9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TextShape 1"/>
          <p:cNvSpPr txBox="1"/>
          <p:nvPr/>
        </p:nvSpPr>
        <p:spPr>
          <a:xfrm>
            <a:off x="4020174" y="9721544"/>
            <a:ext cx="3082268" cy="511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B729DAA-3F56-4C37-A484-BB072079B3B5}" type="slidenum">
              <a:rPr lang="fr-FR" sz="1300" spc="-1">
                <a:solidFill>
                  <a:srgbClr val="000000"/>
                </a:solidFill>
                <a:latin typeface="Times New Roman"/>
                <a:ea typeface="Segoe UI"/>
              </a:rPr>
              <a:t>18</a:t>
            </a:fld>
            <a:endParaRPr lang="fr-FR" sz="1300" spc="-1">
              <a:latin typeface="Arial"/>
            </a:endParaRPr>
          </a:p>
        </p:txBody>
      </p:sp>
      <p:sp>
        <p:nvSpPr>
          <p:cNvPr id="98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prstGeom prst="rect">
            <a:avLst/>
          </a:prstGeom>
        </p:spPr>
      </p:sp>
      <p:sp>
        <p:nvSpPr>
          <p:cNvPr id="987" name="PlaceHolder 3"/>
          <p:cNvSpPr>
            <a:spLocks noGrp="1"/>
          </p:cNvSpPr>
          <p:nvPr>
            <p:ph type="body"/>
          </p:nvPr>
        </p:nvSpPr>
        <p:spPr>
          <a:xfrm>
            <a:off x="710278" y="4860600"/>
            <a:ext cx="5681886" cy="46045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9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2320" b="0" strike="noStrike" spc="-1">
              <a:latin typeface="Arial"/>
            </a:endParaRPr>
          </a:p>
          <a:p>
            <a:pPr marL="567000" lvl="1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1990" b="0" strike="noStrike" spc="-1">
              <a:latin typeface="Arial"/>
            </a:endParaRPr>
          </a:p>
          <a:p>
            <a:pPr marL="945000" lvl="2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1660" b="0" strike="noStrike" spc="-1">
              <a:latin typeface="Arial"/>
            </a:endParaRPr>
          </a:p>
          <a:p>
            <a:pPr marL="1323000" lvl="3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490" b="0" strike="noStrike" spc="-1">
              <a:latin typeface="Arial"/>
            </a:endParaRPr>
          </a:p>
          <a:p>
            <a:pPr marL="1701000" lvl="4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F0D464-B99F-4143-B84D-E5D1932DC86C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94440" y="378000"/>
            <a:ext cx="3251160" cy="13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65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265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285440" y="816480"/>
            <a:ext cx="5103360" cy="40298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25"/>
              </a:spcBef>
            </a:pPr>
            <a:r>
              <a:rPr lang="fr-FR" sz="2650" b="0" strike="noStrike" spc="-1">
                <a:solidFill>
                  <a:srgbClr val="000000"/>
                </a:solidFill>
                <a:latin typeface="Calibri"/>
              </a:rPr>
              <a:t>Cliquez sur l'icône pour ajouter une image</a:t>
            </a:r>
            <a:endParaRPr lang="fr-FR" sz="265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94440" y="1701000"/>
            <a:ext cx="3251160" cy="3151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3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133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FDB528-6312-4ABD-86BA-A1007EA6C69F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2320" b="0" strike="noStrike" spc="-1">
              <a:latin typeface="Arial"/>
            </a:endParaRPr>
          </a:p>
          <a:p>
            <a:pPr marL="567000" lvl="1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1990" b="0" strike="noStrike" spc="-1">
              <a:latin typeface="Arial"/>
            </a:endParaRPr>
          </a:p>
          <a:p>
            <a:pPr marL="945000" lvl="2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1660" b="0" strike="noStrike" spc="-1">
              <a:latin typeface="Arial"/>
            </a:endParaRPr>
          </a:p>
          <a:p>
            <a:pPr marL="1323000" lvl="3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490" b="0" strike="noStrike" spc="-1">
              <a:latin typeface="Arial"/>
            </a:endParaRPr>
          </a:p>
          <a:p>
            <a:pPr marL="1701000" lvl="4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9B41D3-7FED-4E7E-9400-C72873B39B74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7214040" y="302040"/>
            <a:ext cx="2173680" cy="4805640"/>
          </a:xfrm>
          <a:prstGeom prst="rect">
            <a:avLst/>
          </a:prstGeom>
        </p:spPr>
        <p:txBody>
          <a:bodyPr vert="vert" anchorCtr="1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93000" y="302040"/>
            <a:ext cx="6395040" cy="480564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2320" b="0" strike="noStrike" spc="-1">
              <a:latin typeface="Arial"/>
            </a:endParaRPr>
          </a:p>
          <a:p>
            <a:pPr marL="567000" lvl="1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1990" b="0" strike="noStrike" spc="-1">
              <a:latin typeface="Arial"/>
            </a:endParaRPr>
          </a:p>
          <a:p>
            <a:pPr marL="945000" lvl="2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1660" b="0" strike="noStrike" spc="-1">
              <a:latin typeface="Arial"/>
            </a:endParaRPr>
          </a:p>
          <a:p>
            <a:pPr marL="1323000" lvl="3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490" b="0" strike="noStrike" spc="-1">
              <a:latin typeface="Arial"/>
            </a:endParaRPr>
          </a:p>
          <a:p>
            <a:pPr marL="1701000" lvl="4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6A2A4D1-286A-4B75-9DAC-6D32A5C7CEF0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60000" y="928080"/>
            <a:ext cx="7560360" cy="1974240"/>
          </a:xfrm>
          <a:prstGeom prst="rect">
            <a:avLst/>
          </a:prstGeom>
        </p:spPr>
        <p:txBody>
          <a:bodyPr anchor="b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96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96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A3D689F-0FA1-4707-A250-AA4B549433B8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2A7267-20F6-44F5-AD26-264BC3730DA7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7960" y="1413720"/>
            <a:ext cx="8694360" cy="2358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96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96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7960" y="3794760"/>
            <a:ext cx="8694360" cy="12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90" b="0" strike="noStrike" spc="-1">
                <a:solidFill>
                  <a:srgbClr val="898989"/>
                </a:solidFill>
                <a:latin typeface="Calibri"/>
              </a:rPr>
              <a:t>Modifier les styles du texte du masque</a:t>
            </a:r>
            <a:endParaRPr lang="fr-FR" sz="199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11E96B-CD1C-437F-A568-D35A232E04B3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693000" y="1509480"/>
            <a:ext cx="4284360" cy="3597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5103360" y="1509480"/>
            <a:ext cx="4284360" cy="3597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9356501-A8AA-450E-A1EF-70FCF005B71B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9444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94440" y="1389960"/>
            <a:ext cx="4264560" cy="681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90" b="1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199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694440" y="2071440"/>
            <a:ext cx="4264560" cy="3046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03360" y="1389960"/>
            <a:ext cx="4285440" cy="681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825"/>
              </a:spcBef>
            </a:pPr>
            <a:r>
              <a:rPr lang="fr-FR" sz="1990" b="1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1990" b="0" strike="noStrike" spc="-1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5103360" y="2071440"/>
            <a:ext cx="4285440" cy="3046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49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490" b="0" strike="noStrike" spc="-1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CAEE7D-03F3-47F0-BA7F-C5752B0FB432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4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64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D734D44-71E1-4B70-8D7B-3539168D8642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CD150F5-BC50-4147-AD49-DE55066E62C1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94440" y="378000"/>
            <a:ext cx="3251160" cy="132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65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265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285440" y="816480"/>
            <a:ext cx="5103360" cy="4029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lang="fr-FR" sz="265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br/>
            <a:r>
              <a:rPr lang="fr-FR" sz="232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66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66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94440" y="1701000"/>
            <a:ext cx="3251160" cy="3151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3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133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844C54-80EE-4AE4-A372-61C3D3C1904B}" type="slidenum">
              <a:rPr lang="fr-FR" sz="989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989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3960000" y="5125680"/>
            <a:ext cx="590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Formation 2019-2020 – Résolution de problèmes</a:t>
            </a:r>
          </a:p>
        </p:txBody>
      </p:sp>
      <p:pic>
        <p:nvPicPr>
          <p:cNvPr id="539" name="Image 538"/>
          <p:cNvPicPr/>
          <p:nvPr/>
        </p:nvPicPr>
        <p:blipFill>
          <a:blip r:embed="rId2"/>
          <a:stretch/>
        </p:blipFill>
        <p:spPr>
          <a:xfrm>
            <a:off x="9288000" y="4968000"/>
            <a:ext cx="792360" cy="641880"/>
          </a:xfrm>
          <a:prstGeom prst="rect">
            <a:avLst/>
          </a:prstGeom>
          <a:ln>
            <a:noFill/>
          </a:ln>
        </p:spPr>
      </p:pic>
      <p:sp>
        <p:nvSpPr>
          <p:cNvPr id="540" name="TextShape 2"/>
          <p:cNvSpPr txBox="1"/>
          <p:nvPr/>
        </p:nvSpPr>
        <p:spPr>
          <a:xfrm>
            <a:off x="1188000" y="972000"/>
            <a:ext cx="7920000" cy="264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6000" b="0" strike="noStrike" spc="-1">
                <a:latin typeface="Arial"/>
              </a:rPr>
              <a:t>Les énoncés.</a:t>
            </a:r>
          </a:p>
          <a:p>
            <a:r>
              <a:rPr lang="fr-FR" sz="6000" b="0" strike="noStrike" spc="-1">
                <a:latin typeface="Arial"/>
              </a:rPr>
              <a:t>		Quels obstacles ? </a:t>
            </a:r>
          </a:p>
          <a:p>
            <a:r>
              <a:rPr lang="fr-FR" sz="6000" b="0" strike="noStrike" spc="-1">
                <a:latin typeface="Arial"/>
              </a:rPr>
              <a:t>		Quels leviers 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Image 591"/>
          <p:cNvPicPr/>
          <p:nvPr/>
        </p:nvPicPr>
        <p:blipFill>
          <a:blip r:embed="rId3"/>
          <a:stretch/>
        </p:blipFill>
        <p:spPr>
          <a:xfrm>
            <a:off x="1152000" y="3672000"/>
            <a:ext cx="1152000" cy="1152000"/>
          </a:xfrm>
          <a:prstGeom prst="rect">
            <a:avLst/>
          </a:prstGeom>
          <a:ln w="12600">
            <a:noFill/>
          </a:ln>
        </p:spPr>
      </p:pic>
      <p:pic>
        <p:nvPicPr>
          <p:cNvPr id="593" name="Image 592"/>
          <p:cNvPicPr/>
          <p:nvPr/>
        </p:nvPicPr>
        <p:blipFill>
          <a:blip r:embed="rId4"/>
          <a:stretch/>
        </p:blipFill>
        <p:spPr>
          <a:xfrm>
            <a:off x="1152000" y="1512000"/>
            <a:ext cx="1152000" cy="1152000"/>
          </a:xfrm>
          <a:prstGeom prst="rect">
            <a:avLst/>
          </a:prstGeom>
          <a:ln w="12600">
            <a:noFill/>
          </a:ln>
        </p:spPr>
      </p:pic>
      <p:sp>
        <p:nvSpPr>
          <p:cNvPr id="594" name="TextShape 1"/>
          <p:cNvSpPr txBox="1"/>
          <p:nvPr/>
        </p:nvSpPr>
        <p:spPr>
          <a:xfrm>
            <a:off x="671760" y="2736000"/>
            <a:ext cx="2064240" cy="67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6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+ facile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756000" y="4908240"/>
            <a:ext cx="1859760" cy="67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+ difficile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598" name="CustomShape 5"/>
          <p:cNvSpPr/>
          <p:nvPr/>
        </p:nvSpPr>
        <p:spPr>
          <a:xfrm>
            <a:off x="2808000" y="1132650"/>
            <a:ext cx="360" cy="2106000"/>
          </a:xfrm>
          <a:custGeom>
            <a:avLst/>
            <a:gdLst/>
            <a:ahLst/>
            <a:cxnLst/>
            <a:rect l="l" t="t" r="r" b="b"/>
            <a:pathLst>
              <a:path w="21600" h="63190800">
                <a:moveTo>
                  <a:pt x="0" y="0"/>
                </a:moveTo>
                <a:lnTo>
                  <a:pt x="21600" y="6319080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6"/>
          <p:cNvSpPr/>
          <p:nvPr/>
        </p:nvSpPr>
        <p:spPr>
          <a:xfrm>
            <a:off x="2808000" y="3464280"/>
            <a:ext cx="360" cy="2082960"/>
          </a:xfrm>
          <a:custGeom>
            <a:avLst/>
            <a:gdLst/>
            <a:ahLst/>
            <a:cxnLst/>
            <a:rect l="l" t="t" r="r" b="b"/>
            <a:pathLst>
              <a:path w="21600" h="62499600">
                <a:moveTo>
                  <a:pt x="0" y="0"/>
                </a:moveTo>
                <a:lnTo>
                  <a:pt x="21600" y="62499600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TextShape 7"/>
          <p:cNvSpPr txBox="1"/>
          <p:nvPr/>
        </p:nvSpPr>
        <p:spPr>
          <a:xfrm>
            <a:off x="2448000" y="279360"/>
            <a:ext cx="676800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La taille des nombres.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601" name="TextShape 8"/>
          <p:cNvSpPr txBox="1"/>
          <p:nvPr/>
        </p:nvSpPr>
        <p:spPr>
          <a:xfrm>
            <a:off x="2952000" y="3940200"/>
            <a:ext cx="5913360" cy="97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La bibliothèque du collège possède 9 240 livres, 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celle de l’école primaire en possède 14 fois moins.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Combien de livres possède l’école primaire ?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602" name="TextShape 9"/>
          <p:cNvSpPr txBox="1"/>
          <p:nvPr/>
        </p:nvSpPr>
        <p:spPr>
          <a:xfrm>
            <a:off x="3055320" y="1796400"/>
            <a:ext cx="6160680" cy="97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La bibliothèque du collège possède 100 livres,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celle de l’école primaire en possède 2 fois moins.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Combien de livres possède l’école primaire ?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603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AD6B97-514E-44BA-8717-1B2F8FB7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60" y="3468829"/>
            <a:ext cx="8885714" cy="21069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263BF2-8AAE-437C-8616-C3FA6D571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60" y="1155841"/>
            <a:ext cx="8885714" cy="2106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/>
      <p:bldP spid="595" grpId="0"/>
      <p:bldP spid="600" grpId="0"/>
      <p:bldP spid="601" grpId="0"/>
      <p:bldP spid="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 575"/>
          <p:cNvPicPr/>
          <p:nvPr/>
        </p:nvPicPr>
        <p:blipFill>
          <a:blip r:embed="rId3"/>
          <a:stretch/>
        </p:blipFill>
        <p:spPr>
          <a:xfrm>
            <a:off x="5220000" y="2214720"/>
            <a:ext cx="540000" cy="540000"/>
          </a:xfrm>
          <a:prstGeom prst="rect">
            <a:avLst/>
          </a:prstGeom>
          <a:ln w="12600">
            <a:noFill/>
          </a:ln>
        </p:spPr>
      </p:pic>
      <p:pic>
        <p:nvPicPr>
          <p:cNvPr id="577" name="Image 576"/>
          <p:cNvPicPr/>
          <p:nvPr/>
        </p:nvPicPr>
        <p:blipFill>
          <a:blip r:embed="rId4"/>
          <a:stretch/>
        </p:blipFill>
        <p:spPr>
          <a:xfrm>
            <a:off x="1404000" y="2232000"/>
            <a:ext cx="540000" cy="540000"/>
          </a:xfrm>
          <a:prstGeom prst="rect">
            <a:avLst/>
          </a:prstGeom>
          <a:ln w="12600">
            <a:noFill/>
          </a:ln>
        </p:spPr>
      </p:pic>
      <p:sp>
        <p:nvSpPr>
          <p:cNvPr id="578" name="TextShape 2"/>
          <p:cNvSpPr txBox="1"/>
          <p:nvPr/>
        </p:nvSpPr>
        <p:spPr>
          <a:xfrm>
            <a:off x="1922760" y="2267280"/>
            <a:ext cx="2062800" cy="47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+ facile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5896080" y="2267280"/>
            <a:ext cx="2062800" cy="47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+ difficile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582" name="TextShape 6"/>
          <p:cNvSpPr txBox="1"/>
          <p:nvPr/>
        </p:nvSpPr>
        <p:spPr>
          <a:xfrm>
            <a:off x="1332000" y="2863800"/>
            <a:ext cx="2952000" cy="35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Petits nombres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83" name="TextShape 7"/>
          <p:cNvSpPr txBox="1"/>
          <p:nvPr/>
        </p:nvSpPr>
        <p:spPr>
          <a:xfrm>
            <a:off x="5364000" y="2863800"/>
            <a:ext cx="2952000" cy="35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Grands nombres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585" name="Image 584"/>
          <p:cNvPicPr/>
          <p:nvPr/>
        </p:nvPicPr>
        <p:blipFill>
          <a:blip r:embed="rId5"/>
          <a:stretch/>
        </p:blipFill>
        <p:spPr>
          <a:xfrm>
            <a:off x="1138680" y="3855960"/>
            <a:ext cx="481320" cy="498240"/>
          </a:xfrm>
          <a:prstGeom prst="rect">
            <a:avLst/>
          </a:prstGeom>
          <a:ln w="12600">
            <a:noFill/>
          </a:ln>
        </p:spPr>
      </p:pic>
      <p:pic>
        <p:nvPicPr>
          <p:cNvPr id="586" name="Image 585"/>
          <p:cNvPicPr/>
          <p:nvPr/>
        </p:nvPicPr>
        <p:blipFill>
          <a:blip r:embed="rId6"/>
          <a:srcRect l="9187" t="14106" r="9391" b="21085"/>
          <a:stretch/>
        </p:blipFill>
        <p:spPr>
          <a:xfrm>
            <a:off x="4140000" y="4652280"/>
            <a:ext cx="504000" cy="447120"/>
          </a:xfrm>
          <a:prstGeom prst="rect">
            <a:avLst/>
          </a:prstGeom>
          <a:ln w="12600">
            <a:noFill/>
          </a:ln>
        </p:spPr>
      </p:pic>
      <p:sp>
        <p:nvSpPr>
          <p:cNvPr id="588" name="TextShape 10"/>
          <p:cNvSpPr txBox="1"/>
          <p:nvPr/>
        </p:nvSpPr>
        <p:spPr>
          <a:xfrm>
            <a:off x="3780000" y="5113440"/>
            <a:ext cx="1296000" cy="35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Référence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89" name="TextShape 11"/>
          <p:cNvSpPr txBox="1"/>
          <p:nvPr/>
        </p:nvSpPr>
        <p:spPr>
          <a:xfrm>
            <a:off x="5148000" y="4725720"/>
            <a:ext cx="324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Les programmes des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enseignements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91" name="CustomShape 13"/>
          <p:cNvSpPr/>
          <p:nvPr/>
        </p:nvSpPr>
        <p:spPr>
          <a:xfrm>
            <a:off x="1728360" y="576000"/>
            <a:ext cx="6552000" cy="504000"/>
          </a:xfrm>
          <a:custGeom>
            <a:avLst/>
            <a:gdLst/>
            <a:ahLst/>
            <a:cxnLst/>
            <a:rect l="0" t="0" r="r" b="b"/>
            <a:pathLst>
              <a:path w="18202" h="1401">
                <a:moveTo>
                  <a:pt x="233" y="0"/>
                </a:moveTo>
                <a:cubicBezTo>
                  <a:pt x="116" y="0"/>
                  <a:pt x="0" y="116"/>
                  <a:pt x="0" y="233"/>
                </a:cubicBezTo>
                <a:lnTo>
                  <a:pt x="0" y="1167"/>
                </a:lnTo>
                <a:cubicBezTo>
                  <a:pt x="0" y="1283"/>
                  <a:pt x="116" y="1400"/>
                  <a:pt x="233" y="1400"/>
                </a:cubicBezTo>
                <a:lnTo>
                  <a:pt x="17967" y="1400"/>
                </a:lnTo>
                <a:cubicBezTo>
                  <a:pt x="18084" y="1400"/>
                  <a:pt x="18201" y="1283"/>
                  <a:pt x="18201" y="1167"/>
                </a:cubicBezTo>
                <a:lnTo>
                  <a:pt x="18201" y="233"/>
                </a:lnTo>
                <a:cubicBezTo>
                  <a:pt x="18201" y="116"/>
                  <a:pt x="18084" y="0"/>
                  <a:pt x="17967" y="0"/>
                </a:cubicBezTo>
                <a:lnTo>
                  <a:pt x="233" y="0"/>
                </a:lnTo>
              </a:path>
            </a:pathLst>
          </a:custGeom>
          <a:solidFill>
            <a:srgbClr val="41C59E">
              <a:alpha val="7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nombres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E8C89B-38E9-41CB-BF11-7FEBE442A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83" y="1997193"/>
            <a:ext cx="3592377" cy="14912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2D9A1B-6E78-4338-94CE-FC5177F85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0" y="2009073"/>
            <a:ext cx="3592377" cy="14912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9AAEA8-9F7B-47DC-AA84-C36C42AC0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130" y="90324"/>
            <a:ext cx="7344800" cy="4589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8D53FC-6F56-433C-8944-C03999249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996" y="3820234"/>
            <a:ext cx="7552381" cy="5973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4AA3FB-B388-4C47-BF47-370FA3CFB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9929" y="4579359"/>
            <a:ext cx="4888301" cy="89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7"/>
          <p:cNvSpPr txBox="1"/>
          <p:nvPr/>
        </p:nvSpPr>
        <p:spPr>
          <a:xfrm>
            <a:off x="2442600" y="207720"/>
            <a:ext cx="6768000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Nombres décimaux ou non.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632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</a:t>
            </a:r>
            <a:r>
              <a:rPr lang="fr-FR" sz="1800" b="0" strike="noStrike" spc="-1" dirty="0">
                <a:latin typeface="Arial"/>
              </a:rPr>
              <a:t>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5AD8D4-6B8B-4671-B4AD-2CE7442A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5" y="1064436"/>
            <a:ext cx="8885714" cy="21069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D80CF5-CFF1-4692-83C4-2B2980F1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5" y="3355838"/>
            <a:ext cx="8885714" cy="210699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3CB0B7A-F17E-41D1-861D-A9B0D909B1B3}"/>
              </a:ext>
            </a:extLst>
          </p:cNvPr>
          <p:cNvCxnSpPr/>
          <p:nvPr/>
        </p:nvCxnSpPr>
        <p:spPr>
          <a:xfrm>
            <a:off x="2628900" y="1052283"/>
            <a:ext cx="0" cy="2125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9A17CAE-8939-42EC-8AE6-3CCF7BE0C48A}"/>
              </a:ext>
            </a:extLst>
          </p:cNvPr>
          <p:cNvCxnSpPr/>
          <p:nvPr/>
        </p:nvCxnSpPr>
        <p:spPr>
          <a:xfrm>
            <a:off x="2621280" y="3337573"/>
            <a:ext cx="0" cy="2125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DA839D5-D22D-408C-BF9A-96F9D20B4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727" y="1618217"/>
            <a:ext cx="5855594" cy="9755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7C81C3-CD28-4905-91E9-1DD130296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727" y="3807496"/>
            <a:ext cx="6180952" cy="9755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3E23EC-C7FF-4298-AC26-C7652119B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99" y="1317740"/>
            <a:ext cx="1152358" cy="11523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45E2A3-F8C5-49D2-8759-73948CFA7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489" y="3630696"/>
            <a:ext cx="1152358" cy="11523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8212FF-6726-436C-93FC-BEF5E41B8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27" y="2573267"/>
            <a:ext cx="2064482" cy="6721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251B34-F487-47FD-9632-A8A25C9744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97" y="4883287"/>
            <a:ext cx="1859603" cy="67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8A8A91-EF44-457D-9DDA-02416E82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21" y="157667"/>
            <a:ext cx="7552381" cy="535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7"/>
          <p:cNvSpPr txBox="1"/>
          <p:nvPr/>
        </p:nvSpPr>
        <p:spPr>
          <a:xfrm>
            <a:off x="2342647" y="301006"/>
            <a:ext cx="676800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Univers de référence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661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3EAA30-902D-4C62-A890-9BF5D565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86" y="3445163"/>
            <a:ext cx="8885714" cy="2106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FF050A-E9CA-40EB-A71D-4B5A25F5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5" y="1171891"/>
            <a:ext cx="8885714" cy="210699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0D4A68D-1E39-4FA6-AF0E-4FC81A143991}"/>
              </a:ext>
            </a:extLst>
          </p:cNvPr>
          <p:cNvCxnSpPr/>
          <p:nvPr/>
        </p:nvCxnSpPr>
        <p:spPr>
          <a:xfrm>
            <a:off x="2914650" y="1171891"/>
            <a:ext cx="0" cy="2106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6EC7F92-4317-4FF0-B3F9-4C22CD08D29A}"/>
              </a:ext>
            </a:extLst>
          </p:cNvPr>
          <p:cNvCxnSpPr/>
          <p:nvPr/>
        </p:nvCxnSpPr>
        <p:spPr>
          <a:xfrm>
            <a:off x="2914650" y="3445163"/>
            <a:ext cx="0" cy="2106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A4A4B84-AFCE-4E27-9542-B92D4D29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01" y="1737608"/>
            <a:ext cx="5984119" cy="975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4686C5-F729-48F6-8BB9-E245A6A8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301" y="4010880"/>
            <a:ext cx="6298571" cy="9755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36B222-2EDF-47CF-A882-6BD33A465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459" y="1347105"/>
            <a:ext cx="1152358" cy="11523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402678-0480-4B04-A79A-FD4BF4C17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289" y="3586595"/>
            <a:ext cx="1152358" cy="11523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FAD807C-297C-43E1-A313-37327A217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43" y="2677332"/>
            <a:ext cx="2064482" cy="6721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31274E-BBEC-4F2C-BD17-6F6DC0075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66" y="4880407"/>
            <a:ext cx="1859603" cy="67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502584-D9CF-46EE-9151-EBD207852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21" y="160499"/>
            <a:ext cx="7552381" cy="5349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4"/>
          <p:cNvSpPr txBox="1"/>
          <p:nvPr/>
        </p:nvSpPr>
        <p:spPr>
          <a:xfrm>
            <a:off x="277650" y="163092"/>
            <a:ext cx="1008000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Utiliser la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multiprésentation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668" name="CustomShape 6"/>
          <p:cNvSpPr/>
          <p:nvPr/>
        </p:nvSpPr>
        <p:spPr>
          <a:xfrm>
            <a:off x="0" y="0"/>
            <a:ext cx="152019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FC5B2E-CBF5-48CA-90B5-90842D40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5" y="1164972"/>
            <a:ext cx="8885714" cy="4100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32B154-29D5-4D62-9175-A8D5E1EE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3" y="262890"/>
            <a:ext cx="875509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extShape 7"/>
          <p:cNvSpPr txBox="1"/>
          <p:nvPr/>
        </p:nvSpPr>
        <p:spPr>
          <a:xfrm>
            <a:off x="1715760" y="117360"/>
            <a:ext cx="8868240" cy="10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Ajouter des images des objets 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au problème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697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F3B7B3-12FC-452F-94C2-AAC68062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45812"/>
            <a:ext cx="8888065" cy="4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5CC442-BF1C-475F-9ABE-3220B83E8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01" y="141948"/>
            <a:ext cx="7678222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360000" y="431640"/>
            <a:ext cx="9288000" cy="4752360"/>
          </a:xfrm>
          <a:custGeom>
            <a:avLst/>
            <a:gdLst/>
            <a:ahLst/>
            <a:cxnLst/>
            <a:rect l="0" t="0" r="r" b="b"/>
            <a:pathLst>
              <a:path w="25802" h="13203">
                <a:moveTo>
                  <a:pt x="2200" y="0"/>
                </a:moveTo>
                <a:cubicBezTo>
                  <a:pt x="1100" y="0"/>
                  <a:pt x="0" y="1100"/>
                  <a:pt x="0" y="2200"/>
                </a:cubicBezTo>
                <a:lnTo>
                  <a:pt x="0" y="11001"/>
                </a:lnTo>
                <a:cubicBezTo>
                  <a:pt x="0" y="12101"/>
                  <a:pt x="1100" y="13202"/>
                  <a:pt x="2200" y="13202"/>
                </a:cubicBezTo>
                <a:lnTo>
                  <a:pt x="23600" y="13202"/>
                </a:lnTo>
                <a:cubicBezTo>
                  <a:pt x="24700" y="13202"/>
                  <a:pt x="25801" y="12101"/>
                  <a:pt x="25801" y="11001"/>
                </a:cubicBezTo>
                <a:lnTo>
                  <a:pt x="25801" y="2200"/>
                </a:lnTo>
                <a:cubicBezTo>
                  <a:pt x="25801" y="1100"/>
                  <a:pt x="24700" y="0"/>
                  <a:pt x="23600" y="0"/>
                </a:cubicBezTo>
                <a:lnTo>
                  <a:pt x="2200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Quels obstacles : analyser les erreurs des élèves.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TextShape 7"/>
          <p:cNvSpPr txBox="1"/>
          <p:nvPr/>
        </p:nvSpPr>
        <p:spPr>
          <a:xfrm>
            <a:off x="2376000" y="360000"/>
            <a:ext cx="7456320" cy="10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 matériel pour corriger le problème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26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C5F0D1-44DF-444C-B262-381DA555C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57242"/>
            <a:ext cx="8888065" cy="4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F691FE-9712-49B6-B5A0-89DA1276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1" y="141948"/>
            <a:ext cx="76230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Shape 7"/>
          <p:cNvSpPr txBox="1"/>
          <p:nvPr/>
        </p:nvSpPr>
        <p:spPr>
          <a:xfrm>
            <a:off x="864000" y="144000"/>
            <a:ext cx="10374480" cy="10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 matériel pour manipuler 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objets du problème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55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27824C-86D7-43C2-9AE6-E41D4586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91532"/>
            <a:ext cx="8888065" cy="4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AE0466-DFA4-4385-8110-839A3468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1" y="141948"/>
            <a:ext cx="76230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TextShape 7"/>
          <p:cNvSpPr txBox="1"/>
          <p:nvPr/>
        </p:nvSpPr>
        <p:spPr>
          <a:xfrm>
            <a:off x="2304000" y="504000"/>
            <a:ext cx="6768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connecteurs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783" name="CustomShape 9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FCB60F-2BD0-4D56-93DF-5077E84A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08860"/>
            <a:ext cx="8888065" cy="429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CBE85B-EFCB-4E2D-B3E9-65D138A8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91" y="194310"/>
            <a:ext cx="8232642" cy="483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extShape 7"/>
          <p:cNvSpPr txBox="1"/>
          <p:nvPr/>
        </p:nvSpPr>
        <p:spPr>
          <a:xfrm>
            <a:off x="2592000" y="432000"/>
            <a:ext cx="6768000" cy="7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reprises anaphoriques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812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23BB0D-D17E-49EA-A325-53A6F076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54580"/>
            <a:ext cx="8888065" cy="429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08FD2A-201F-423F-B873-7FF214C9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1" y="141948"/>
            <a:ext cx="76230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Shape 7"/>
          <p:cNvSpPr txBox="1"/>
          <p:nvPr/>
        </p:nvSpPr>
        <p:spPr>
          <a:xfrm>
            <a:off x="2772000" y="294120"/>
            <a:ext cx="6768000" cy="64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autres inférences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841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1E2BE1-29E2-44AB-8731-3E86C118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074570"/>
            <a:ext cx="8888065" cy="429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7B63EC-E482-403E-B963-EA9E9A2E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1" y="141948"/>
            <a:ext cx="76230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 541"/>
          <p:cNvPicPr/>
          <p:nvPr/>
        </p:nvPicPr>
        <p:blipFill>
          <a:blip r:embed="rId2"/>
          <a:stretch/>
        </p:blipFill>
        <p:spPr>
          <a:xfrm>
            <a:off x="576000" y="576000"/>
            <a:ext cx="8773200" cy="400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TextShape 7"/>
          <p:cNvSpPr txBox="1"/>
          <p:nvPr/>
        </p:nvSpPr>
        <p:spPr>
          <a:xfrm>
            <a:off x="2664000" y="216000"/>
            <a:ext cx="6552000" cy="9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Les évènements sont présentés </a:t>
            </a:r>
            <a:endParaRPr lang="fr-FR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dans l’ordre chronologique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870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0FF5E0-8692-4142-9C08-9736ED76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52000"/>
            <a:ext cx="8888065" cy="4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TextShape 11"/>
          <p:cNvSpPr txBox="1"/>
          <p:nvPr/>
        </p:nvSpPr>
        <p:spPr>
          <a:xfrm>
            <a:off x="5472000" y="4869720"/>
            <a:ext cx="4304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Fayol M. et Abdi H.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4B6B7C-B4B3-412C-99BD-6C6C275A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21" y="141948"/>
            <a:ext cx="75523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extShape 7"/>
          <p:cNvSpPr txBox="1"/>
          <p:nvPr/>
        </p:nvSpPr>
        <p:spPr>
          <a:xfrm>
            <a:off x="3086280" y="482760"/>
            <a:ext cx="6120000" cy="71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La place de la question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899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9928A9-9503-43E6-AF46-AE9E5A31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134382"/>
            <a:ext cx="8888065" cy="43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3CCEAD-C49A-4AD1-BB20-7C13E16A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1" y="141948"/>
            <a:ext cx="7623081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TextShape 5"/>
          <p:cNvSpPr txBox="1"/>
          <p:nvPr/>
        </p:nvSpPr>
        <p:spPr>
          <a:xfrm>
            <a:off x="2448000" y="432000"/>
            <a:ext cx="7423200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La présentation du problème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926" name="CustomShape 8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4346B3-9ADA-4D24-86D5-486221A9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1" y="1214534"/>
            <a:ext cx="8952381" cy="417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DC66F2-893C-42AE-901A-6A6F40D3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90" y="141948"/>
            <a:ext cx="7649643" cy="5386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extShape 7"/>
          <p:cNvSpPr txBox="1"/>
          <p:nvPr/>
        </p:nvSpPr>
        <p:spPr>
          <a:xfrm>
            <a:off x="2889360" y="144000"/>
            <a:ext cx="661464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Utiliser des mots 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contre-indicateurs (faux-amis)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957" name="CustomShape 10"/>
          <p:cNvSpPr/>
          <p:nvPr/>
        </p:nvSpPr>
        <p:spPr>
          <a:xfrm>
            <a:off x="0" y="0"/>
            <a:ext cx="14400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fr-FR" sz="1800" b="0" strike="noStrike" spc="-1" dirty="0">
                <a:solidFill>
                  <a:schemeClr val="bg1"/>
                </a:solidFill>
                <a:latin typeface="Arial"/>
              </a:rPr>
              <a:t>Exemples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03FF1F-5875-41E3-9C66-895B108E5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3" y="1214782"/>
            <a:ext cx="8942857" cy="4338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TextShape 1"/>
          <p:cNvSpPr txBox="1"/>
          <p:nvPr/>
        </p:nvSpPr>
        <p:spPr>
          <a:xfrm>
            <a:off x="432000" y="792000"/>
            <a:ext cx="9432000" cy="446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200" b="0" u="sng" strike="noStrike" spc="-1" dirty="0">
                <a:uFillTx/>
                <a:latin typeface="Arial"/>
                <a:ea typeface="Microsoft YaHei"/>
              </a:rPr>
              <a:t> C</a:t>
            </a:r>
            <a:r>
              <a:rPr lang="fr-FR" sz="2200" b="0" u="sng" strike="noStrike" spc="-1" dirty="0">
                <a:uFillTx/>
                <a:latin typeface="Arial"/>
              </a:rPr>
              <a:t>onsigne : 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latin typeface="Arial"/>
              </a:rPr>
              <a:t>Par groupe de 2 ou 3, vous allez piocher dans le sac 2 variables. </a:t>
            </a:r>
          </a:p>
          <a:p>
            <a:r>
              <a:rPr lang="fr-FR" sz="2200" b="0" strike="noStrike" spc="-1" dirty="0">
                <a:latin typeface="Arial"/>
              </a:rPr>
              <a:t> </a:t>
            </a:r>
          </a:p>
          <a:p>
            <a:r>
              <a:rPr lang="fr-FR" sz="2200" b="0" strike="noStrike" spc="-1" dirty="0">
                <a:latin typeface="Arial"/>
              </a:rPr>
              <a:t>3 problèmes vous sont proposés.</a:t>
            </a:r>
          </a:p>
          <a:p>
            <a:r>
              <a:rPr lang="fr-FR" sz="2200" b="0" strike="noStrike" spc="-1" dirty="0">
                <a:latin typeface="Arial"/>
              </a:rPr>
              <a:t>Vous avez 15 minutes pour ad</a:t>
            </a:r>
            <a:r>
              <a:rPr lang="fr-FR" sz="2200" b="0" strike="noStrike" spc="-1" dirty="0">
                <a:latin typeface="Arial"/>
                <a:ea typeface="Arial"/>
              </a:rPr>
              <a:t>apter ce(s) problème(s) pour qu’il(s) soit(</a:t>
            </a:r>
            <a:r>
              <a:rPr lang="fr-FR" sz="2200" b="0" strike="noStrike" spc="-1" dirty="0" err="1">
                <a:latin typeface="Arial"/>
                <a:ea typeface="Arial"/>
              </a:rPr>
              <a:t>ent</a:t>
            </a:r>
            <a:r>
              <a:rPr lang="fr-FR" sz="2200" b="0" strike="noStrike" spc="-1" dirty="0">
                <a:latin typeface="Arial"/>
                <a:ea typeface="Arial"/>
              </a:rPr>
              <a:t>) plus facile(s) ou plus difficile(s) en changeant une seule variable à la fois.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latin typeface="Arial"/>
                <a:ea typeface="Arial"/>
              </a:rPr>
              <a:t>L’animateur passera vers vous pour photographier votre travail.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latin typeface="Arial"/>
                <a:ea typeface="Arial"/>
              </a:rPr>
              <a:t>Puis présenter votre problème à l’ensemble du groupe qui cherchera quelle variable a été utilisée. Est-ce plus facile ? Plus difficile ?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959" name="TextShape 2"/>
          <p:cNvSpPr txBox="1"/>
          <p:nvPr/>
        </p:nvSpPr>
        <p:spPr>
          <a:xfrm>
            <a:off x="3456000" y="144000"/>
            <a:ext cx="3240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000" b="1" strike="noStrike" spc="-1">
                <a:latin typeface="Arial"/>
              </a:rPr>
              <a:t>A vous de jouer !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Image 959"/>
          <p:cNvPicPr/>
          <p:nvPr/>
        </p:nvPicPr>
        <p:blipFill>
          <a:blip r:embed="rId3"/>
          <a:stretch/>
        </p:blipFill>
        <p:spPr>
          <a:xfrm>
            <a:off x="1512000" y="345240"/>
            <a:ext cx="7164000" cy="44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4" name="TextShape 2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pic>
        <p:nvPicPr>
          <p:cNvPr id="545" name="Image 544"/>
          <p:cNvPicPr/>
          <p:nvPr/>
        </p:nvPicPr>
        <p:blipFill>
          <a:blip r:embed="rId2"/>
          <a:stretch/>
        </p:blipFill>
        <p:spPr>
          <a:xfrm>
            <a:off x="360000" y="786600"/>
            <a:ext cx="9504360" cy="41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age 545"/>
          <p:cNvPicPr/>
          <p:nvPr/>
        </p:nvPicPr>
        <p:blipFill>
          <a:blip r:embed="rId2"/>
          <a:stretch/>
        </p:blipFill>
        <p:spPr>
          <a:xfrm>
            <a:off x="560880" y="1086120"/>
            <a:ext cx="9303120" cy="25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Image 546"/>
          <p:cNvPicPr/>
          <p:nvPr/>
        </p:nvPicPr>
        <p:blipFill>
          <a:blip r:embed="rId2"/>
          <a:stretch/>
        </p:blipFill>
        <p:spPr>
          <a:xfrm>
            <a:off x="360000" y="951120"/>
            <a:ext cx="9504360" cy="23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1296000" y="453960"/>
            <a:ext cx="7776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2400" b="0" strike="noStrike" spc="-1">
                <a:latin typeface="Arial"/>
              </a:rPr>
              <a:t>En résolution de problèmes, toutes les erreurs des élèves peuvent être classées en 2 catégories</a:t>
            </a:r>
          </a:p>
        </p:txBody>
      </p:sp>
      <p:sp>
        <p:nvSpPr>
          <p:cNvPr id="549" name="Freeform 2"/>
          <p:cNvSpPr/>
          <p:nvPr/>
        </p:nvSpPr>
        <p:spPr>
          <a:xfrm>
            <a:off x="2736000" y="1440000"/>
            <a:ext cx="792360" cy="1152360"/>
          </a:xfrm>
          <a:custGeom>
            <a:avLst/>
            <a:gdLst/>
            <a:ahLst/>
            <a:cxnLst/>
            <a:rect l="0" t="0" r="r" b="b"/>
            <a:pathLst>
              <a:path w="2201" h="3201">
                <a:moveTo>
                  <a:pt x="2200" y="0"/>
                </a:moveTo>
                <a:lnTo>
                  <a:pt x="0" y="32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0" name="Freeform 3"/>
          <p:cNvSpPr/>
          <p:nvPr/>
        </p:nvSpPr>
        <p:spPr>
          <a:xfrm>
            <a:off x="6264000" y="1414440"/>
            <a:ext cx="792360" cy="1152360"/>
          </a:xfrm>
          <a:custGeom>
            <a:avLst/>
            <a:gdLst/>
            <a:ahLst/>
            <a:cxnLst/>
            <a:rect l="0" t="0" r="r" b="b"/>
            <a:pathLst>
              <a:path w="2001" h="3330">
                <a:moveTo>
                  <a:pt x="0" y="0"/>
                </a:moveTo>
                <a:lnTo>
                  <a:pt x="2000" y="3329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1" name="CustomShape 4"/>
          <p:cNvSpPr/>
          <p:nvPr/>
        </p:nvSpPr>
        <p:spPr>
          <a:xfrm>
            <a:off x="936000" y="2736000"/>
            <a:ext cx="3528000" cy="936000"/>
          </a:xfrm>
          <a:custGeom>
            <a:avLst/>
            <a:gdLst/>
            <a:ahLst/>
            <a:cxnLst/>
            <a:rect l="0" t="0" r="r" b="b"/>
            <a:pathLst>
              <a:path w="9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9367" y="2601"/>
                </a:lnTo>
                <a:cubicBezTo>
                  <a:pt x="9584" y="2601"/>
                  <a:pt x="9801" y="2384"/>
                  <a:pt x="9801" y="2167"/>
                </a:cubicBezTo>
                <a:lnTo>
                  <a:pt x="9801" y="433"/>
                </a:lnTo>
                <a:cubicBezTo>
                  <a:pt x="9801" y="216"/>
                  <a:pt x="9584" y="0"/>
                  <a:pt x="9367" y="0"/>
                </a:cubicBezTo>
                <a:lnTo>
                  <a:pt x="433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Erreurs de calculs</a:t>
            </a:r>
          </a:p>
        </p:txBody>
      </p:sp>
      <p:sp>
        <p:nvSpPr>
          <p:cNvPr id="552" name="CustomShape 5"/>
          <p:cNvSpPr/>
          <p:nvPr/>
        </p:nvSpPr>
        <p:spPr>
          <a:xfrm>
            <a:off x="5544000" y="2736000"/>
            <a:ext cx="3528000" cy="936000"/>
          </a:xfrm>
          <a:custGeom>
            <a:avLst/>
            <a:gdLst/>
            <a:ahLst/>
            <a:cxnLst/>
            <a:rect l="0" t="0" r="r" b="b"/>
            <a:pathLst>
              <a:path w="9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9367" y="2601"/>
                </a:lnTo>
                <a:cubicBezTo>
                  <a:pt x="9584" y="2601"/>
                  <a:pt x="9801" y="2384"/>
                  <a:pt x="9801" y="2167"/>
                </a:cubicBezTo>
                <a:lnTo>
                  <a:pt x="9801" y="433"/>
                </a:lnTo>
                <a:cubicBezTo>
                  <a:pt x="9801" y="216"/>
                  <a:pt x="9584" y="0"/>
                  <a:pt x="9367" y="0"/>
                </a:cubicBezTo>
                <a:lnTo>
                  <a:pt x="433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Erreur de représentation mentale de l’élève</a:t>
            </a:r>
          </a:p>
        </p:txBody>
      </p:sp>
      <p:sp>
        <p:nvSpPr>
          <p:cNvPr id="553" name="Freeform 6"/>
          <p:cNvSpPr/>
          <p:nvPr/>
        </p:nvSpPr>
        <p:spPr>
          <a:xfrm>
            <a:off x="1728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4" name="Freeform 7"/>
          <p:cNvSpPr/>
          <p:nvPr/>
        </p:nvSpPr>
        <p:spPr>
          <a:xfrm>
            <a:off x="2592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5" name="Freeform 8"/>
          <p:cNvSpPr/>
          <p:nvPr/>
        </p:nvSpPr>
        <p:spPr>
          <a:xfrm>
            <a:off x="3492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6" name="Freeform 9"/>
          <p:cNvSpPr/>
          <p:nvPr/>
        </p:nvSpPr>
        <p:spPr>
          <a:xfrm>
            <a:off x="5976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7" name="Freeform 10"/>
          <p:cNvSpPr/>
          <p:nvPr/>
        </p:nvSpPr>
        <p:spPr>
          <a:xfrm>
            <a:off x="6768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8" name="Freeform 11"/>
          <p:cNvSpPr/>
          <p:nvPr/>
        </p:nvSpPr>
        <p:spPr>
          <a:xfrm>
            <a:off x="7596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59" name="Freeform 12"/>
          <p:cNvSpPr/>
          <p:nvPr/>
        </p:nvSpPr>
        <p:spPr>
          <a:xfrm>
            <a:off x="8460000" y="374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60" name="CustomShape 13"/>
          <p:cNvSpPr/>
          <p:nvPr/>
        </p:nvSpPr>
        <p:spPr>
          <a:xfrm>
            <a:off x="576000" y="4680360"/>
            <a:ext cx="8928000" cy="791640"/>
          </a:xfrm>
          <a:custGeom>
            <a:avLst/>
            <a:gdLst/>
            <a:ahLst/>
            <a:cxnLst/>
            <a:rect l="0" t="0" r="r" b="b"/>
            <a:pathLst>
              <a:path w="24802" h="2050">
                <a:moveTo>
                  <a:pt x="341" y="0"/>
                </a:moveTo>
                <a:cubicBezTo>
                  <a:pt x="170" y="0"/>
                  <a:pt x="0" y="170"/>
                  <a:pt x="0" y="341"/>
                </a:cubicBezTo>
                <a:lnTo>
                  <a:pt x="0" y="1707"/>
                </a:lnTo>
                <a:cubicBezTo>
                  <a:pt x="0" y="1878"/>
                  <a:pt x="170" y="2049"/>
                  <a:pt x="341" y="2049"/>
                </a:cubicBezTo>
                <a:lnTo>
                  <a:pt x="24459" y="2049"/>
                </a:lnTo>
                <a:cubicBezTo>
                  <a:pt x="24630" y="2049"/>
                  <a:pt x="24801" y="1878"/>
                  <a:pt x="24801" y="1707"/>
                </a:cubicBezTo>
                <a:lnTo>
                  <a:pt x="24801" y="341"/>
                </a:lnTo>
                <a:cubicBezTo>
                  <a:pt x="24801" y="170"/>
                  <a:pt x="24630" y="0"/>
                  <a:pt x="24459" y="0"/>
                </a:cubicBezTo>
                <a:lnTo>
                  <a:pt x="341" y="0"/>
                </a:lnTo>
              </a:path>
            </a:pathLst>
          </a:custGeom>
          <a:solidFill>
            <a:srgbClr val="41C59E">
              <a:alpha val="80000"/>
            </a:srgbClr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 dirty="0">
                <a:latin typeface="Arial"/>
              </a:rPr>
              <a:t>Les erreurs classées dans ces 2 grandes catégories peuvent avoir de nombreuses causes et sont parfois difficiles à identifier précisément sauf en faisant un entretien d’explicitation.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360000" y="431640"/>
            <a:ext cx="9288000" cy="4752360"/>
          </a:xfrm>
          <a:custGeom>
            <a:avLst/>
            <a:gdLst/>
            <a:ahLst/>
            <a:cxnLst/>
            <a:rect l="0" t="0" r="r" b="b"/>
            <a:pathLst>
              <a:path w="25802" h="13203">
                <a:moveTo>
                  <a:pt x="2200" y="0"/>
                </a:moveTo>
                <a:cubicBezTo>
                  <a:pt x="1100" y="0"/>
                  <a:pt x="0" y="1100"/>
                  <a:pt x="0" y="2200"/>
                </a:cubicBezTo>
                <a:lnTo>
                  <a:pt x="0" y="11001"/>
                </a:lnTo>
                <a:cubicBezTo>
                  <a:pt x="0" y="12101"/>
                  <a:pt x="1100" y="13202"/>
                  <a:pt x="2200" y="13202"/>
                </a:cubicBezTo>
                <a:lnTo>
                  <a:pt x="23600" y="13202"/>
                </a:lnTo>
                <a:cubicBezTo>
                  <a:pt x="24700" y="13202"/>
                  <a:pt x="25801" y="12101"/>
                  <a:pt x="25801" y="11001"/>
                </a:cubicBezTo>
                <a:lnTo>
                  <a:pt x="25801" y="2200"/>
                </a:lnTo>
                <a:cubicBezTo>
                  <a:pt x="25801" y="1100"/>
                  <a:pt x="24700" y="0"/>
                  <a:pt x="23600" y="0"/>
                </a:cubicBezTo>
                <a:lnTo>
                  <a:pt x="2200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Quels leviers : des objets pour différencier les énoncés des problèmes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1296000" y="237960"/>
            <a:ext cx="7776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2400" b="0" strike="noStrike" spc="-1">
                <a:latin typeface="Arial"/>
              </a:rPr>
              <a:t>Des leviers pour rendre accessibles les problèmes</a:t>
            </a:r>
          </a:p>
          <a:p>
            <a:pPr algn="ctr"/>
            <a:r>
              <a:rPr lang="fr-FR" sz="2400" b="0" strike="noStrike" spc="-1">
                <a:latin typeface="Arial"/>
              </a:rPr>
              <a:t>(ou pour les complexifier).</a:t>
            </a:r>
          </a:p>
        </p:txBody>
      </p:sp>
      <p:sp>
        <p:nvSpPr>
          <p:cNvPr id="563" name="Freeform 2"/>
          <p:cNvSpPr/>
          <p:nvPr/>
        </p:nvSpPr>
        <p:spPr>
          <a:xfrm>
            <a:off x="2736000" y="1080000"/>
            <a:ext cx="792360" cy="1152360"/>
          </a:xfrm>
          <a:custGeom>
            <a:avLst/>
            <a:gdLst/>
            <a:ahLst/>
            <a:cxnLst/>
            <a:rect l="0" t="0" r="r" b="b"/>
            <a:pathLst>
              <a:path w="2201" h="3201">
                <a:moveTo>
                  <a:pt x="2200" y="0"/>
                </a:moveTo>
                <a:lnTo>
                  <a:pt x="0" y="32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64" name="Freeform 3"/>
          <p:cNvSpPr/>
          <p:nvPr/>
        </p:nvSpPr>
        <p:spPr>
          <a:xfrm>
            <a:off x="6228000" y="1044000"/>
            <a:ext cx="720360" cy="1198800"/>
          </a:xfrm>
          <a:custGeom>
            <a:avLst/>
            <a:gdLst/>
            <a:ahLst/>
            <a:cxnLst/>
            <a:rect l="0" t="0" r="r" b="b"/>
            <a:pathLst>
              <a:path w="2001" h="3330">
                <a:moveTo>
                  <a:pt x="0" y="0"/>
                </a:moveTo>
                <a:lnTo>
                  <a:pt x="2000" y="3329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65" name="CustomShape 4"/>
          <p:cNvSpPr/>
          <p:nvPr/>
        </p:nvSpPr>
        <p:spPr>
          <a:xfrm>
            <a:off x="936000" y="2340000"/>
            <a:ext cx="3528000" cy="936000"/>
          </a:xfrm>
          <a:custGeom>
            <a:avLst/>
            <a:gdLst/>
            <a:ahLst/>
            <a:cxnLst/>
            <a:rect l="0" t="0" r="r" b="b"/>
            <a:pathLst>
              <a:path w="9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9367" y="2601"/>
                </a:lnTo>
                <a:cubicBezTo>
                  <a:pt x="9584" y="2601"/>
                  <a:pt x="9801" y="2384"/>
                  <a:pt x="9801" y="2167"/>
                </a:cubicBezTo>
                <a:lnTo>
                  <a:pt x="9801" y="433"/>
                </a:lnTo>
                <a:cubicBezTo>
                  <a:pt x="9801" y="216"/>
                  <a:pt x="9584" y="0"/>
                  <a:pt x="9367" y="0"/>
                </a:cubicBezTo>
                <a:lnTo>
                  <a:pt x="433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Eviter les erreurs de calculs</a:t>
            </a:r>
          </a:p>
        </p:txBody>
      </p:sp>
      <p:sp>
        <p:nvSpPr>
          <p:cNvPr id="566" name="CustomShape 5"/>
          <p:cNvSpPr/>
          <p:nvPr/>
        </p:nvSpPr>
        <p:spPr>
          <a:xfrm>
            <a:off x="5436000" y="2304000"/>
            <a:ext cx="3528000" cy="936000"/>
          </a:xfrm>
          <a:custGeom>
            <a:avLst/>
            <a:gdLst/>
            <a:ahLst/>
            <a:cxnLst/>
            <a:rect l="0" t="0" r="r" b="b"/>
            <a:pathLst>
              <a:path w="9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9367" y="2601"/>
                </a:lnTo>
                <a:cubicBezTo>
                  <a:pt x="9584" y="2601"/>
                  <a:pt x="9801" y="2384"/>
                  <a:pt x="9801" y="2167"/>
                </a:cubicBezTo>
                <a:lnTo>
                  <a:pt x="9801" y="433"/>
                </a:lnTo>
                <a:cubicBezTo>
                  <a:pt x="9801" y="216"/>
                  <a:pt x="9584" y="0"/>
                  <a:pt x="9367" y="0"/>
                </a:cubicBezTo>
                <a:lnTo>
                  <a:pt x="433" y="0"/>
                </a:lnTo>
              </a:path>
            </a:pathLst>
          </a:custGeom>
          <a:solidFill>
            <a:srgbClr val="41C59E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Favoriser les représentations mentales de l’élève.</a:t>
            </a:r>
          </a:p>
        </p:txBody>
      </p:sp>
      <p:sp>
        <p:nvSpPr>
          <p:cNvPr id="567" name="Freeform 6"/>
          <p:cNvSpPr/>
          <p:nvPr/>
        </p:nvSpPr>
        <p:spPr>
          <a:xfrm>
            <a:off x="2520000" y="3384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68" name="Freeform 7"/>
          <p:cNvSpPr/>
          <p:nvPr/>
        </p:nvSpPr>
        <p:spPr>
          <a:xfrm>
            <a:off x="5292000" y="3312000"/>
            <a:ext cx="504360" cy="936360"/>
          </a:xfrm>
          <a:custGeom>
            <a:avLst/>
            <a:gdLst/>
            <a:ahLst/>
            <a:cxnLst/>
            <a:rect l="0" t="0" r="r" b="b"/>
            <a:pathLst>
              <a:path w="1401" h="2601">
                <a:moveTo>
                  <a:pt x="140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69" name="Freeform 8"/>
          <p:cNvSpPr/>
          <p:nvPr/>
        </p:nvSpPr>
        <p:spPr>
          <a:xfrm>
            <a:off x="7200000" y="3312000"/>
            <a:ext cx="360" cy="936360"/>
          </a:xfrm>
          <a:custGeom>
            <a:avLst/>
            <a:gdLst/>
            <a:ahLst/>
            <a:cxnLst/>
            <a:rect l="0" t="0" r="r" b="b"/>
            <a:pathLst>
              <a:path w="1" h="2601">
                <a:moveTo>
                  <a:pt x="0" y="0"/>
                </a:moveTo>
                <a:lnTo>
                  <a:pt x="0" y="26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70" name="Freeform 9"/>
          <p:cNvSpPr/>
          <p:nvPr/>
        </p:nvSpPr>
        <p:spPr>
          <a:xfrm>
            <a:off x="8748000" y="3348000"/>
            <a:ext cx="360360" cy="828360"/>
          </a:xfrm>
          <a:custGeom>
            <a:avLst/>
            <a:gdLst/>
            <a:ahLst/>
            <a:cxnLst/>
            <a:rect l="0" t="0" r="r" b="b"/>
            <a:pathLst>
              <a:path w="1001" h="2301">
                <a:moveTo>
                  <a:pt x="0" y="0"/>
                </a:moveTo>
                <a:lnTo>
                  <a:pt x="1000" y="2300"/>
                </a:lnTo>
              </a:path>
            </a:pathLst>
          </a:custGeom>
          <a:solidFill>
            <a:srgbClr val="729FCF"/>
          </a:solidFill>
          <a:ln w="1080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71" name="CustomShape 10"/>
          <p:cNvSpPr/>
          <p:nvPr/>
        </p:nvSpPr>
        <p:spPr>
          <a:xfrm>
            <a:off x="1368000" y="4392000"/>
            <a:ext cx="2160000" cy="936000"/>
          </a:xfrm>
          <a:custGeom>
            <a:avLst/>
            <a:gdLst/>
            <a:ahLst/>
            <a:cxnLst/>
            <a:rect l="0" t="0" r="r" b="b"/>
            <a:pathLst>
              <a:path w="60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5567" y="2601"/>
                </a:lnTo>
                <a:cubicBezTo>
                  <a:pt x="5784" y="2601"/>
                  <a:pt x="6001" y="2384"/>
                  <a:pt x="6001" y="2167"/>
                </a:cubicBezTo>
                <a:lnTo>
                  <a:pt x="6001" y="433"/>
                </a:lnTo>
                <a:cubicBezTo>
                  <a:pt x="6001" y="216"/>
                  <a:pt x="5784" y="0"/>
                  <a:pt x="5567" y="0"/>
                </a:cubicBezTo>
                <a:lnTo>
                  <a:pt x="433" y="0"/>
                </a:lnTo>
              </a:path>
            </a:pathLst>
          </a:custGeom>
          <a:solidFill>
            <a:srgbClr val="41C59E">
              <a:alpha val="70000"/>
            </a:srgbClr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 dirty="0">
                <a:latin typeface="Arial"/>
              </a:rPr>
              <a:t>Les nombres</a:t>
            </a:r>
          </a:p>
        </p:txBody>
      </p:sp>
      <p:sp>
        <p:nvSpPr>
          <p:cNvPr id="572" name="CustomShape 11"/>
          <p:cNvSpPr/>
          <p:nvPr/>
        </p:nvSpPr>
        <p:spPr>
          <a:xfrm>
            <a:off x="4428000" y="4392000"/>
            <a:ext cx="1758600" cy="936000"/>
          </a:xfrm>
          <a:custGeom>
            <a:avLst/>
            <a:gdLst/>
            <a:ahLst/>
            <a:cxnLst/>
            <a:rect l="0" t="0" r="r" b="b"/>
            <a:pathLst>
              <a:path w="4887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452" y="2601"/>
                </a:lnTo>
                <a:cubicBezTo>
                  <a:pt x="4669" y="2601"/>
                  <a:pt x="4886" y="2384"/>
                  <a:pt x="4886" y="2167"/>
                </a:cubicBezTo>
                <a:lnTo>
                  <a:pt x="4886" y="433"/>
                </a:lnTo>
                <a:cubicBezTo>
                  <a:pt x="4886" y="216"/>
                  <a:pt x="4669" y="0"/>
                  <a:pt x="4452" y="0"/>
                </a:cubicBezTo>
                <a:lnTo>
                  <a:pt x="433" y="0"/>
                </a:lnTo>
              </a:path>
            </a:pathLst>
          </a:custGeom>
          <a:solidFill>
            <a:srgbClr val="41C59E">
              <a:alpha val="70000"/>
            </a:srgbClr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 dirty="0">
                <a:latin typeface="Arial"/>
              </a:rPr>
              <a:t>Connaître l’univers de référence</a:t>
            </a:r>
          </a:p>
        </p:txBody>
      </p:sp>
      <p:sp>
        <p:nvSpPr>
          <p:cNvPr id="573" name="CustomShape 12"/>
          <p:cNvSpPr/>
          <p:nvPr/>
        </p:nvSpPr>
        <p:spPr>
          <a:xfrm>
            <a:off x="6314400" y="4392360"/>
            <a:ext cx="1758600" cy="936000"/>
          </a:xfrm>
          <a:custGeom>
            <a:avLst/>
            <a:gdLst/>
            <a:ahLst/>
            <a:cxnLst/>
            <a:rect l="0" t="0" r="r" b="b"/>
            <a:pathLst>
              <a:path w="4887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452" y="2601"/>
                </a:lnTo>
                <a:cubicBezTo>
                  <a:pt x="4669" y="2601"/>
                  <a:pt x="4886" y="2384"/>
                  <a:pt x="4886" y="2167"/>
                </a:cubicBezTo>
                <a:lnTo>
                  <a:pt x="4886" y="433"/>
                </a:lnTo>
                <a:cubicBezTo>
                  <a:pt x="4886" y="216"/>
                  <a:pt x="4669" y="0"/>
                  <a:pt x="4452" y="0"/>
                </a:cubicBezTo>
                <a:lnTo>
                  <a:pt x="433" y="0"/>
                </a:lnTo>
              </a:path>
            </a:pathLst>
          </a:custGeom>
          <a:solidFill>
            <a:srgbClr val="41C59E">
              <a:alpha val="70000"/>
            </a:srgbClr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Le matériel</a:t>
            </a:r>
          </a:p>
        </p:txBody>
      </p:sp>
      <p:sp>
        <p:nvSpPr>
          <p:cNvPr id="574" name="CustomShape 13"/>
          <p:cNvSpPr/>
          <p:nvPr/>
        </p:nvSpPr>
        <p:spPr>
          <a:xfrm>
            <a:off x="8190720" y="4392720"/>
            <a:ext cx="1758600" cy="936000"/>
          </a:xfrm>
          <a:custGeom>
            <a:avLst/>
            <a:gdLst/>
            <a:ahLst/>
            <a:cxnLst/>
            <a:rect l="0" t="0" r="r" b="b"/>
            <a:pathLst>
              <a:path w="4887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452" y="2601"/>
                </a:lnTo>
                <a:cubicBezTo>
                  <a:pt x="4669" y="2601"/>
                  <a:pt x="4886" y="2384"/>
                  <a:pt x="4886" y="2167"/>
                </a:cubicBezTo>
                <a:lnTo>
                  <a:pt x="4886" y="433"/>
                </a:lnTo>
                <a:cubicBezTo>
                  <a:pt x="4886" y="216"/>
                  <a:pt x="4669" y="0"/>
                  <a:pt x="4452" y="0"/>
                </a:cubicBezTo>
                <a:lnTo>
                  <a:pt x="433" y="0"/>
                </a:lnTo>
              </a:path>
            </a:pathLst>
          </a:custGeom>
          <a:solidFill>
            <a:srgbClr val="41C59E">
              <a:alpha val="70000"/>
            </a:srgbClr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La formulation – la syntaxe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 animBg="1"/>
      <p:bldP spid="572" grpId="0" animBg="1"/>
      <p:bldP spid="573" grpId="0" animBg="1"/>
      <p:bldP spid="5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423</Words>
  <Application>Microsoft Office PowerPoint</Application>
  <PresentationFormat>Personnalisé</PresentationFormat>
  <Paragraphs>103</Paragraphs>
  <Slides>38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38</vt:i4>
      </vt:variant>
    </vt:vector>
  </HeadingPairs>
  <TitlesOfParts>
    <vt:vector size="5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dsden71</dc:creator>
  <dc:description/>
  <cp:lastModifiedBy>Stéphane Tank</cp:lastModifiedBy>
  <cp:revision>302</cp:revision>
  <cp:lastPrinted>2020-02-05T19:49:18Z</cp:lastPrinted>
  <dcterms:created xsi:type="dcterms:W3CDTF">2019-09-15T09:57:08Z</dcterms:created>
  <dcterms:modified xsi:type="dcterms:W3CDTF">2020-02-07T16:54:09Z</dcterms:modified>
  <dc:language>fr-FR</dc:language>
</cp:coreProperties>
</file>