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3" r:id="rId4"/>
    <p:sldId id="271" r:id="rId5"/>
    <p:sldId id="272" r:id="rId6"/>
    <p:sldId id="258" r:id="rId7"/>
    <p:sldId id="263" r:id="rId8"/>
    <p:sldId id="264" r:id="rId9"/>
    <p:sldId id="269" r:id="rId10"/>
    <p:sldId id="270" r:id="rId11"/>
    <p:sldId id="265" r:id="rId12"/>
    <p:sldId id="268" r:id="rId13"/>
    <p:sldId id="266" r:id="rId14"/>
    <p:sldId id="267" r:id="rId15"/>
    <p:sldId id="259" r:id="rId16"/>
    <p:sldId id="260" r:id="rId17"/>
    <p:sldId id="261" r:id="rId18"/>
    <p:sldId id="262" r:id="rId19"/>
    <p:sldId id="275" r:id="rId20"/>
    <p:sldId id="276" r:id="rId21"/>
    <p:sldId id="277" r:id="rId22"/>
    <p:sldId id="278" r:id="rId23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7210" autoAdjust="0"/>
  </p:normalViewPr>
  <p:slideViewPr>
    <p:cSldViewPr snapToGrid="0">
      <p:cViewPr varScale="1">
        <p:scale>
          <a:sx n="59" d="100"/>
          <a:sy n="59" d="100"/>
        </p:scale>
        <p:origin x="852" y="72"/>
      </p:cViewPr>
      <p:guideLst/>
    </p:cSldViewPr>
  </p:slideViewPr>
  <p:outlineViewPr>
    <p:cViewPr>
      <p:scale>
        <a:sx n="33" d="100"/>
        <a:sy n="33" d="100"/>
      </p:scale>
      <p:origin x="0" y="-13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1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37B7A3A-7E51-491E-8A8B-4A10DC09EF4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32360" y="5078520"/>
            <a:ext cx="6983640" cy="67654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Pour un élève confronté à un problème, il y aurait deux possibilités extrêmes : </a:t>
            </a:r>
            <a:endParaRPr lang="fr-FR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</a:pPr>
            <a:r>
              <a:rPr lang="fr-FR" sz="1400" b="0" strike="noStrike" spc="-1" dirty="0">
                <a:latin typeface="Times New Roman"/>
              </a:rPr>
              <a:t>-	</a:t>
            </a: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soit il active un schéma adéquat qu’il associe, voire adapte au problème à résoudre, </a:t>
            </a:r>
            <a:endParaRPr lang="fr-FR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</a:pPr>
            <a:r>
              <a:rPr lang="fr-FR" sz="1400" b="0" strike="noStrike" spc="-1" dirty="0">
                <a:latin typeface="Times New Roman"/>
              </a:rPr>
              <a:t>-	</a:t>
            </a: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soit l’élève doit construire « de toutes pièces » une représentation du problème. </a:t>
            </a:r>
            <a:endParaRPr lang="fr-FR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Il devient urgent et crucial d’enrichir la mémoire des problèmes de chaque élève. […]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Face à un nouveau problème, il serait plus à même de pointer des analogies avec quelque chose de déjà rencontré, au moins en partie.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Cet enrichissement passe nécessairement par la rencontre des élèves avec des problèmes qu’ils mènent à terme.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[…] des problèmes leur [aux élèves] sont proposés, mais le temps de recherche s’arrête souvent quand les meilleurs ont trouvé, les élèves qui ont des difficultés peuvent rarement mener à terme la résolution du problème. L’enseignant suppose souvent qu’assister à la correction […] produira des effets positifs sur la prochaine résolution. 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graphicFrame>
        <p:nvGraphicFramePr>
          <p:cNvPr id="185" name="Table 3"/>
          <p:cNvGraphicFramePr/>
          <p:nvPr/>
        </p:nvGraphicFramePr>
        <p:xfrm>
          <a:off x="-1155960" y="2510280"/>
          <a:ext cx="9971640" cy="5768280"/>
        </p:xfrm>
        <a:graphic>
          <a:graphicData uri="http://schemas.openxmlformats.org/drawingml/2006/table">
            <a:tbl>
              <a:tblPr/>
              <a:tblGrid>
                <a:gridCol w="190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6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74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Champ additif </a:t>
                      </a:r>
                      <a:endParaRPr lang="fr-FR" sz="20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520" algn="ctr"/>
                      <a:r>
                        <a:rPr lang="fr-FR" sz="15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(addition et soustraction)</a:t>
                      </a:r>
                      <a:endParaRPr lang="fr-FR" sz="15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Champ multiplicatif </a:t>
                      </a:r>
                      <a:endParaRPr lang="fr-FR" sz="20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80" algn="ctr"/>
                      <a:r>
                        <a:rPr lang="fr-FR" sz="15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(multiplication et division)</a:t>
                      </a:r>
                      <a:endParaRPr lang="fr-FR" sz="15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40" algn="ctr"/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Composition</a:t>
                      </a:r>
                      <a:endParaRPr lang="fr-FR" sz="18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Des quantités sont associées pour donner une autre quantité (on cherche alors une des trois quantités).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" algn="ctr"/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du tout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Un monsieur a acheté une paire de skis à 327 €, une paire de chaussures à 107 €, un anorak à 99 euros, une paire de bâtons à 34 €.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Quel est le montant de son achat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" algn="ctr"/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d’une partie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600" algn="ctr"/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Dans la boîte de 158 gommes, il y a 39 gommes pour effacer l’encre. Combien y a-t-il de gommes qui effacent le crayon de papier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du tout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Un jardinier a planté des roses dans un jardin public. Il y a 25 rangées de 140 roses.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a-t-il planté de roses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de la part (partition)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Si 1 paquet de 6 briquettes de jus de fruit coûte 12,60 €.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coûte une seule briquette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du nombre de parts (quotition)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Pierre a 25 € à dépenser pour Noël. Il veut dépenser 5€ par cadeau.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peut-il faire de cadeaux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Transformation</a:t>
                      </a:r>
                      <a:endParaRPr lang="fr-FR" sz="18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9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Une quantité évolue dans le temps (on cherche la valeur 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initiale, finale ou la transformation).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de l’état final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Sophie joue au jeu de l’oie. Elle est sur la case 17. Elle doit reculer de 5 cases.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Sur quelle case va-t-elle arriver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de la transformation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Pierre avait ce matin 114 cartes Pokimoune. Ce soir il en a 131.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en a-t-il acheté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de l’état initial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J’achète un sweat-shirt en solde qui coûte 29 €. La remise était de 10 €.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coûtait le sweat-shirt avant les soldes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de l’état final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Aline mesurait 52 cm à la naissance. Elle mesure maintenant 3 fois plus. Quelle est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sa taille actuelle ?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de l’état initial </a:t>
                      </a:r>
                      <a:r>
                        <a:rPr lang="fr-FR"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Léo participe à une course à pied. Au bout de 5 heures, il a parcouru 62,7 km. Au bout d’une heure, il avait parcouru 6 fois moins de kilomètres. Combien de kilomètres avait-il parcouru au bout d’une heure ?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de la transformation (nombre de fois)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Léo passe une pâte de 17 cm de long dans un pressoir. A la sortie, elle mesure 51 cm. Combien de fois le pressoir a-t-il agrandi la pâte 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240" algn="ctr"/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Comparaison</a:t>
                      </a:r>
                      <a:endParaRPr lang="fr-FR" sz="1800" b="1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Une quantité est comparée à une autre de même nature (on cherche la valeur d’une de ces quantités ou la valeur).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Recherche de la comparaison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La Loire mesure 1 020 km. Le Rhône mesure 812 km.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 combien de kilomètres La Loire est-elle plus longue que le Rhône 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20" algn="ctr"/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d’un des 2 états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du rapport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 Chine compte 1 394 millions d’habitants. La France a 68 millions d’habitants.</a:t>
                      </a:r>
                    </a:p>
                    <a:p>
                      <a:r>
                        <a:rPr lang="fr-FR"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Combien de fois la Chine est-elle plus peuplée que la France ?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0" algn="ctr"/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Recherche d’un des 2 états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Etat le plus petit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Chalon sur Saône a 45 390 habitants, Mâcon en a 12 154 de moins.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y a-t-il d’habitants à Mâcon 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Etat le plus grand.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Un VTT coûte 189 € à Carrefour et 25 € de plus à Decathlon.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Quel est le prix du VTT à Decathlon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Etat le plus petit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Karine mesure les longueurs de 2 rubans. L’un mesure 128 cm, l’autre est 4 fois plus court. 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mesure le deuxième ruban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Etat le plus grand.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fr-FR" sz="1200" b="0" strike="noStrike" spc="-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Romain possède une collection de 86 petites voitures. Son ami Yoan en a le double.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Combien Yoan a-t-il de voitures ?</a:t>
                      </a:r>
                      <a:endParaRPr lang="fr-FR" sz="1100" b="0" strike="noStrike" spc="-1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retrouver sur le site de circonscription rubrique : FORMATIONS-SUPPORTS DE FORMATION-MATHS CM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37B7A3A-7E51-491E-8A8B-4A10DC09EF4D}" type="slidenum">
              <a:rPr lang="fr-FR" sz="1400" b="0" strike="noStrike" spc="-1" smtClean="0">
                <a:latin typeface="Times New Roman"/>
              </a:r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370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16000" y="5112000"/>
            <a:ext cx="6984000" cy="47775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fr-FR" sz="2000" b="0" strike="noStrike" spc="-1">
                <a:latin typeface="Arial"/>
              </a:rPr>
              <a:t>Il n’est pas réaliste ni réalisable de vouloir atteindre tous les objectifs tout de suite.</a:t>
            </a:r>
          </a:p>
          <a:p>
            <a:endParaRPr lang="fr-FR" sz="2000" b="0" strike="noStrike" spc="-1">
              <a:latin typeface="Arial"/>
            </a:endParaRPr>
          </a:p>
          <a:p>
            <a:r>
              <a:rPr lang="fr-FR" sz="2000" b="0" strike="noStrike" spc="-1">
                <a:latin typeface="Arial"/>
              </a:rPr>
              <a:t>Il faut se fixer des objectifs que l’on pourra atteindre. Mieux vaut se fixer de petits objectifs que l’on aura satisfaction à réussir plutôt qu’un énorme objectif que l’on atteindra difficilement.</a:t>
            </a:r>
          </a:p>
          <a:p>
            <a:endParaRPr lang="fr-FR" sz="2000" b="0" strike="noStrike" spc="-1">
              <a:latin typeface="Arial"/>
            </a:endParaRPr>
          </a:p>
          <a:p>
            <a:r>
              <a:rPr lang="fr-FR" sz="2000" b="0" strike="noStrike" spc="-1">
                <a:latin typeface="Arial"/>
              </a:rPr>
              <a:t>Par exemple, avant de faire 10 problèmes par semaines dans sa classe, peut-être faut-il en faire 4 par semaines.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32360" y="4968000"/>
            <a:ext cx="6047640" cy="48110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fr-FR" sz="2000" b="0" strike="noStrike" spc="-1">
                <a:latin typeface="Arial"/>
              </a:rPr>
              <a:t>Une proposition ou suggestion pour que vous montiez en puissance sur les 2 années à venir.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76B1DE3-CAE9-4FAD-8166-4738ACF978D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pid38211/attendus-et-reperes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88000" y="2378880"/>
            <a:ext cx="1296000" cy="158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9600" b="0" strike="noStrike" spc="-1">
                <a:latin typeface="Antique Olive Compact"/>
              </a:rPr>
              <a:t>R</a:t>
            </a:r>
            <a:endParaRPr lang="fr-FR" sz="9600" b="0" strike="noStrike" spc="-1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360000" y="2378880"/>
            <a:ext cx="9360000" cy="158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9600" b="0" strike="noStrike" spc="-1" dirty="0">
                <a:latin typeface="Antique Olive Compact"/>
              </a:rPr>
              <a:t>  ÉVOLUTION</a:t>
            </a:r>
            <a:endParaRPr lang="fr-FR" sz="9600" b="0" strike="noStrike" spc="-1" dirty="0">
              <a:latin typeface="Arial"/>
            </a:endParaRPr>
          </a:p>
        </p:txBody>
      </p:sp>
      <p:sp>
        <p:nvSpPr>
          <p:cNvPr id="49" name="TextShape 3"/>
          <p:cNvSpPr txBox="1"/>
          <p:nvPr/>
        </p:nvSpPr>
        <p:spPr>
          <a:xfrm>
            <a:off x="1584000" y="216000"/>
            <a:ext cx="705600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2600" b="0" strike="noStrike" spc="-1">
                <a:latin typeface="Arial"/>
              </a:rPr>
              <a:t>L’enseignement de la résolution de problèmes.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216000" y="1118880"/>
            <a:ext cx="9360000" cy="158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9600" b="0" strike="noStrike" spc="-1">
                <a:latin typeface="Antique Olive Compact"/>
              </a:rPr>
              <a:t>UNE</a:t>
            </a:r>
            <a:endParaRPr lang="fr-FR" sz="9600" b="0" strike="noStrike" spc="-1">
              <a:latin typeface="Arial"/>
            </a:endParaRPr>
          </a:p>
        </p:txBody>
      </p:sp>
      <p:sp>
        <p:nvSpPr>
          <p:cNvPr id="51" name="Freeform 5"/>
          <p:cNvSpPr/>
          <p:nvPr/>
        </p:nvSpPr>
        <p:spPr>
          <a:xfrm>
            <a:off x="444240" y="2492280"/>
            <a:ext cx="1016640" cy="1476720"/>
          </a:xfrm>
          <a:custGeom>
            <a:avLst/>
            <a:gdLst/>
            <a:ahLst/>
            <a:cxnLst/>
            <a:rect l="0" t="0" r="r" b="b"/>
            <a:pathLst>
              <a:path w="2824" h="4102">
                <a:moveTo>
                  <a:pt x="0" y="4101"/>
                </a:moveTo>
                <a:cubicBezTo>
                  <a:pt x="280" y="3580"/>
                  <a:pt x="268" y="2903"/>
                  <a:pt x="662" y="2469"/>
                </a:cubicBezTo>
                <a:cubicBezTo>
                  <a:pt x="1015" y="2081"/>
                  <a:pt x="1311" y="1700"/>
                  <a:pt x="1632" y="1279"/>
                </a:cubicBezTo>
                <a:cubicBezTo>
                  <a:pt x="2003" y="793"/>
                  <a:pt x="2276" y="294"/>
                  <a:pt x="2823" y="0"/>
                </a:cubicBezTo>
              </a:path>
            </a:pathLst>
          </a:custGeom>
          <a:ln w="108000">
            <a:solidFill>
              <a:srgbClr val="FF0000"/>
            </a:solidFill>
            <a:round/>
          </a:ln>
        </p:spPr>
      </p:sp>
      <p:sp>
        <p:nvSpPr>
          <p:cNvPr id="52" name="Freeform 6"/>
          <p:cNvSpPr/>
          <p:nvPr/>
        </p:nvSpPr>
        <p:spPr>
          <a:xfrm>
            <a:off x="333360" y="2444760"/>
            <a:ext cx="1095480" cy="1460520"/>
          </a:xfrm>
          <a:custGeom>
            <a:avLst/>
            <a:gdLst/>
            <a:ahLst/>
            <a:cxnLst/>
            <a:rect l="0" t="0" r="r" b="b"/>
            <a:pathLst>
              <a:path w="3043" h="4057">
                <a:moveTo>
                  <a:pt x="0" y="0"/>
                </a:moveTo>
                <a:cubicBezTo>
                  <a:pt x="329" y="645"/>
                  <a:pt x="821" y="1174"/>
                  <a:pt x="1234" y="1763"/>
                </a:cubicBezTo>
                <a:cubicBezTo>
                  <a:pt x="1557" y="2224"/>
                  <a:pt x="1939" y="2644"/>
                  <a:pt x="2293" y="3086"/>
                </a:cubicBezTo>
                <a:lnTo>
                  <a:pt x="2646" y="3527"/>
                </a:lnTo>
                <a:lnTo>
                  <a:pt x="2998" y="3968"/>
                </a:lnTo>
                <a:lnTo>
                  <a:pt x="3042" y="4056"/>
                </a:lnTo>
              </a:path>
            </a:pathLst>
          </a:custGeom>
          <a:ln w="108000">
            <a:solidFill>
              <a:srgbClr val="FF0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5FD7FD-C4E5-468C-A5FC-18B616448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5" y="67876"/>
            <a:ext cx="9021434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1044000" y="215640"/>
            <a:ext cx="7919640" cy="532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F33B73-A03E-4873-8816-374C96FD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86" y="0"/>
            <a:ext cx="9095252" cy="5670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146"/>
          <p:cNvPicPr/>
          <p:nvPr/>
        </p:nvPicPr>
        <p:blipFill>
          <a:blip r:embed="rId3"/>
          <a:stretch/>
        </p:blipFill>
        <p:spPr>
          <a:xfrm>
            <a:off x="216000" y="504000"/>
            <a:ext cx="4877640" cy="86400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1800000" y="72000"/>
            <a:ext cx="720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200" b="0" strike="noStrike" spc="-1">
                <a:latin typeface="Arial"/>
              </a:rPr>
              <a:t>Correction et analyse du problème composé des CM1.</a:t>
            </a:r>
          </a:p>
        </p:txBody>
      </p:sp>
      <p:sp>
        <p:nvSpPr>
          <p:cNvPr id="149" name="TextShape 2"/>
          <p:cNvSpPr txBox="1"/>
          <p:nvPr/>
        </p:nvSpPr>
        <p:spPr>
          <a:xfrm>
            <a:off x="216000" y="1536480"/>
            <a:ext cx="4248000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600" b="0" strike="noStrike" spc="-1">
                <a:latin typeface="Arial"/>
              </a:rPr>
              <a:t>- Je cherche le prix de 2 baguettes :</a:t>
            </a:r>
          </a:p>
          <a:p>
            <a:r>
              <a:rPr lang="fr-FR" sz="1600" b="0" strike="noStrike" spc="-1">
                <a:latin typeface="Arial"/>
              </a:rPr>
              <a:t>2 x 1,75 = 3,50</a:t>
            </a:r>
          </a:p>
          <a:p>
            <a:r>
              <a:rPr lang="fr-FR" sz="1600" b="0" strike="noStrike" spc="-1">
                <a:latin typeface="Arial"/>
              </a:rPr>
              <a:t>2 baguettes coûtent 3,50 €.</a:t>
            </a:r>
          </a:p>
        </p:txBody>
      </p:sp>
      <p:sp>
        <p:nvSpPr>
          <p:cNvPr id="150" name="TextShape 3"/>
          <p:cNvSpPr txBox="1"/>
          <p:nvPr/>
        </p:nvSpPr>
        <p:spPr>
          <a:xfrm>
            <a:off x="216000" y="2376000"/>
            <a:ext cx="42480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600" b="0" strike="noStrike" spc="-1">
                <a:latin typeface="Arial"/>
              </a:rPr>
              <a:t>- Je cherche le prix total des achats sans les croissants :</a:t>
            </a:r>
          </a:p>
          <a:p>
            <a:r>
              <a:rPr lang="fr-FR" sz="1600" b="0" strike="noStrike" spc="-1">
                <a:latin typeface="Arial"/>
              </a:rPr>
              <a:t>3,50 + 5,50 + 14,50 = 23,50</a:t>
            </a:r>
          </a:p>
          <a:p>
            <a:r>
              <a:rPr lang="fr-FR" sz="1600" b="0" strike="noStrike" spc="-1">
                <a:latin typeface="Arial"/>
              </a:rPr>
              <a:t>Le prix total sans les croissants est 23,50 €.</a:t>
            </a:r>
          </a:p>
        </p:txBody>
      </p:sp>
      <p:sp>
        <p:nvSpPr>
          <p:cNvPr id="151" name="TextShape 4"/>
          <p:cNvSpPr txBox="1"/>
          <p:nvPr/>
        </p:nvSpPr>
        <p:spPr>
          <a:xfrm>
            <a:off x="144000" y="3456000"/>
            <a:ext cx="4896000" cy="114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500" b="0" strike="noStrike" spc="-1">
                <a:latin typeface="Arial"/>
                <a:ea typeface="Microsoft YaHei"/>
              </a:rPr>
              <a:t>- Je cherche la quantité d’argent qui reste à M. Durand :</a:t>
            </a:r>
            <a:endParaRPr lang="fr-FR" sz="1500" b="0" strike="noStrike" spc="-1">
              <a:latin typeface="Arial"/>
            </a:endParaRPr>
          </a:p>
          <a:p>
            <a:r>
              <a:rPr lang="fr-FR" sz="1500" b="0" strike="noStrike" spc="-1">
                <a:latin typeface="Arial"/>
              </a:rPr>
              <a:t>28 – 23,50 = 4,50</a:t>
            </a:r>
          </a:p>
          <a:p>
            <a:r>
              <a:rPr lang="fr-FR" sz="1500" b="0" strike="noStrike" spc="-1">
                <a:latin typeface="Arial"/>
              </a:rPr>
              <a:t>Il reste 4,50 € à M. Durand pour acheter des croissants.</a:t>
            </a:r>
          </a:p>
        </p:txBody>
      </p:sp>
      <p:sp>
        <p:nvSpPr>
          <p:cNvPr id="152" name="TextShape 5"/>
          <p:cNvSpPr txBox="1"/>
          <p:nvPr/>
        </p:nvSpPr>
        <p:spPr>
          <a:xfrm>
            <a:off x="144000" y="4536000"/>
            <a:ext cx="5112000" cy="93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500" b="0" strike="noStrike" spc="-1">
                <a:latin typeface="Arial"/>
              </a:rPr>
              <a:t>- Je cherche combien M. Durand va acheter de croissants :</a:t>
            </a:r>
          </a:p>
          <a:p>
            <a:r>
              <a:rPr lang="fr-FR" sz="1500" b="0" strike="noStrike" spc="-1">
                <a:latin typeface="Arial"/>
              </a:rPr>
              <a:t>4,5 : 1,50 = 3 ou plutôt 1,50 x … = 4,50</a:t>
            </a:r>
          </a:p>
          <a:p>
            <a:r>
              <a:rPr lang="fr-FR" sz="1500" b="0" strike="noStrike" spc="-1">
                <a:latin typeface="Arial"/>
              </a:rPr>
              <a:t>M. Durand va pouvoir acheter 3 croissants.</a:t>
            </a:r>
          </a:p>
        </p:txBody>
      </p:sp>
      <p:graphicFrame>
        <p:nvGraphicFramePr>
          <p:cNvPr id="153" name="Table 6"/>
          <p:cNvGraphicFramePr/>
          <p:nvPr/>
        </p:nvGraphicFramePr>
        <p:xfrm>
          <a:off x="5472000" y="523440"/>
          <a:ext cx="4512240" cy="4834440"/>
        </p:xfrm>
        <a:graphic>
          <a:graphicData uri="http://schemas.openxmlformats.org/drawingml/2006/table">
            <a:tbl>
              <a:tblPr/>
              <a:tblGrid>
                <a:gridCol w="112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8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Présentation de l’énoncé (texte, tableau…).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Nombres utilisés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Nombre d’étapes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880">
                <a:tc rowSpan="5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Type de problèmes pour chaque étape (nom du type de problème).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1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2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3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4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5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5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Assemblage (additifs, mixte ou multiplicatifs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" name="TextShape 7"/>
          <p:cNvSpPr txBox="1"/>
          <p:nvPr/>
        </p:nvSpPr>
        <p:spPr>
          <a:xfrm>
            <a:off x="8640000" y="648000"/>
            <a:ext cx="936000" cy="25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Texte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5" name="TextShape 8"/>
          <p:cNvSpPr txBox="1"/>
          <p:nvPr/>
        </p:nvSpPr>
        <p:spPr>
          <a:xfrm>
            <a:off x="8136000" y="1104840"/>
            <a:ext cx="1584000" cy="42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Nombres décimaux jusqu’aux 1/100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6" name="TextShape 9"/>
          <p:cNvSpPr txBox="1"/>
          <p:nvPr/>
        </p:nvSpPr>
        <p:spPr>
          <a:xfrm>
            <a:off x="8136000" y="1716840"/>
            <a:ext cx="1584000" cy="26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4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7" name="TextShape 10"/>
          <p:cNvSpPr txBox="1"/>
          <p:nvPr/>
        </p:nvSpPr>
        <p:spPr>
          <a:xfrm>
            <a:off x="7848000" y="2185560"/>
            <a:ext cx="2016000" cy="42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Multiplicatif – Composition - recherche du tout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8" name="TextShape 11"/>
          <p:cNvSpPr txBox="1"/>
          <p:nvPr/>
        </p:nvSpPr>
        <p:spPr>
          <a:xfrm>
            <a:off x="7848000" y="2736000"/>
            <a:ext cx="2016000" cy="42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Additif – Composition - recherche du tout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9" name="TextShape 12"/>
          <p:cNvSpPr txBox="1"/>
          <p:nvPr/>
        </p:nvSpPr>
        <p:spPr>
          <a:xfrm>
            <a:off x="7704000" y="3240000"/>
            <a:ext cx="2279880" cy="59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Additif – Transformation – recherche de la transformation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0" name="TextShape 13"/>
          <p:cNvSpPr txBox="1"/>
          <p:nvPr/>
        </p:nvSpPr>
        <p:spPr>
          <a:xfrm>
            <a:off x="7704000" y="3672000"/>
            <a:ext cx="2279880" cy="59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multiplicatif - Composition – Recherche du nombre de parts (quotition)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1" name="TextShape 14"/>
          <p:cNvSpPr txBox="1"/>
          <p:nvPr/>
        </p:nvSpPr>
        <p:spPr>
          <a:xfrm>
            <a:off x="7920000" y="4885560"/>
            <a:ext cx="2016000" cy="37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Assemblage mixte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800000" y="72000"/>
            <a:ext cx="720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200" b="0" strike="noStrike" spc="-1">
                <a:latin typeface="Arial"/>
              </a:rPr>
              <a:t>Correction et analyse du problème composé des CM2.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72000" y="1716480"/>
            <a:ext cx="52560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600" b="0" strike="noStrike" spc="-1">
                <a:latin typeface="Arial"/>
              </a:rPr>
              <a:t>- </a:t>
            </a:r>
            <a:r>
              <a:rPr lang="fr-FR" sz="1600" b="0" strike="noStrike" spc="-1">
                <a:latin typeface="Arial"/>
                <a:ea typeface="Microsoft YaHei"/>
              </a:rPr>
              <a:t>Je cherche le nombre d’oeufs que Mme Dupond vend :</a:t>
            </a:r>
            <a:endParaRPr lang="fr-FR" sz="1600" b="0" strike="noStrike" spc="-1">
              <a:latin typeface="Arial"/>
            </a:endParaRPr>
          </a:p>
          <a:p>
            <a:r>
              <a:rPr lang="fr-FR" sz="1600" b="0" strike="noStrike" spc="-1">
                <a:latin typeface="Arial"/>
              </a:rPr>
              <a:t>7 x 130 = 910</a:t>
            </a:r>
          </a:p>
          <a:p>
            <a:r>
              <a:rPr lang="fr-FR" sz="1600" b="0" strike="noStrike" spc="-1">
                <a:latin typeface="Arial"/>
              </a:rPr>
              <a:t>Elle peut vendre 910 œufs.</a:t>
            </a:r>
          </a:p>
        </p:txBody>
      </p:sp>
      <p:sp>
        <p:nvSpPr>
          <p:cNvPr id="164" name="TextShape 3"/>
          <p:cNvSpPr txBox="1"/>
          <p:nvPr/>
        </p:nvSpPr>
        <p:spPr>
          <a:xfrm>
            <a:off x="72000" y="2772000"/>
            <a:ext cx="518400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600" b="0" strike="noStrike" spc="-1">
                <a:latin typeface="Arial"/>
              </a:rPr>
              <a:t>- Je cherche le nombre de boîtes de 6 oeufs qu’elle peut remplir :</a:t>
            </a:r>
          </a:p>
          <a:p>
            <a:r>
              <a:rPr lang="fr-FR" sz="1600" b="0" strike="noStrike" spc="-1">
                <a:latin typeface="Arial"/>
              </a:rPr>
              <a:t>910 : 6 = 151 x 6 + 4</a:t>
            </a:r>
          </a:p>
          <a:p>
            <a:r>
              <a:rPr lang="fr-FR" sz="1600" b="0" strike="noStrike" spc="-1">
                <a:latin typeface="Arial"/>
              </a:rPr>
              <a:t>Elle peut remplir 151 boîtes et il lui reste 4 œufs isolés.</a:t>
            </a:r>
          </a:p>
        </p:txBody>
      </p:sp>
      <p:sp>
        <p:nvSpPr>
          <p:cNvPr id="165" name="TextShape 4"/>
          <p:cNvSpPr txBox="1"/>
          <p:nvPr/>
        </p:nvSpPr>
        <p:spPr>
          <a:xfrm>
            <a:off x="72000" y="4068000"/>
            <a:ext cx="48960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600" b="0" strike="noStrike" spc="-1">
                <a:latin typeface="Arial"/>
                <a:ea typeface="Microsoft YaHei"/>
              </a:rPr>
              <a:t>- Je cherche le nombre d’euros que Mme Dupond va gagner en vendant toutes ses boîtes :</a:t>
            </a:r>
            <a:endParaRPr lang="fr-FR" sz="1600" b="0" strike="noStrike" spc="-1">
              <a:latin typeface="Arial"/>
            </a:endParaRPr>
          </a:p>
          <a:p>
            <a:r>
              <a:rPr lang="fr-FR" sz="1600" b="0" strike="noStrike" spc="-1">
                <a:latin typeface="Arial"/>
                <a:ea typeface="Microsoft YaHei"/>
              </a:rPr>
              <a:t>151 x 4,5 = 679,5</a:t>
            </a:r>
            <a:endParaRPr lang="fr-FR" sz="1600" b="0" strike="noStrike" spc="-1">
              <a:latin typeface="Arial"/>
            </a:endParaRPr>
          </a:p>
          <a:p>
            <a:r>
              <a:rPr lang="fr-FR" sz="1600" b="0" strike="noStrike" spc="-1">
                <a:latin typeface="Arial"/>
                <a:ea typeface="Microsoft YaHei"/>
              </a:rPr>
              <a:t>Mme Dupond va gagner 679,5 € chaque dimanche.</a:t>
            </a:r>
            <a:endParaRPr lang="fr-FR" sz="1600" b="0" strike="noStrike" spc="-1">
              <a:latin typeface="Arial"/>
            </a:endParaRPr>
          </a:p>
        </p:txBody>
      </p:sp>
      <p:graphicFrame>
        <p:nvGraphicFramePr>
          <p:cNvPr id="166" name="Table 5"/>
          <p:cNvGraphicFramePr/>
          <p:nvPr/>
        </p:nvGraphicFramePr>
        <p:xfrm>
          <a:off x="5472000" y="523440"/>
          <a:ext cx="4512240" cy="4884840"/>
        </p:xfrm>
        <a:graphic>
          <a:graphicData uri="http://schemas.openxmlformats.org/drawingml/2006/table">
            <a:tbl>
              <a:tblPr/>
              <a:tblGrid>
                <a:gridCol w="112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0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Présentation de l’énoncé (texte, tableau…).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Nombres utilisés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Nombre d’étapes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80">
                <a:tc rowSpan="5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Type de problèmes pour chaque étape (nom du type de problème).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1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2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3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4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Étape 5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2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Times New Roman"/>
                          <a:ea typeface="Liberation Sans;Arial"/>
                        </a:rPr>
                        <a:t>Assemblage (additifs, mixte ou multiplicatifs</a:t>
                      </a:r>
                      <a:endParaRPr lang="fr-FR" sz="15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7" name="Image 166"/>
          <p:cNvPicPr/>
          <p:nvPr/>
        </p:nvPicPr>
        <p:blipFill>
          <a:blip r:embed="rId2"/>
          <a:stretch/>
        </p:blipFill>
        <p:spPr>
          <a:xfrm>
            <a:off x="144000" y="504000"/>
            <a:ext cx="5223240" cy="1101600"/>
          </a:xfrm>
          <a:prstGeom prst="rect">
            <a:avLst/>
          </a:prstGeom>
          <a:ln>
            <a:noFill/>
          </a:ln>
        </p:spPr>
      </p:pic>
      <p:sp>
        <p:nvSpPr>
          <p:cNvPr id="168" name="TextShape 6"/>
          <p:cNvSpPr txBox="1"/>
          <p:nvPr/>
        </p:nvSpPr>
        <p:spPr>
          <a:xfrm>
            <a:off x="8640360" y="648000"/>
            <a:ext cx="936000" cy="25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Texte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9" name="TextShape 7"/>
          <p:cNvSpPr txBox="1"/>
          <p:nvPr/>
        </p:nvSpPr>
        <p:spPr>
          <a:xfrm>
            <a:off x="8136360" y="1104840"/>
            <a:ext cx="1584000" cy="42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Nombres décimaux jusqu’aux 1/100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0" name="TextShape 8"/>
          <p:cNvSpPr txBox="1"/>
          <p:nvPr/>
        </p:nvSpPr>
        <p:spPr>
          <a:xfrm>
            <a:off x="8136360" y="1716840"/>
            <a:ext cx="1584000" cy="26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3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1" name="TextShape 9"/>
          <p:cNvSpPr txBox="1"/>
          <p:nvPr/>
        </p:nvSpPr>
        <p:spPr>
          <a:xfrm>
            <a:off x="7848360" y="2185560"/>
            <a:ext cx="2016000" cy="42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Multiplicatif – Composition - recherche du tout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2" name="TextShape 10"/>
          <p:cNvSpPr txBox="1"/>
          <p:nvPr/>
        </p:nvSpPr>
        <p:spPr>
          <a:xfrm>
            <a:off x="7704000" y="2664000"/>
            <a:ext cx="2279880" cy="59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multiplicatif - Composition – Recherche du nombre de parts (quotition)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3" name="TextShape 11"/>
          <p:cNvSpPr txBox="1"/>
          <p:nvPr/>
        </p:nvSpPr>
        <p:spPr>
          <a:xfrm>
            <a:off x="7776360" y="3276000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Multiplicatif – Composition - recherche du tout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4" name="TextShape 12"/>
          <p:cNvSpPr txBox="1"/>
          <p:nvPr/>
        </p:nvSpPr>
        <p:spPr>
          <a:xfrm>
            <a:off x="7848360" y="4993560"/>
            <a:ext cx="2016000" cy="37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Liberation Sans;Arial"/>
              </a:rPr>
              <a:t>Assemblage multiplicatif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65220" y="216000"/>
            <a:ext cx="837398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fr-FR" sz="3200" b="1" strike="noStrike" spc="-1" dirty="0">
                <a:latin typeface="Arial"/>
              </a:rPr>
              <a:t>Donc pour faire progresser nos élèves ...</a:t>
            </a:r>
          </a:p>
        </p:txBody>
      </p:sp>
      <p:sp>
        <p:nvSpPr>
          <p:cNvPr id="72" name="CustomShape 2"/>
          <p:cNvSpPr/>
          <p:nvPr/>
        </p:nvSpPr>
        <p:spPr>
          <a:xfrm>
            <a:off x="864000" y="1080000"/>
            <a:ext cx="8568000" cy="828720"/>
          </a:xfrm>
          <a:custGeom>
            <a:avLst/>
            <a:gdLst/>
            <a:ahLst/>
            <a:cxnLst/>
            <a:rect l="0" t="0" r="r" b="b"/>
            <a:pathLst>
              <a:path w="23802" h="2304">
                <a:moveTo>
                  <a:pt x="383" y="0"/>
                </a:moveTo>
                <a:cubicBezTo>
                  <a:pt x="191" y="0"/>
                  <a:pt x="0" y="191"/>
                  <a:pt x="0" y="383"/>
                </a:cubicBezTo>
                <a:lnTo>
                  <a:pt x="0" y="1919"/>
                </a:lnTo>
                <a:cubicBezTo>
                  <a:pt x="0" y="2111"/>
                  <a:pt x="191" y="2303"/>
                  <a:pt x="383" y="2303"/>
                </a:cubicBezTo>
                <a:lnTo>
                  <a:pt x="23417" y="2303"/>
                </a:lnTo>
                <a:cubicBezTo>
                  <a:pt x="23609" y="2303"/>
                  <a:pt x="23801" y="2111"/>
                  <a:pt x="23801" y="1919"/>
                </a:cubicBezTo>
                <a:lnTo>
                  <a:pt x="23801" y="383"/>
                </a:lnTo>
                <a:cubicBezTo>
                  <a:pt x="23801" y="191"/>
                  <a:pt x="23609" y="0"/>
                  <a:pt x="23417" y="0"/>
                </a:cubicBezTo>
                <a:lnTo>
                  <a:pt x="383" y="0"/>
                </a:lnTo>
              </a:path>
            </a:pathLst>
          </a:custGeom>
          <a:solidFill>
            <a:srgbClr val="FFFF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 dirty="0">
                <a:latin typeface="Arial"/>
              </a:rPr>
              <a:t>Il faut résoudre des </a:t>
            </a:r>
            <a:r>
              <a:rPr lang="fr-FR" spc="-1" dirty="0"/>
              <a:t>problèmes pour progresser en résolution de problèmes.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864360" y="4104360"/>
            <a:ext cx="8568000" cy="828720"/>
          </a:xfrm>
          <a:custGeom>
            <a:avLst/>
            <a:gdLst/>
            <a:ahLst/>
            <a:cxnLst/>
            <a:rect l="0" t="0" r="r" b="b"/>
            <a:pathLst>
              <a:path w="23802" h="2304">
                <a:moveTo>
                  <a:pt x="383" y="0"/>
                </a:moveTo>
                <a:cubicBezTo>
                  <a:pt x="191" y="0"/>
                  <a:pt x="0" y="191"/>
                  <a:pt x="0" y="383"/>
                </a:cubicBezTo>
                <a:lnTo>
                  <a:pt x="0" y="1919"/>
                </a:lnTo>
                <a:cubicBezTo>
                  <a:pt x="0" y="2111"/>
                  <a:pt x="191" y="2303"/>
                  <a:pt x="383" y="2303"/>
                </a:cubicBezTo>
                <a:lnTo>
                  <a:pt x="23417" y="2303"/>
                </a:lnTo>
                <a:cubicBezTo>
                  <a:pt x="23609" y="2303"/>
                  <a:pt x="23801" y="2111"/>
                  <a:pt x="23801" y="1919"/>
                </a:cubicBezTo>
                <a:lnTo>
                  <a:pt x="23801" y="383"/>
                </a:lnTo>
                <a:cubicBezTo>
                  <a:pt x="23801" y="191"/>
                  <a:pt x="23609" y="0"/>
                  <a:pt x="23417" y="0"/>
                </a:cubicBezTo>
                <a:lnTo>
                  <a:pt x="383" y="0"/>
                </a:lnTo>
              </a:path>
            </a:pathLst>
          </a:custGeom>
          <a:solidFill>
            <a:srgbClr val="E0C2CD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Il faut favoriser les analogies entre les problèmes</a:t>
            </a:r>
          </a:p>
          <a:p>
            <a:pPr algn="ctr"/>
            <a:r>
              <a:rPr lang="fr-FR" sz="1800" b="0" strike="noStrike" spc="-1">
                <a:latin typeface="Arial"/>
              </a:rPr>
              <a:t> pour que les élèves piochent facilement dans leur catalogue.</a:t>
            </a:r>
          </a:p>
        </p:txBody>
      </p:sp>
      <p:sp>
        <p:nvSpPr>
          <p:cNvPr id="74" name="CustomShape 4"/>
          <p:cNvSpPr/>
          <p:nvPr/>
        </p:nvSpPr>
        <p:spPr>
          <a:xfrm>
            <a:off x="864360" y="3096360"/>
            <a:ext cx="8568000" cy="828720"/>
          </a:xfrm>
          <a:custGeom>
            <a:avLst/>
            <a:gdLst/>
            <a:ahLst/>
            <a:cxnLst/>
            <a:rect l="0" t="0" r="r" b="b"/>
            <a:pathLst>
              <a:path w="23802" h="2304">
                <a:moveTo>
                  <a:pt x="383" y="0"/>
                </a:moveTo>
                <a:cubicBezTo>
                  <a:pt x="191" y="0"/>
                  <a:pt x="0" y="191"/>
                  <a:pt x="0" y="383"/>
                </a:cubicBezTo>
                <a:lnTo>
                  <a:pt x="0" y="1919"/>
                </a:lnTo>
                <a:cubicBezTo>
                  <a:pt x="0" y="2111"/>
                  <a:pt x="191" y="2303"/>
                  <a:pt x="383" y="2303"/>
                </a:cubicBezTo>
                <a:lnTo>
                  <a:pt x="23417" y="2303"/>
                </a:lnTo>
                <a:cubicBezTo>
                  <a:pt x="23609" y="2303"/>
                  <a:pt x="23801" y="2111"/>
                  <a:pt x="23801" y="1919"/>
                </a:cubicBezTo>
                <a:lnTo>
                  <a:pt x="23801" y="383"/>
                </a:lnTo>
                <a:cubicBezTo>
                  <a:pt x="23801" y="191"/>
                  <a:pt x="23609" y="0"/>
                  <a:pt x="23417" y="0"/>
                </a:cubicBezTo>
                <a:lnTo>
                  <a:pt x="383" y="0"/>
                </a:lnTo>
              </a:path>
            </a:pathLst>
          </a:custGeom>
          <a:solidFill>
            <a:srgbClr val="FFD7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Il faut que ce catalogue que l’on veut créer chez les </a:t>
            </a:r>
          </a:p>
          <a:p>
            <a:pPr algn="ctr"/>
            <a:r>
              <a:rPr lang="fr-FR" sz="1800" b="0" strike="noStrike" spc="-1">
                <a:latin typeface="Arial"/>
              </a:rPr>
              <a:t>élèves recouvre tous les types de problèmes simples.</a:t>
            </a:r>
          </a:p>
        </p:txBody>
      </p:sp>
      <p:sp>
        <p:nvSpPr>
          <p:cNvPr id="75" name="CustomShape 5"/>
          <p:cNvSpPr/>
          <p:nvPr/>
        </p:nvSpPr>
        <p:spPr>
          <a:xfrm>
            <a:off x="864000" y="2088360"/>
            <a:ext cx="8568000" cy="828720"/>
          </a:xfrm>
          <a:custGeom>
            <a:avLst/>
            <a:gdLst/>
            <a:ahLst/>
            <a:cxnLst/>
            <a:rect l="0" t="0" r="r" b="b"/>
            <a:pathLst>
              <a:path w="23802" h="2304">
                <a:moveTo>
                  <a:pt x="383" y="0"/>
                </a:moveTo>
                <a:cubicBezTo>
                  <a:pt x="191" y="0"/>
                  <a:pt x="0" y="191"/>
                  <a:pt x="0" y="383"/>
                </a:cubicBezTo>
                <a:lnTo>
                  <a:pt x="0" y="1919"/>
                </a:lnTo>
                <a:cubicBezTo>
                  <a:pt x="0" y="2111"/>
                  <a:pt x="191" y="2303"/>
                  <a:pt x="383" y="2303"/>
                </a:cubicBezTo>
                <a:lnTo>
                  <a:pt x="23417" y="2303"/>
                </a:lnTo>
                <a:cubicBezTo>
                  <a:pt x="23609" y="2303"/>
                  <a:pt x="23801" y="2111"/>
                  <a:pt x="23801" y="1919"/>
                </a:cubicBezTo>
                <a:lnTo>
                  <a:pt x="23801" y="383"/>
                </a:lnTo>
                <a:cubicBezTo>
                  <a:pt x="23801" y="191"/>
                  <a:pt x="23609" y="0"/>
                  <a:pt x="23417" y="0"/>
                </a:cubicBezTo>
                <a:lnTo>
                  <a:pt x="383" y="0"/>
                </a:lnTo>
              </a:path>
            </a:pathLst>
          </a:custGeom>
          <a:solidFill>
            <a:srgbClr val="FFDBB6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Il faut rendre accessibles les problèmes pour que tous les élèves parviennent </a:t>
            </a:r>
          </a:p>
          <a:p>
            <a:pPr algn="ctr"/>
            <a:r>
              <a:rPr lang="fr-FR" sz="1800" b="0" strike="noStrike" spc="-1">
                <a:latin typeface="Arial"/>
              </a:rPr>
              <a:t>à les résoudre pour se créer un catalogue mental.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872000" y="5004000"/>
            <a:ext cx="568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Attention, ce sont des objectifs qu’il faudrait atteindre. 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432000" y="216000"/>
            <a:ext cx="7992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3200" b="0" strike="noStrike" spc="-1">
                <a:latin typeface="Arial"/>
              </a:rPr>
              <a:t>Concrètement pour la classe...</a:t>
            </a:r>
          </a:p>
        </p:txBody>
      </p:sp>
      <p:pic>
        <p:nvPicPr>
          <p:cNvPr id="78" name="Image 77"/>
          <p:cNvPicPr/>
          <p:nvPr/>
        </p:nvPicPr>
        <p:blipFill>
          <a:blip r:embed="rId3"/>
          <a:stretch/>
        </p:blipFill>
        <p:spPr>
          <a:xfrm>
            <a:off x="576000" y="4872600"/>
            <a:ext cx="648000" cy="56700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144000" y="4752000"/>
            <a:ext cx="9792000" cy="792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4"/>
          <p:cNvSpPr/>
          <p:nvPr/>
        </p:nvSpPr>
        <p:spPr>
          <a:xfrm>
            <a:off x="388080" y="827640"/>
            <a:ext cx="9295200" cy="805320"/>
          </a:xfrm>
          <a:custGeom>
            <a:avLst/>
            <a:gdLst/>
            <a:ahLst/>
            <a:cxnLst/>
            <a:rect l="0" t="0" r="r" b="b"/>
            <a:pathLst>
              <a:path w="25822" h="2239">
                <a:moveTo>
                  <a:pt x="373" y="0"/>
                </a:moveTo>
                <a:cubicBezTo>
                  <a:pt x="186" y="0"/>
                  <a:pt x="0" y="186"/>
                  <a:pt x="0" y="373"/>
                </a:cubicBezTo>
                <a:lnTo>
                  <a:pt x="0" y="1865"/>
                </a:lnTo>
                <a:cubicBezTo>
                  <a:pt x="0" y="2051"/>
                  <a:pt x="186" y="2238"/>
                  <a:pt x="373" y="2238"/>
                </a:cubicBezTo>
                <a:lnTo>
                  <a:pt x="25448" y="2238"/>
                </a:lnTo>
                <a:cubicBezTo>
                  <a:pt x="25634" y="2238"/>
                  <a:pt x="25821" y="2051"/>
                  <a:pt x="25821" y="1865"/>
                </a:cubicBezTo>
                <a:lnTo>
                  <a:pt x="25821" y="373"/>
                </a:lnTo>
                <a:cubicBezTo>
                  <a:pt x="25821" y="186"/>
                  <a:pt x="25634" y="0"/>
                  <a:pt x="25448" y="0"/>
                </a:cubicBezTo>
                <a:lnTo>
                  <a:pt x="373" y="0"/>
                </a:lnTo>
              </a:path>
            </a:pathLst>
          </a:custGeom>
          <a:solidFill>
            <a:srgbClr val="FFFF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Résoudre 10 problèmes par semaine.</a:t>
            </a:r>
          </a:p>
        </p:txBody>
      </p:sp>
      <p:sp>
        <p:nvSpPr>
          <p:cNvPr id="81" name="CustomShape 5"/>
          <p:cNvSpPr/>
          <p:nvPr/>
        </p:nvSpPr>
        <p:spPr>
          <a:xfrm>
            <a:off x="388800" y="3766680"/>
            <a:ext cx="9295200" cy="805320"/>
          </a:xfrm>
          <a:custGeom>
            <a:avLst/>
            <a:gdLst/>
            <a:ahLst/>
            <a:cxnLst/>
            <a:rect l="0" t="0" r="r" b="b"/>
            <a:pathLst>
              <a:path w="25822" h="2239">
                <a:moveTo>
                  <a:pt x="373" y="0"/>
                </a:moveTo>
                <a:cubicBezTo>
                  <a:pt x="186" y="0"/>
                  <a:pt x="0" y="186"/>
                  <a:pt x="0" y="373"/>
                </a:cubicBezTo>
                <a:lnTo>
                  <a:pt x="0" y="1865"/>
                </a:lnTo>
                <a:cubicBezTo>
                  <a:pt x="0" y="2051"/>
                  <a:pt x="186" y="2238"/>
                  <a:pt x="373" y="2238"/>
                </a:cubicBezTo>
                <a:lnTo>
                  <a:pt x="25448" y="2238"/>
                </a:lnTo>
                <a:cubicBezTo>
                  <a:pt x="25634" y="2238"/>
                  <a:pt x="25821" y="2051"/>
                  <a:pt x="25821" y="1865"/>
                </a:cubicBezTo>
                <a:lnTo>
                  <a:pt x="25821" y="373"/>
                </a:lnTo>
                <a:cubicBezTo>
                  <a:pt x="25821" y="186"/>
                  <a:pt x="25634" y="0"/>
                  <a:pt x="25448" y="0"/>
                </a:cubicBezTo>
                <a:lnTo>
                  <a:pt x="373" y="0"/>
                </a:lnTo>
              </a:path>
            </a:pathLst>
          </a:custGeom>
          <a:solidFill>
            <a:srgbClr val="E0C2CD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Faire tous les types de problèmes pour que les élèves soient outillés face aux </a:t>
            </a:r>
          </a:p>
          <a:p>
            <a:pPr algn="ctr"/>
            <a:r>
              <a:rPr lang="fr-FR" sz="1800" b="0" strike="noStrike" spc="-1">
                <a:latin typeface="Arial"/>
              </a:rPr>
              <a:t>problèmes qu’ils rencontreront.</a:t>
            </a:r>
          </a:p>
        </p:txBody>
      </p:sp>
      <p:sp>
        <p:nvSpPr>
          <p:cNvPr id="82" name="CustomShape 6"/>
          <p:cNvSpPr/>
          <p:nvPr/>
        </p:nvSpPr>
        <p:spPr>
          <a:xfrm>
            <a:off x="388800" y="2787120"/>
            <a:ext cx="9295200" cy="805320"/>
          </a:xfrm>
          <a:custGeom>
            <a:avLst/>
            <a:gdLst/>
            <a:ahLst/>
            <a:cxnLst/>
            <a:rect l="0" t="0" r="r" b="b"/>
            <a:pathLst>
              <a:path w="25822" h="2239">
                <a:moveTo>
                  <a:pt x="373" y="0"/>
                </a:moveTo>
                <a:cubicBezTo>
                  <a:pt x="186" y="0"/>
                  <a:pt x="0" y="186"/>
                  <a:pt x="0" y="373"/>
                </a:cubicBezTo>
                <a:lnTo>
                  <a:pt x="0" y="1865"/>
                </a:lnTo>
                <a:cubicBezTo>
                  <a:pt x="0" y="2051"/>
                  <a:pt x="186" y="2238"/>
                  <a:pt x="373" y="2238"/>
                </a:cubicBezTo>
                <a:lnTo>
                  <a:pt x="25448" y="2238"/>
                </a:lnTo>
                <a:cubicBezTo>
                  <a:pt x="25634" y="2238"/>
                  <a:pt x="25821" y="2051"/>
                  <a:pt x="25821" y="1865"/>
                </a:cubicBezTo>
                <a:lnTo>
                  <a:pt x="25821" y="373"/>
                </a:lnTo>
                <a:cubicBezTo>
                  <a:pt x="25821" y="186"/>
                  <a:pt x="25634" y="0"/>
                  <a:pt x="25448" y="0"/>
                </a:cubicBezTo>
                <a:lnTo>
                  <a:pt x="373" y="0"/>
                </a:lnTo>
              </a:path>
            </a:pathLst>
          </a:custGeom>
          <a:solidFill>
            <a:srgbClr val="FFD7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Avoir un support de référence.</a:t>
            </a:r>
          </a:p>
        </p:txBody>
      </p:sp>
      <p:sp>
        <p:nvSpPr>
          <p:cNvPr id="83" name="CustomShape 7"/>
          <p:cNvSpPr/>
          <p:nvPr/>
        </p:nvSpPr>
        <p:spPr>
          <a:xfrm>
            <a:off x="388080" y="1807560"/>
            <a:ext cx="9295200" cy="805320"/>
          </a:xfrm>
          <a:custGeom>
            <a:avLst/>
            <a:gdLst/>
            <a:ahLst/>
            <a:cxnLst/>
            <a:rect l="0" t="0" r="r" b="b"/>
            <a:pathLst>
              <a:path w="25822" h="2239">
                <a:moveTo>
                  <a:pt x="373" y="0"/>
                </a:moveTo>
                <a:cubicBezTo>
                  <a:pt x="186" y="0"/>
                  <a:pt x="0" y="186"/>
                  <a:pt x="0" y="373"/>
                </a:cubicBezTo>
                <a:lnTo>
                  <a:pt x="0" y="1865"/>
                </a:lnTo>
                <a:cubicBezTo>
                  <a:pt x="0" y="2051"/>
                  <a:pt x="186" y="2238"/>
                  <a:pt x="373" y="2238"/>
                </a:cubicBezTo>
                <a:lnTo>
                  <a:pt x="25448" y="2238"/>
                </a:lnTo>
                <a:cubicBezTo>
                  <a:pt x="25634" y="2238"/>
                  <a:pt x="25821" y="2051"/>
                  <a:pt x="25821" y="1865"/>
                </a:cubicBezTo>
                <a:lnTo>
                  <a:pt x="25821" y="373"/>
                </a:lnTo>
                <a:cubicBezTo>
                  <a:pt x="25821" y="186"/>
                  <a:pt x="25634" y="0"/>
                  <a:pt x="25448" y="0"/>
                </a:cubicBezTo>
                <a:lnTo>
                  <a:pt x="373" y="0"/>
                </a:lnTo>
              </a:path>
            </a:pathLst>
          </a:custGeom>
          <a:solidFill>
            <a:srgbClr val="FFDBB6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Rendre accessibles les problèmes pour que tous les élèves résolvent </a:t>
            </a:r>
          </a:p>
          <a:p>
            <a:pPr algn="ctr"/>
            <a:r>
              <a:rPr lang="fr-FR" sz="1800" b="0" strike="noStrike" spc="-1">
                <a:latin typeface="Arial"/>
              </a:rPr>
              <a:t>10 problèmes par semaine.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76000" y="216000"/>
            <a:ext cx="885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Par exemple, on pourrait imaginer se fixer les objectifs suivants :</a:t>
            </a:r>
          </a:p>
        </p:txBody>
      </p:sp>
      <p:graphicFrame>
        <p:nvGraphicFramePr>
          <p:cNvPr id="85" name="Table 2"/>
          <p:cNvGraphicFramePr/>
          <p:nvPr>
            <p:extLst>
              <p:ext uri="{D42A27DB-BD31-4B8C-83A1-F6EECF244321}">
                <p14:modId xmlns:p14="http://schemas.microsoft.com/office/powerpoint/2010/main" val="1738967527"/>
              </p:ext>
            </p:extLst>
          </p:nvPr>
        </p:nvGraphicFramePr>
        <p:xfrm>
          <a:off x="321120" y="864000"/>
          <a:ext cx="9359640" cy="4343760"/>
        </p:xfrm>
        <a:graphic>
          <a:graphicData uri="http://schemas.openxmlformats.org/drawingml/2006/table">
            <a:tbl>
              <a:tblPr/>
              <a:tblGrid>
                <a:gridCol w="14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20">
                <a:tc rowSpan="2">
                  <a:txBody>
                    <a:bodyPr/>
                    <a:lstStyle/>
                    <a:p>
                      <a:pPr algn="ctr"/>
                      <a:r>
                        <a:rPr lang="fr-FR" sz="2800" b="1" strike="noStrike" spc="-1" dirty="0">
                          <a:latin typeface="Arial"/>
                        </a:rPr>
                        <a:t>2019</a:t>
                      </a:r>
                      <a:endParaRPr lang="fr-FR" sz="2800" b="0" strike="noStrike" spc="-1" dirty="0">
                        <a:latin typeface="Arial"/>
                      </a:endParaRPr>
                    </a:p>
                    <a:p>
                      <a:pPr algn="ctr"/>
                      <a:endParaRPr lang="fr-FR" sz="2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fr-FR" sz="2800" b="1" strike="noStrike" spc="-1" dirty="0">
                          <a:latin typeface="Arial"/>
                        </a:rPr>
                        <a:t>2020</a:t>
                      </a:r>
                      <a:endParaRPr lang="fr-FR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4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latin typeface="Arial"/>
                        </a:rPr>
                        <a:t>Faire 4 problèmes par semaine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 dirty="0">
                          <a:latin typeface="Arial"/>
                        </a:rPr>
                        <a:t>Période 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Faire 6 problèmes par semaine dont 2 accessibles à tous</a:t>
                      </a:r>
                    </a:p>
                    <a:p>
                      <a:endParaRPr lang="fr-FR" sz="1800" b="0" strike="noStrike" spc="-1" dirty="0">
                        <a:latin typeface="Arial"/>
                      </a:endParaRPr>
                    </a:p>
                    <a:p>
                      <a:r>
                        <a:rPr lang="fr-FR" sz="1800" b="0" strike="noStrike" spc="-1" dirty="0">
                          <a:latin typeface="Arial"/>
                        </a:rPr>
                        <a:t>Se mettre d’accord avec les collègues pour avoir des outils communs au sein de l’école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20">
                <a:tc rowSpan="5">
                  <a:txBody>
                    <a:bodyPr/>
                    <a:lstStyle/>
                    <a:p>
                      <a:pPr algn="ctr"/>
                      <a:r>
                        <a:rPr lang="fr-FR" sz="2800" b="1" strike="noStrike" spc="-1">
                          <a:latin typeface="Arial"/>
                        </a:rPr>
                        <a:t>2020</a:t>
                      </a:r>
                    </a:p>
                    <a:p>
                      <a:pPr algn="ctr"/>
                      <a:endParaRPr lang="fr-FR" sz="2800" b="1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2800" b="1" strike="noStrike" spc="-1">
                          <a:latin typeface="Arial"/>
                        </a:rPr>
                        <a:t>2021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Mettre en place les outils communs à l’école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Faire 8 problèmes par semaine dont 2 accessibles à tous.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Faire 8 problèmes par semaine dont 4 accessibles à tous.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4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Faire 10 problèmes par semaine dont 6 accessibles à tous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Arial"/>
                        </a:rPr>
                        <a:t>Période 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latin typeface="Arial"/>
                        </a:rPr>
                        <a:t>Faire 10 problèmes par semaine dont 8 accessibles à tous.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936000" y="288000"/>
            <a:ext cx="5328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400" b="0" strike="noStrike" spc="-1">
                <a:latin typeface="Arial"/>
              </a:rPr>
              <a:t>Concrètement pour la classe...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5292000" y="288000"/>
            <a:ext cx="4932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400" b="0" strike="noStrike" spc="-1">
                <a:latin typeface="Arial"/>
              </a:rPr>
              <a:t>et dans la formation...</a:t>
            </a:r>
          </a:p>
        </p:txBody>
      </p:sp>
      <p:sp>
        <p:nvSpPr>
          <p:cNvPr id="88" name="TextShape 3"/>
          <p:cNvSpPr txBox="1"/>
          <p:nvPr/>
        </p:nvSpPr>
        <p:spPr>
          <a:xfrm>
            <a:off x="5537942" y="900000"/>
            <a:ext cx="435852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Essayer de construire une semaine type de résolution de problèmes.</a:t>
            </a:r>
          </a:p>
        </p:txBody>
      </p:sp>
      <p:sp>
        <p:nvSpPr>
          <p:cNvPr id="89" name="TextShape 4"/>
          <p:cNvSpPr txBox="1"/>
          <p:nvPr/>
        </p:nvSpPr>
        <p:spPr>
          <a:xfrm>
            <a:off x="5587622" y="3337200"/>
            <a:ext cx="2549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Quels outils utiliser ?</a:t>
            </a:r>
          </a:p>
        </p:txBody>
      </p:sp>
      <p:sp>
        <p:nvSpPr>
          <p:cNvPr id="90" name="TextShape 5"/>
          <p:cNvSpPr txBox="1"/>
          <p:nvPr/>
        </p:nvSpPr>
        <p:spPr>
          <a:xfrm>
            <a:off x="5537942" y="2268000"/>
            <a:ext cx="435852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Les énoncés, quels obstacles ? Quels leviers ? Ou comment rendre accessibles les problèmes ?</a:t>
            </a:r>
          </a:p>
        </p:txBody>
      </p:sp>
      <p:sp>
        <p:nvSpPr>
          <p:cNvPr id="91" name="TextShape 6"/>
          <p:cNvSpPr txBox="1"/>
          <p:nvPr/>
        </p:nvSpPr>
        <p:spPr>
          <a:xfrm>
            <a:off x="5538302" y="1476000"/>
            <a:ext cx="435852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Quels types de séances pour résoudre des problèmes ?</a:t>
            </a:r>
          </a:p>
        </p:txBody>
      </p:sp>
      <p:sp>
        <p:nvSpPr>
          <p:cNvPr id="92" name="TextShape 7"/>
          <p:cNvSpPr txBox="1"/>
          <p:nvPr/>
        </p:nvSpPr>
        <p:spPr>
          <a:xfrm>
            <a:off x="5582942" y="4257720"/>
            <a:ext cx="4025520" cy="38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Qu’est-ce qu’un problème pour chercher ?</a:t>
            </a:r>
          </a:p>
        </p:txBody>
      </p:sp>
      <p:sp>
        <p:nvSpPr>
          <p:cNvPr id="93" name="TextShape 8"/>
          <p:cNvSpPr txBox="1"/>
          <p:nvPr/>
        </p:nvSpPr>
        <p:spPr>
          <a:xfrm>
            <a:off x="5582942" y="4726080"/>
            <a:ext cx="4025520" cy="38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400" b="0" strike="noStrike" spc="-1">
                <a:latin typeface="Arial"/>
              </a:rPr>
              <a:t>La classification des problèmes.</a:t>
            </a:r>
          </a:p>
        </p:txBody>
      </p:sp>
      <p:sp>
        <p:nvSpPr>
          <p:cNvPr id="94" name="Freeform 9"/>
          <p:cNvSpPr/>
          <p:nvPr/>
        </p:nvSpPr>
        <p:spPr>
          <a:xfrm>
            <a:off x="4928462" y="1116000"/>
            <a:ext cx="610200" cy="216360"/>
          </a:xfrm>
          <a:custGeom>
            <a:avLst/>
            <a:gdLst/>
            <a:ahLst/>
            <a:cxnLst/>
            <a:rect l="0" t="0" r="r" b="b"/>
            <a:pathLst>
              <a:path w="1695" h="601">
                <a:moveTo>
                  <a:pt x="0" y="600"/>
                </a:moveTo>
                <a:lnTo>
                  <a:pt x="1694" y="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95" name="Freeform 10"/>
          <p:cNvSpPr/>
          <p:nvPr/>
        </p:nvSpPr>
        <p:spPr>
          <a:xfrm>
            <a:off x="4928462" y="1332000"/>
            <a:ext cx="610200" cy="360360"/>
          </a:xfrm>
          <a:custGeom>
            <a:avLst/>
            <a:gdLst/>
            <a:ahLst/>
            <a:cxnLst/>
            <a:rect l="0" t="0" r="r" b="b"/>
            <a:pathLst>
              <a:path w="1695" h="1001">
                <a:moveTo>
                  <a:pt x="0" y="0"/>
                </a:moveTo>
                <a:lnTo>
                  <a:pt x="1694" y="100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96" name="Freeform 11"/>
          <p:cNvSpPr/>
          <p:nvPr/>
        </p:nvSpPr>
        <p:spPr>
          <a:xfrm>
            <a:off x="4937102" y="2484000"/>
            <a:ext cx="601200" cy="360"/>
          </a:xfrm>
          <a:custGeom>
            <a:avLst/>
            <a:gdLst/>
            <a:ahLst/>
            <a:cxnLst/>
            <a:rect l="0" t="0" r="r" b="b"/>
            <a:pathLst>
              <a:path w="1670" h="1">
                <a:moveTo>
                  <a:pt x="0" y="0"/>
                </a:moveTo>
                <a:lnTo>
                  <a:pt x="1669" y="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97" name="Freeform 12"/>
          <p:cNvSpPr/>
          <p:nvPr/>
        </p:nvSpPr>
        <p:spPr>
          <a:xfrm>
            <a:off x="4928462" y="3492000"/>
            <a:ext cx="659520" cy="360"/>
          </a:xfrm>
          <a:custGeom>
            <a:avLst/>
            <a:gdLst/>
            <a:ahLst/>
            <a:cxnLst/>
            <a:rect l="0" t="0" r="r" b="b"/>
            <a:pathLst>
              <a:path w="1832" h="1">
                <a:moveTo>
                  <a:pt x="0" y="0"/>
                </a:moveTo>
                <a:lnTo>
                  <a:pt x="1831" y="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98" name="Freeform 13"/>
          <p:cNvSpPr/>
          <p:nvPr/>
        </p:nvSpPr>
        <p:spPr>
          <a:xfrm>
            <a:off x="5000462" y="4428000"/>
            <a:ext cx="582840" cy="216360"/>
          </a:xfrm>
          <a:custGeom>
            <a:avLst/>
            <a:gdLst/>
            <a:ahLst/>
            <a:cxnLst/>
            <a:rect l="0" t="0" r="r" b="b"/>
            <a:pathLst>
              <a:path w="1619" h="601">
                <a:moveTo>
                  <a:pt x="0" y="600"/>
                </a:moveTo>
                <a:lnTo>
                  <a:pt x="1618" y="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99" name="Freeform 14"/>
          <p:cNvSpPr/>
          <p:nvPr/>
        </p:nvSpPr>
        <p:spPr>
          <a:xfrm>
            <a:off x="5000462" y="4644000"/>
            <a:ext cx="582840" cy="216360"/>
          </a:xfrm>
          <a:custGeom>
            <a:avLst/>
            <a:gdLst/>
            <a:ahLst/>
            <a:cxnLst/>
            <a:rect l="0" t="0" r="r" b="b"/>
            <a:pathLst>
              <a:path w="1619" h="601">
                <a:moveTo>
                  <a:pt x="0" y="0"/>
                </a:moveTo>
                <a:lnTo>
                  <a:pt x="1618" y="600"/>
                </a:lnTo>
              </a:path>
            </a:pathLst>
          </a:custGeom>
          <a:solidFill>
            <a:srgbClr val="729FC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100" name="CustomShape 15"/>
          <p:cNvSpPr/>
          <p:nvPr/>
        </p:nvSpPr>
        <p:spPr>
          <a:xfrm>
            <a:off x="312182" y="972000"/>
            <a:ext cx="4615920" cy="875880"/>
          </a:xfrm>
          <a:custGeom>
            <a:avLst/>
            <a:gdLst/>
            <a:ahLst/>
            <a:cxnLst/>
            <a:rect l="0" t="0" r="r" b="b"/>
            <a:pathLst>
              <a:path w="12823" h="2435">
                <a:moveTo>
                  <a:pt x="405" y="0"/>
                </a:moveTo>
                <a:cubicBezTo>
                  <a:pt x="202" y="0"/>
                  <a:pt x="0" y="202"/>
                  <a:pt x="0" y="405"/>
                </a:cubicBezTo>
                <a:lnTo>
                  <a:pt x="0" y="2028"/>
                </a:lnTo>
                <a:cubicBezTo>
                  <a:pt x="0" y="2231"/>
                  <a:pt x="202" y="2434"/>
                  <a:pt x="405" y="2434"/>
                </a:cubicBezTo>
                <a:lnTo>
                  <a:pt x="12417" y="2434"/>
                </a:lnTo>
                <a:cubicBezTo>
                  <a:pt x="12619" y="2434"/>
                  <a:pt x="12822" y="2231"/>
                  <a:pt x="12822" y="2028"/>
                </a:cubicBezTo>
                <a:lnTo>
                  <a:pt x="12822" y="405"/>
                </a:lnTo>
                <a:cubicBezTo>
                  <a:pt x="12822" y="202"/>
                  <a:pt x="12619" y="0"/>
                  <a:pt x="12417" y="0"/>
                </a:cubicBezTo>
                <a:lnTo>
                  <a:pt x="405" y="0"/>
                </a:lnTo>
              </a:path>
            </a:pathLst>
          </a:custGeom>
          <a:solidFill>
            <a:srgbClr val="FFFF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Résoudre 10 problèmes par semaine.</a:t>
            </a:r>
          </a:p>
        </p:txBody>
      </p:sp>
      <p:sp>
        <p:nvSpPr>
          <p:cNvPr id="101" name="CustomShape 16"/>
          <p:cNvSpPr/>
          <p:nvPr/>
        </p:nvSpPr>
        <p:spPr>
          <a:xfrm>
            <a:off x="312542" y="4168080"/>
            <a:ext cx="4615920" cy="875880"/>
          </a:xfrm>
          <a:custGeom>
            <a:avLst/>
            <a:gdLst/>
            <a:ahLst/>
            <a:cxnLst/>
            <a:rect l="0" t="0" r="r" b="b"/>
            <a:pathLst>
              <a:path w="12823" h="2435">
                <a:moveTo>
                  <a:pt x="405" y="0"/>
                </a:moveTo>
                <a:cubicBezTo>
                  <a:pt x="202" y="0"/>
                  <a:pt x="0" y="202"/>
                  <a:pt x="0" y="405"/>
                </a:cubicBezTo>
                <a:lnTo>
                  <a:pt x="0" y="2028"/>
                </a:lnTo>
                <a:cubicBezTo>
                  <a:pt x="0" y="2231"/>
                  <a:pt x="202" y="2434"/>
                  <a:pt x="405" y="2434"/>
                </a:cubicBezTo>
                <a:lnTo>
                  <a:pt x="12417" y="2434"/>
                </a:lnTo>
                <a:cubicBezTo>
                  <a:pt x="12619" y="2434"/>
                  <a:pt x="12822" y="2231"/>
                  <a:pt x="12822" y="2028"/>
                </a:cubicBezTo>
                <a:lnTo>
                  <a:pt x="12822" y="405"/>
                </a:lnTo>
                <a:cubicBezTo>
                  <a:pt x="12822" y="202"/>
                  <a:pt x="12619" y="0"/>
                  <a:pt x="12417" y="0"/>
                </a:cubicBezTo>
                <a:lnTo>
                  <a:pt x="405" y="0"/>
                </a:lnTo>
              </a:path>
            </a:pathLst>
          </a:custGeom>
          <a:solidFill>
            <a:srgbClr val="E0C2CD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Faire tous les types de problèmes pour que </a:t>
            </a:r>
          </a:p>
          <a:p>
            <a:pPr algn="ctr"/>
            <a:r>
              <a:rPr lang="fr-FR" sz="1800" b="0" strike="noStrike" spc="-1">
                <a:latin typeface="Arial"/>
              </a:rPr>
              <a:t>les élèves soient outillés face aux </a:t>
            </a:r>
          </a:p>
          <a:p>
            <a:pPr algn="ctr"/>
            <a:r>
              <a:rPr lang="fr-FR" sz="1800" b="0" strike="noStrike" spc="-1">
                <a:latin typeface="Arial"/>
              </a:rPr>
              <a:t>problèmes qu’ils rencontreront.</a:t>
            </a:r>
          </a:p>
        </p:txBody>
      </p:sp>
      <p:sp>
        <p:nvSpPr>
          <p:cNvPr id="102" name="CustomShape 17"/>
          <p:cNvSpPr/>
          <p:nvPr/>
        </p:nvSpPr>
        <p:spPr>
          <a:xfrm>
            <a:off x="312542" y="3102840"/>
            <a:ext cx="4615920" cy="875880"/>
          </a:xfrm>
          <a:custGeom>
            <a:avLst/>
            <a:gdLst/>
            <a:ahLst/>
            <a:cxnLst/>
            <a:rect l="0" t="0" r="r" b="b"/>
            <a:pathLst>
              <a:path w="12823" h="2435">
                <a:moveTo>
                  <a:pt x="405" y="0"/>
                </a:moveTo>
                <a:cubicBezTo>
                  <a:pt x="202" y="0"/>
                  <a:pt x="0" y="202"/>
                  <a:pt x="0" y="405"/>
                </a:cubicBezTo>
                <a:lnTo>
                  <a:pt x="0" y="2028"/>
                </a:lnTo>
                <a:cubicBezTo>
                  <a:pt x="0" y="2231"/>
                  <a:pt x="202" y="2434"/>
                  <a:pt x="405" y="2434"/>
                </a:cubicBezTo>
                <a:lnTo>
                  <a:pt x="12417" y="2434"/>
                </a:lnTo>
                <a:cubicBezTo>
                  <a:pt x="12619" y="2434"/>
                  <a:pt x="12822" y="2231"/>
                  <a:pt x="12822" y="2028"/>
                </a:cubicBezTo>
                <a:lnTo>
                  <a:pt x="12822" y="405"/>
                </a:lnTo>
                <a:cubicBezTo>
                  <a:pt x="12822" y="202"/>
                  <a:pt x="12619" y="0"/>
                  <a:pt x="12417" y="0"/>
                </a:cubicBezTo>
                <a:lnTo>
                  <a:pt x="405" y="0"/>
                </a:lnTo>
              </a:path>
            </a:pathLst>
          </a:custGeom>
          <a:solidFill>
            <a:srgbClr val="FFD7D7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Avoir un support de référence..</a:t>
            </a:r>
          </a:p>
        </p:txBody>
      </p:sp>
      <p:sp>
        <p:nvSpPr>
          <p:cNvPr id="103" name="CustomShape 18"/>
          <p:cNvSpPr/>
          <p:nvPr/>
        </p:nvSpPr>
        <p:spPr>
          <a:xfrm>
            <a:off x="312182" y="2037600"/>
            <a:ext cx="4615920" cy="875880"/>
          </a:xfrm>
          <a:custGeom>
            <a:avLst/>
            <a:gdLst/>
            <a:ahLst/>
            <a:cxnLst/>
            <a:rect l="0" t="0" r="r" b="b"/>
            <a:pathLst>
              <a:path w="12823" h="2435">
                <a:moveTo>
                  <a:pt x="405" y="0"/>
                </a:moveTo>
                <a:cubicBezTo>
                  <a:pt x="202" y="0"/>
                  <a:pt x="0" y="202"/>
                  <a:pt x="0" y="405"/>
                </a:cubicBezTo>
                <a:lnTo>
                  <a:pt x="0" y="2028"/>
                </a:lnTo>
                <a:cubicBezTo>
                  <a:pt x="0" y="2231"/>
                  <a:pt x="202" y="2434"/>
                  <a:pt x="405" y="2434"/>
                </a:cubicBezTo>
                <a:lnTo>
                  <a:pt x="12417" y="2434"/>
                </a:lnTo>
                <a:cubicBezTo>
                  <a:pt x="12619" y="2434"/>
                  <a:pt x="12822" y="2231"/>
                  <a:pt x="12822" y="2028"/>
                </a:cubicBezTo>
                <a:lnTo>
                  <a:pt x="12822" y="405"/>
                </a:lnTo>
                <a:cubicBezTo>
                  <a:pt x="12822" y="202"/>
                  <a:pt x="12619" y="0"/>
                  <a:pt x="12417" y="0"/>
                </a:cubicBezTo>
                <a:lnTo>
                  <a:pt x="405" y="0"/>
                </a:lnTo>
              </a:path>
            </a:pathLst>
          </a:custGeom>
          <a:solidFill>
            <a:srgbClr val="FFDBB6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Rendre accessibles les problèmes </a:t>
            </a:r>
          </a:p>
          <a:p>
            <a:pPr algn="ctr"/>
            <a:r>
              <a:rPr lang="fr-FR" sz="1800" b="0" strike="noStrike" spc="-1">
                <a:latin typeface="Arial"/>
              </a:rPr>
              <a:t>pour que tous les élèves résolvent </a:t>
            </a:r>
          </a:p>
          <a:p>
            <a:pPr algn="ctr"/>
            <a:r>
              <a:rPr lang="fr-FR" sz="1800" b="0" strike="noStrike" spc="-1">
                <a:latin typeface="Arial"/>
              </a:rPr>
              <a:t>10 problèmes par semaine.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D68A17-B93F-4D5E-BC73-E212F9AA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" y="956134"/>
            <a:ext cx="9946106" cy="37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1DDBE-86B9-47DC-9E81-6E5EA82F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4601"/>
            <a:ext cx="9071640" cy="609398"/>
          </a:xfrm>
        </p:spPr>
        <p:txBody>
          <a:bodyPr/>
          <a:lstStyle/>
          <a:p>
            <a:pPr algn="ctr"/>
            <a:r>
              <a:rPr lang="fr-FR" b="1" u="sng" dirty="0"/>
              <a:t>Une formation en quatre temps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E1473D-104D-4202-A181-E2D32B2A74B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536464"/>
            <a:ext cx="9071640" cy="3739485"/>
          </a:xfrm>
        </p:spPr>
        <p:txBody>
          <a:bodyPr/>
          <a:lstStyle/>
          <a:p>
            <a:r>
              <a:rPr lang="fr-FR" sz="3000" dirty="0"/>
              <a:t>1) Quels problèmes enseigner et Quand ?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/>
              <a:t>2) Les énoncés, quels obstacles ? Quels leviers ? 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/>
              <a:t>3) Les schémas et les outils pour les élèves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/>
              <a:t>4) Les problèmes de référence : Définition et application dans ma semaine d’enseignement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426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0076F1-7257-4DB7-A860-B588ECA2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" y="196481"/>
            <a:ext cx="993596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F06B21-F03E-4F3E-ACC9-D429CC1A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8" y="0"/>
            <a:ext cx="8150927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B6291C-6589-4678-902F-948BEF1E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86" y="0"/>
            <a:ext cx="8164651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A06DE-8794-4182-9E62-9B3DB250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2301"/>
            <a:ext cx="9464040" cy="553998"/>
          </a:xfrm>
        </p:spPr>
        <p:txBody>
          <a:bodyPr/>
          <a:lstStyle/>
          <a:p>
            <a:r>
              <a:rPr lang="fr-FR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Quels problèmes enseigner ? Quand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00188B-D280-40B3-A94A-570C47BE585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4034070"/>
          </a:xfrm>
        </p:spPr>
        <p:txBody>
          <a:bodyPr>
            <a:normAutofit fontScale="92500"/>
          </a:bodyPr>
          <a:lstStyle/>
          <a:p>
            <a:r>
              <a:rPr lang="fr-FR" sz="3200" u="sng" dirty="0"/>
              <a:t>Objectifs :</a:t>
            </a:r>
          </a:p>
          <a:p>
            <a:pPr marL="0" indent="0">
              <a:buNone/>
            </a:pPr>
            <a:endParaRPr lang="fr-FR" sz="32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200" dirty="0"/>
              <a:t>s’assurer de la compréhension des enjeux de la connaissance des typologies </a:t>
            </a:r>
          </a:p>
          <a:p>
            <a:pPr marL="457200" lvl="1" indent="0">
              <a:buNone/>
            </a:pPr>
            <a:endParaRPr lang="fr-FR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200" dirty="0"/>
              <a:t>savoir que les sous-catégories ne sont pas toutes d’un même niveau de complexité </a:t>
            </a:r>
          </a:p>
          <a:p>
            <a:pPr marL="457200" lvl="1" indent="0">
              <a:buNone/>
            </a:pPr>
            <a:endParaRPr lang="fr-FR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3200" dirty="0"/>
              <a:t>s’approprier la proposition de progression annuelle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75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D047640-FDB0-4B62-BBBD-D6CE3D021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89980"/>
              </p:ext>
            </p:extLst>
          </p:nvPr>
        </p:nvGraphicFramePr>
        <p:xfrm>
          <a:off x="354330" y="207010"/>
          <a:ext cx="9349739" cy="4891928"/>
        </p:xfrm>
        <a:graphic>
          <a:graphicData uri="http://schemas.openxmlformats.org/drawingml/2006/table">
            <a:tbl>
              <a:tblPr/>
              <a:tblGrid>
                <a:gridCol w="9349739">
                  <a:extLst>
                    <a:ext uri="{9D8B030D-6E8A-4147-A177-3AD203B41FA5}">
                      <a16:colId xmlns:a16="http://schemas.microsoft.com/office/drawing/2014/main" val="3926764375"/>
                    </a:ext>
                  </a:extLst>
                </a:gridCol>
              </a:tblGrid>
              <a:tr h="47961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Léo a 188 billes. Léo en a 75 de plus que Lucie. 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800" b="1" dirty="0">
                          <a:effectLst/>
                          <a:latin typeface="+mj-lt"/>
                        </a:rPr>
                        <a:t>Combien de billes a Lucie?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(attendus fin CE2)</a:t>
                      </a:r>
                    </a:p>
                  </a:txBody>
                  <a:tcPr marL="33387" marR="33387" marT="33387" marB="33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24525"/>
                  </a:ext>
                </a:extLst>
              </a:tr>
              <a:tr h="55923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800">
                          <a:effectLst/>
                          <a:latin typeface="+mj-lt"/>
                        </a:rPr>
                        <a:t>Le directeur achète 100 paquets de 30 gâteaux en début de mois. Les élèves en ont mangé 1800 pendant le mois. 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800" b="1">
                          <a:effectLst/>
                          <a:latin typeface="+mj-lt"/>
                        </a:rPr>
                        <a:t>Combien lui en reste-t-il à la fin du mois?</a:t>
                      </a:r>
                      <a:r>
                        <a:rPr lang="fr-FR" sz="1800">
                          <a:effectLst/>
                          <a:latin typeface="+mj-lt"/>
                        </a:rPr>
                        <a:t> (attendus fin CE2)</a:t>
                      </a:r>
                    </a:p>
                  </a:txBody>
                  <a:tcPr marL="33387" marR="33387" marT="33387" marB="33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657396"/>
                  </a:ext>
                </a:extLst>
              </a:tr>
              <a:tr h="155446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Bob a choisi un code pour le cadenas de sa valise. 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Ce code est un nombre de 3 chiffres tous différents.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Aucun de ces chiffres n’est égal à 0.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Si l’on additionne tous les nombres du code, on trouve 22.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Si l’on additionne les deux premiers chiffres, on trouve 17.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u="none" strike="noStrike">
                          <a:effectLst/>
                          <a:latin typeface="+mj-lt"/>
                        </a:rPr>
                        <a:t>Si l’on multiplie le deuxième chiffre par le troisième chiffre, on trouve 40.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1" u="none" strike="noStrike">
                          <a:effectLst/>
                          <a:latin typeface="+mj-lt"/>
                        </a:rPr>
                        <a:t>Quel est le code de Bob ?</a:t>
                      </a:r>
                      <a:endParaRPr lang="fr-FR" sz="1800" u="none" strike="noStrike">
                        <a:effectLst/>
                        <a:latin typeface="+mj-lt"/>
                      </a:endParaRPr>
                    </a:p>
                  </a:txBody>
                  <a:tcPr marL="33387" marR="33387" marT="33387" marB="33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54856"/>
                  </a:ext>
                </a:extLst>
              </a:tr>
              <a:tr h="69440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i="0" u="none" strike="noStrike" dirty="0">
                          <a:effectLst/>
                          <a:latin typeface="+mj-lt"/>
                        </a:rPr>
                        <a:t>Et celui-ci ?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0" i="0" u="none" strike="noStrike" dirty="0">
                          <a:effectLst/>
                          <a:latin typeface="+mj-lt"/>
                        </a:rPr>
                        <a:t>J’ai 106 € dans ma tirelire. Je dépense 35 € pour acheter un beau livre.</a:t>
                      </a:r>
                      <a:endParaRPr lang="fr-FR" sz="1800" b="0" u="none" strike="noStrike" dirty="0">
                        <a:effectLst/>
                        <a:latin typeface="+mj-lt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800" b="1" i="0" u="none" strike="noStrike" dirty="0">
                          <a:effectLst/>
                          <a:latin typeface="+mj-lt"/>
                        </a:rPr>
                        <a:t>Est-ce que je peux encore acheter un téléphone portable à 79€ ?</a:t>
                      </a:r>
                      <a:endParaRPr lang="fr-FR" sz="1800" i="0" u="none" strike="noStrike" dirty="0">
                        <a:effectLst/>
                        <a:latin typeface="+mj-lt"/>
                      </a:endParaRPr>
                    </a:p>
                  </a:txBody>
                  <a:tcPr marL="33387" marR="33387" marT="33387" marB="33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6384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E0CB792-4F63-44B7-BDBC-8BC441BB3621}"/>
              </a:ext>
            </a:extLst>
          </p:cNvPr>
          <p:cNvSpPr txBox="1"/>
          <p:nvPr/>
        </p:nvSpPr>
        <p:spPr>
          <a:xfrm>
            <a:off x="354330" y="5098938"/>
            <a:ext cx="681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>
                <a:hlinkClick r:id="rId2"/>
              </a:rPr>
              <a:t>https://eduscol.education.fr/pid38211/attendus-et-reperes.html</a:t>
            </a:r>
            <a:endParaRPr lang="fr-FR" sz="10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4127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8B80325-5E78-4CBE-B513-C4182E4A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5850"/>
              </p:ext>
            </p:extLst>
          </p:nvPr>
        </p:nvGraphicFramePr>
        <p:xfrm>
          <a:off x="182880" y="192401"/>
          <a:ext cx="9749790" cy="5179068"/>
        </p:xfrm>
        <a:graphic>
          <a:graphicData uri="http://schemas.openxmlformats.org/drawingml/2006/table">
            <a:tbl>
              <a:tblPr/>
              <a:tblGrid>
                <a:gridCol w="9749790">
                  <a:extLst>
                    <a:ext uri="{9D8B030D-6E8A-4147-A177-3AD203B41FA5}">
                      <a16:colId xmlns:a16="http://schemas.microsoft.com/office/drawing/2014/main" val="1754953872"/>
                    </a:ext>
                  </a:extLst>
                </a:gridCol>
              </a:tblGrid>
              <a:tr h="61793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>
                          <a:effectLst/>
                          <a:latin typeface="+mj-lt"/>
                        </a:rPr>
                        <a:t>Léo a 188 billes. Léo en a 75 de plus que Lucie. 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 b="1">
                          <a:effectLst/>
                          <a:latin typeface="+mj-lt"/>
                        </a:rPr>
                        <a:t>Combien de billes a Lucie?</a:t>
                      </a:r>
                      <a:r>
                        <a:rPr lang="fr-FR" sz="1600">
                          <a:effectLst/>
                          <a:latin typeface="+mj-lt"/>
                        </a:rPr>
                        <a:t> (attendus fin CE2)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>
                          <a:effectLst/>
                          <a:latin typeface="+mj-lt"/>
                        </a:rPr>
                        <a:t>→ </a:t>
                      </a:r>
                      <a:r>
                        <a:rPr lang="fr-FR" sz="1600" i="1">
                          <a:effectLst/>
                          <a:latin typeface="+mj-lt"/>
                        </a:rPr>
                        <a:t>Problème à une étape ⇒ </a:t>
                      </a:r>
                      <a:r>
                        <a:rPr lang="fr-FR" sz="1600" b="1" i="1">
                          <a:effectLst/>
                          <a:latin typeface="+mj-lt"/>
                        </a:rPr>
                        <a:t>problème basique</a:t>
                      </a:r>
                      <a:r>
                        <a:rPr lang="fr-FR" sz="1600" i="1">
                          <a:effectLst/>
                          <a:latin typeface="+mj-lt"/>
                        </a:rPr>
                        <a:t> selon la typologie de Catherine Houdement</a:t>
                      </a:r>
                      <a:endParaRPr lang="fr-FR" sz="1600">
                        <a:effectLst/>
                        <a:latin typeface="+mj-lt"/>
                      </a:endParaRPr>
                    </a:p>
                  </a:txBody>
                  <a:tcPr marL="29973" marR="29973" marT="29973" marB="2997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06732"/>
                  </a:ext>
                </a:extLst>
              </a:tr>
              <a:tr h="61793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>
                          <a:effectLst/>
                          <a:latin typeface="+mj-lt"/>
                        </a:rPr>
                        <a:t>Le directeur achète 100 paquets de 30 gâteaux en début de mois. Les élèves en ont mangé 1800 pendant le mois. 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 b="1">
                          <a:effectLst/>
                          <a:latin typeface="+mj-lt"/>
                        </a:rPr>
                        <a:t>Combien lui en reste-t-il à la fin du mois?</a:t>
                      </a:r>
                      <a:r>
                        <a:rPr lang="fr-FR" sz="1600">
                          <a:effectLst/>
                          <a:latin typeface="+mj-lt"/>
                        </a:rPr>
                        <a:t> (attendus fin CE2)</a:t>
                      </a:r>
                    </a:p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fr-FR" sz="1600">
                          <a:effectLst/>
                          <a:latin typeface="+mj-lt"/>
                        </a:rPr>
                        <a:t>→ </a:t>
                      </a:r>
                      <a:r>
                        <a:rPr lang="fr-FR" sz="1600" i="1">
                          <a:effectLst/>
                          <a:latin typeface="+mj-lt"/>
                        </a:rPr>
                        <a:t>Problème à plusieurs étapes ⇒ </a:t>
                      </a:r>
                      <a:r>
                        <a:rPr lang="fr-FR" sz="1600" b="1" i="1">
                          <a:effectLst/>
                          <a:latin typeface="+mj-lt"/>
                        </a:rPr>
                        <a:t>problème complexe</a:t>
                      </a:r>
                      <a:r>
                        <a:rPr lang="fr-FR" sz="1600" i="1">
                          <a:effectLst/>
                          <a:latin typeface="+mj-lt"/>
                        </a:rPr>
                        <a:t> (Houdement) ou </a:t>
                      </a:r>
                      <a:r>
                        <a:rPr lang="fr-FR" sz="1600" b="1" i="1">
                          <a:effectLst/>
                          <a:latin typeface="+mj-lt"/>
                        </a:rPr>
                        <a:t>composé </a:t>
                      </a:r>
                      <a:r>
                        <a:rPr lang="fr-FR" sz="1600" b="0" i="1">
                          <a:effectLst/>
                          <a:latin typeface="+mj-lt"/>
                        </a:rPr>
                        <a:t>(CPD 71)</a:t>
                      </a:r>
                      <a:endParaRPr lang="fr-FR" sz="1600">
                        <a:effectLst/>
                        <a:latin typeface="+mj-lt"/>
                      </a:endParaRPr>
                    </a:p>
                  </a:txBody>
                  <a:tcPr marL="29973" marR="29973" marT="29973" marB="2997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91472"/>
                  </a:ext>
                </a:extLst>
              </a:tr>
              <a:tr h="144518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Bob a choisi un code pour le cadenas de sa valise. 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Ce code est un nombre de 3 chiffres tous différents.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Aucun de ces chiffres n’est égal à 0.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Si l’on additionne tous les nombres du code, on trouve 22.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Si l’on additionne les deux premiers chiffres, on trouve 17.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Si l’on multiplie le deuxième chiffre par le troisième chiffre, on trouve 40.</a:t>
                      </a: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1" u="none" strike="noStrike">
                          <a:effectLst/>
                          <a:latin typeface="+mj-lt"/>
                        </a:rPr>
                        <a:t>Quel est le code de Bob ?</a:t>
                      </a:r>
                      <a:endParaRPr lang="fr-FR" sz="1600" u="none" strike="noStrike">
                        <a:effectLst/>
                        <a:latin typeface="+mj-lt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u="none" strike="noStrike">
                          <a:effectLst/>
                          <a:latin typeface="+mj-lt"/>
                        </a:rPr>
                        <a:t>→ </a:t>
                      </a:r>
                      <a:r>
                        <a:rPr lang="fr-FR" sz="1600" b="0" i="1" u="none" strike="noStrike">
                          <a:effectLst/>
                          <a:latin typeface="+mj-lt"/>
                        </a:rPr>
                        <a:t>Problème de recherche nécessitant des tâtonnements ⇒ </a:t>
                      </a:r>
                      <a:r>
                        <a:rPr lang="fr-FR" sz="1600" b="1" i="1" u="none" strike="noStrike">
                          <a:effectLst/>
                          <a:latin typeface="+mj-lt"/>
                        </a:rPr>
                        <a:t>problème atypique</a:t>
                      </a:r>
                      <a:r>
                        <a:rPr lang="fr-FR" sz="1600" b="0" i="1" u="none" strike="noStrike">
                          <a:effectLst/>
                          <a:latin typeface="+mj-lt"/>
                        </a:rPr>
                        <a:t> (Houdement)</a:t>
                      </a:r>
                      <a:endParaRPr lang="fr-FR" sz="1600" b="0" u="none" strike="noStrike">
                        <a:effectLst/>
                        <a:latin typeface="+mj-lt"/>
                      </a:endParaRPr>
                    </a:p>
                  </a:txBody>
                  <a:tcPr marL="29973" marR="29973" marT="29973" marB="2997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6225"/>
                  </a:ext>
                </a:extLst>
              </a:tr>
              <a:tr h="6066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0" i="0" u="none" strike="noStrike" dirty="0">
                          <a:effectLst/>
                          <a:latin typeface="+mj-lt"/>
                        </a:rPr>
                        <a:t>J’ai 106 € dans ma tirelire. Je dépense 35 € pour acheter un beau livre.</a:t>
                      </a:r>
                      <a:endParaRPr lang="fr-FR" sz="1600" b="0" u="none" strike="noStrike" dirty="0">
                        <a:effectLst/>
                        <a:latin typeface="+mj-lt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fr-FR" sz="1600" b="1" i="0" u="none" strike="noStrike" dirty="0">
                          <a:effectLst/>
                          <a:latin typeface="+mj-lt"/>
                        </a:rPr>
                        <a:t>Est-ce que je peux encore acheter un téléphone portable à 79€ ?</a:t>
                      </a:r>
                      <a:endParaRPr lang="fr-FR" sz="1600" i="0" u="none" strike="noStrike" dirty="0">
                        <a:effectLst/>
                        <a:latin typeface="+mj-lt"/>
                      </a:endParaRPr>
                    </a:p>
                    <a:p>
                      <a:r>
                        <a:rPr lang="fr-FR" sz="1600" i="0" u="none" strike="noStrike" dirty="0">
                          <a:effectLst/>
                          <a:latin typeface="+mj-lt"/>
                        </a:rPr>
                        <a:t>→ </a:t>
                      </a:r>
                      <a:r>
                        <a:rPr lang="fr-FR" sz="1600" b="0" i="1" u="none" strike="noStrike" dirty="0">
                          <a:effectLst/>
                          <a:latin typeface="+mj-lt"/>
                        </a:rPr>
                        <a:t>Problème demandant une comparaison de niveau 0 à la fin (Stella </a:t>
                      </a:r>
                      <a:r>
                        <a:rPr lang="fr-FR" sz="1600" b="0" i="1" u="none" strike="noStrike" dirty="0" err="1">
                          <a:effectLst/>
                          <a:latin typeface="+mj-lt"/>
                        </a:rPr>
                        <a:t>Baruk</a:t>
                      </a:r>
                      <a:r>
                        <a:rPr lang="fr-FR" sz="1600" b="0" i="1" u="none" strike="noStrike" dirty="0">
                          <a:effectLst/>
                          <a:latin typeface="+mj-lt"/>
                        </a:rPr>
                        <a:t>) ⇒ </a:t>
                      </a:r>
                      <a:r>
                        <a:rPr lang="fr-FR" sz="1600" b="1" i="1" u="none" strike="noStrike" dirty="0">
                          <a:effectLst/>
                          <a:latin typeface="+mj-lt"/>
                        </a:rPr>
                        <a:t>problème complexe léger</a:t>
                      </a:r>
                      <a:r>
                        <a:rPr lang="fr-FR" sz="1600" b="0" i="1" u="none" strike="noStrike" dirty="0">
                          <a:effectLst/>
                          <a:latin typeface="+mj-lt"/>
                        </a:rPr>
                        <a:t> </a:t>
                      </a:r>
                      <a:endParaRPr lang="fr-FR" sz="1600" dirty="0">
                        <a:latin typeface="+mj-lt"/>
                      </a:endParaRPr>
                    </a:p>
                  </a:txBody>
                  <a:tcPr marL="29973" marR="29973" marT="29973" marB="2997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2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2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44000" y="206156"/>
            <a:ext cx="907200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3200" b="0" strike="noStrike" spc="-1" dirty="0">
                <a:latin typeface="Arial"/>
              </a:rPr>
              <a:t>Si on résume… Catherine </a:t>
            </a:r>
            <a:r>
              <a:rPr lang="fr-FR" sz="3200" b="0" strike="noStrike" spc="-1" dirty="0" err="1">
                <a:latin typeface="Arial"/>
              </a:rPr>
              <a:t>Houdement</a:t>
            </a:r>
            <a:r>
              <a:rPr lang="fr-FR" sz="3200" b="0" strike="noStrike" spc="-1" dirty="0">
                <a:latin typeface="Arial"/>
              </a:rPr>
              <a:t>...</a:t>
            </a:r>
          </a:p>
        </p:txBody>
      </p:sp>
      <p:pic>
        <p:nvPicPr>
          <p:cNvPr id="62" name="Image 61"/>
          <p:cNvPicPr/>
          <p:nvPr/>
        </p:nvPicPr>
        <p:blipFill>
          <a:blip r:embed="rId3"/>
          <a:stretch/>
        </p:blipFill>
        <p:spPr>
          <a:xfrm>
            <a:off x="5110098" y="1124960"/>
            <a:ext cx="1782720" cy="1782720"/>
          </a:xfrm>
          <a:prstGeom prst="rect">
            <a:avLst/>
          </a:prstGeom>
          <a:ln>
            <a:noFill/>
          </a:ln>
        </p:spPr>
      </p:pic>
      <p:pic>
        <p:nvPicPr>
          <p:cNvPr id="63" name="Image 62"/>
          <p:cNvPicPr/>
          <p:nvPr/>
        </p:nvPicPr>
        <p:blipFill>
          <a:blip r:embed="rId4"/>
          <a:stretch/>
        </p:blipFill>
        <p:spPr>
          <a:xfrm>
            <a:off x="1305492" y="933660"/>
            <a:ext cx="2097000" cy="1944000"/>
          </a:xfrm>
          <a:prstGeom prst="rect">
            <a:avLst/>
          </a:prstGeom>
          <a:ln>
            <a:noFill/>
          </a:ln>
        </p:spPr>
      </p:pic>
      <p:sp>
        <p:nvSpPr>
          <p:cNvPr id="64" name="TextShape 2"/>
          <p:cNvSpPr txBox="1"/>
          <p:nvPr/>
        </p:nvSpPr>
        <p:spPr>
          <a:xfrm>
            <a:off x="6048000" y="3096000"/>
            <a:ext cx="302400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Freeform 3"/>
          <p:cNvSpPr/>
          <p:nvPr/>
        </p:nvSpPr>
        <p:spPr>
          <a:xfrm>
            <a:off x="2742966" y="467959"/>
            <a:ext cx="2759243" cy="933837"/>
          </a:xfrm>
          <a:custGeom>
            <a:avLst/>
            <a:gdLst/>
            <a:ahLst/>
            <a:cxnLst/>
            <a:rect l="0" t="0" r="r" b="b"/>
            <a:pathLst>
              <a:path w="10001" h="2601">
                <a:moveTo>
                  <a:pt x="10000" y="2600"/>
                </a:moveTo>
                <a:cubicBezTo>
                  <a:pt x="5600" y="0"/>
                  <a:pt x="0" y="2600"/>
                  <a:pt x="0" y="2600"/>
                </a:cubicBezTo>
              </a:path>
            </a:pathLst>
          </a:custGeom>
          <a:ln w="720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66" name="TextShape 4"/>
          <p:cNvSpPr txBox="1"/>
          <p:nvPr/>
        </p:nvSpPr>
        <p:spPr>
          <a:xfrm>
            <a:off x="4659840" y="2911739"/>
            <a:ext cx="25920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2000" b="0" strike="noStrike" spc="-1" dirty="0">
                <a:latin typeface="Arial"/>
              </a:rPr>
              <a:t>Un élève résout un problème</a:t>
            </a:r>
          </a:p>
        </p:txBody>
      </p:sp>
      <p:sp>
        <p:nvSpPr>
          <p:cNvPr id="67" name="TextShape 5"/>
          <p:cNvSpPr txBox="1"/>
          <p:nvPr/>
        </p:nvSpPr>
        <p:spPr>
          <a:xfrm>
            <a:off x="123840" y="2882080"/>
            <a:ext cx="4536000" cy="10142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2000" b="0" strike="noStrike" spc="-1" dirty="0">
                <a:latin typeface="Arial"/>
              </a:rPr>
              <a:t>Il va chercher dans sa mémoire, mobiliser d’anciennes résolutions de problèmes pour résoudre le nouveau </a:t>
            </a:r>
          </a:p>
        </p:txBody>
      </p:sp>
      <p:pic>
        <p:nvPicPr>
          <p:cNvPr id="68" name="Image 67"/>
          <p:cNvPicPr/>
          <p:nvPr/>
        </p:nvPicPr>
        <p:blipFill>
          <a:blip r:embed="rId5"/>
          <a:stretch/>
        </p:blipFill>
        <p:spPr>
          <a:xfrm>
            <a:off x="304920" y="4320000"/>
            <a:ext cx="1279080" cy="1119240"/>
          </a:xfrm>
          <a:prstGeom prst="rect">
            <a:avLst/>
          </a:prstGeom>
          <a:ln>
            <a:noFill/>
          </a:ln>
        </p:spPr>
      </p:pic>
      <p:sp>
        <p:nvSpPr>
          <p:cNvPr id="69" name="TextShape 6"/>
          <p:cNvSpPr txBox="1"/>
          <p:nvPr/>
        </p:nvSpPr>
        <p:spPr>
          <a:xfrm>
            <a:off x="1800000" y="4464000"/>
            <a:ext cx="7848000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 dirty="0">
                <a:latin typeface="Arial"/>
              </a:rPr>
              <a:t>Attention, il est bien dit qu’il pioche dans des problèmes résolus et non dans des problèmes qu’il a essayé de résoudre !</a:t>
            </a:r>
          </a:p>
        </p:txBody>
      </p:sp>
      <p:sp>
        <p:nvSpPr>
          <p:cNvPr id="70" name="CustomShape 7"/>
          <p:cNvSpPr/>
          <p:nvPr/>
        </p:nvSpPr>
        <p:spPr>
          <a:xfrm>
            <a:off x="144000" y="4176000"/>
            <a:ext cx="9792000" cy="136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TextShape 4">
            <a:extLst>
              <a:ext uri="{FF2B5EF4-FFF2-40B4-BE49-F238E27FC236}">
                <a16:creationId xmlns:a16="http://schemas.microsoft.com/office/drawing/2014/main" id="{A29F8207-77F9-4F3B-A769-3CA1EA0B02C2}"/>
              </a:ext>
            </a:extLst>
          </p:cNvPr>
          <p:cNvSpPr txBox="1"/>
          <p:nvPr/>
        </p:nvSpPr>
        <p:spPr>
          <a:xfrm>
            <a:off x="7251840" y="915994"/>
            <a:ext cx="2702153" cy="1568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45000" rIns="90000" bIns="45000">
            <a:spAutoFit/>
          </a:bodyPr>
          <a:lstStyle/>
          <a:p>
            <a:r>
              <a:rPr lang="fr-FR" sz="2400" b="0" u="sng" strike="noStrike" spc="-1" dirty="0">
                <a:latin typeface="Arial"/>
              </a:rPr>
              <a:t>Problèmes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spc="-1" dirty="0">
                <a:latin typeface="Arial"/>
              </a:rPr>
              <a:t>Basiques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b="0" strike="noStrike" spc="-1" dirty="0">
                <a:latin typeface="Arial"/>
              </a:rPr>
              <a:t>Complexes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spc="-1" dirty="0">
                <a:latin typeface="Arial"/>
              </a:rPr>
              <a:t>Atypiques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1045440"/>
            <a:ext cx="9072000" cy="34148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7200" b="0" strike="noStrike" spc="-1" dirty="0"/>
              <a:t>Lien avec la première partie de formation faite dans les écoles.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60000"/>
            <a:ext cx="914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Vous avez découvert une classification en entonnoir qui aboutit à 3 grandes classes…</a:t>
            </a:r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363600" y="2496600"/>
            <a:ext cx="2160360" cy="98352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3"/>
          <a:stretch/>
        </p:blipFill>
        <p:spPr>
          <a:xfrm>
            <a:off x="374760" y="3884760"/>
            <a:ext cx="2160360" cy="990360"/>
          </a:xfrm>
          <a:prstGeom prst="rect">
            <a:avLst/>
          </a:prstGeom>
          <a:ln>
            <a:noFill/>
          </a:ln>
        </p:spPr>
      </p:pic>
      <p:pic>
        <p:nvPicPr>
          <p:cNvPr id="108" name="Image 107"/>
          <p:cNvPicPr/>
          <p:nvPr/>
        </p:nvPicPr>
        <p:blipFill>
          <a:blip r:embed="rId4"/>
          <a:stretch/>
        </p:blipFill>
        <p:spPr>
          <a:xfrm>
            <a:off x="360000" y="1134000"/>
            <a:ext cx="2232000" cy="990000"/>
          </a:xfrm>
          <a:prstGeom prst="rect">
            <a:avLst/>
          </a:prstGeom>
          <a:ln>
            <a:noFill/>
          </a:ln>
        </p:spPr>
      </p:pic>
      <p:pic>
        <p:nvPicPr>
          <p:cNvPr id="109" name="Image 108"/>
          <p:cNvPicPr/>
          <p:nvPr/>
        </p:nvPicPr>
        <p:blipFill>
          <a:blip r:embed="rId5"/>
          <a:stretch/>
        </p:blipFill>
        <p:spPr>
          <a:xfrm>
            <a:off x="3038400" y="1206720"/>
            <a:ext cx="2155680" cy="697320"/>
          </a:xfrm>
          <a:prstGeom prst="rect">
            <a:avLst/>
          </a:prstGeom>
          <a:ln>
            <a:noFill/>
          </a:ln>
        </p:spPr>
      </p:pic>
      <p:pic>
        <p:nvPicPr>
          <p:cNvPr id="110" name="Image 109"/>
          <p:cNvPicPr/>
          <p:nvPr/>
        </p:nvPicPr>
        <p:blipFill>
          <a:blip r:embed="rId6"/>
          <a:stretch/>
        </p:blipFill>
        <p:spPr>
          <a:xfrm>
            <a:off x="3053880" y="2633400"/>
            <a:ext cx="2155680" cy="696960"/>
          </a:xfrm>
          <a:prstGeom prst="rect">
            <a:avLst/>
          </a:prstGeom>
          <a:ln>
            <a:noFill/>
          </a:ln>
        </p:spPr>
      </p:pic>
      <p:pic>
        <p:nvPicPr>
          <p:cNvPr id="111" name="Image 110"/>
          <p:cNvPicPr/>
          <p:nvPr/>
        </p:nvPicPr>
        <p:blipFill>
          <a:blip r:embed="rId7"/>
          <a:stretch/>
        </p:blipFill>
        <p:spPr>
          <a:xfrm>
            <a:off x="3064320" y="4198680"/>
            <a:ext cx="2155680" cy="697320"/>
          </a:xfrm>
          <a:prstGeom prst="rect">
            <a:avLst/>
          </a:prstGeom>
          <a:ln>
            <a:noFill/>
          </a:ln>
        </p:spPr>
      </p:pic>
      <p:pic>
        <p:nvPicPr>
          <p:cNvPr id="112" name="Image 111"/>
          <p:cNvPicPr/>
          <p:nvPr/>
        </p:nvPicPr>
        <p:blipFill>
          <a:blip r:embed="rId8"/>
          <a:stretch/>
        </p:blipFill>
        <p:spPr>
          <a:xfrm>
            <a:off x="5868000" y="1113480"/>
            <a:ext cx="1800000" cy="429480"/>
          </a:xfrm>
          <a:prstGeom prst="rect">
            <a:avLst/>
          </a:prstGeom>
          <a:ln>
            <a:noFill/>
          </a:ln>
        </p:spPr>
      </p:pic>
      <p:pic>
        <p:nvPicPr>
          <p:cNvPr id="113" name="Image 112"/>
          <p:cNvPicPr/>
          <p:nvPr/>
        </p:nvPicPr>
        <p:blipFill>
          <a:blip r:embed="rId9"/>
          <a:stretch/>
        </p:blipFill>
        <p:spPr>
          <a:xfrm>
            <a:off x="5868000" y="1622160"/>
            <a:ext cx="1800000" cy="429120"/>
          </a:xfrm>
          <a:prstGeom prst="rect">
            <a:avLst/>
          </a:prstGeom>
          <a:ln>
            <a:noFill/>
          </a:ln>
        </p:spPr>
      </p:pic>
      <p:pic>
        <p:nvPicPr>
          <p:cNvPr id="114" name="Image 113"/>
          <p:cNvPicPr/>
          <p:nvPr/>
        </p:nvPicPr>
        <p:blipFill>
          <a:blip r:embed="rId8"/>
          <a:stretch/>
        </p:blipFill>
        <p:spPr>
          <a:xfrm>
            <a:off x="5868000" y="2502000"/>
            <a:ext cx="1800000" cy="429120"/>
          </a:xfrm>
          <a:prstGeom prst="rect">
            <a:avLst/>
          </a:prstGeom>
          <a:ln>
            <a:noFill/>
          </a:ln>
        </p:spPr>
      </p:pic>
      <p:pic>
        <p:nvPicPr>
          <p:cNvPr id="115" name="Image 114"/>
          <p:cNvPicPr/>
          <p:nvPr/>
        </p:nvPicPr>
        <p:blipFill>
          <a:blip r:embed="rId9"/>
          <a:stretch/>
        </p:blipFill>
        <p:spPr>
          <a:xfrm>
            <a:off x="5868000" y="3010320"/>
            <a:ext cx="1800000" cy="429480"/>
          </a:xfrm>
          <a:prstGeom prst="rect">
            <a:avLst/>
          </a:prstGeom>
          <a:ln>
            <a:noFill/>
          </a:ln>
        </p:spPr>
      </p:pic>
      <p:pic>
        <p:nvPicPr>
          <p:cNvPr id="116" name="Image 115"/>
          <p:cNvPicPr/>
          <p:nvPr/>
        </p:nvPicPr>
        <p:blipFill>
          <a:blip r:embed="rId8"/>
          <a:stretch/>
        </p:blipFill>
        <p:spPr>
          <a:xfrm>
            <a:off x="5868000" y="4135680"/>
            <a:ext cx="1800000" cy="429120"/>
          </a:xfrm>
          <a:prstGeom prst="rect">
            <a:avLst/>
          </a:prstGeom>
          <a:ln>
            <a:noFill/>
          </a:ln>
        </p:spPr>
      </p:pic>
      <p:pic>
        <p:nvPicPr>
          <p:cNvPr id="117" name="Image 116"/>
          <p:cNvPicPr/>
          <p:nvPr/>
        </p:nvPicPr>
        <p:blipFill>
          <a:blip r:embed="rId9"/>
          <a:stretch/>
        </p:blipFill>
        <p:spPr>
          <a:xfrm>
            <a:off x="5868000" y="4644000"/>
            <a:ext cx="1800000" cy="429480"/>
          </a:xfrm>
          <a:prstGeom prst="rect">
            <a:avLst/>
          </a:prstGeom>
          <a:ln>
            <a:noFill/>
          </a:ln>
        </p:spPr>
      </p:pic>
      <p:sp>
        <p:nvSpPr>
          <p:cNvPr id="118" name="Freeform 2"/>
          <p:cNvSpPr/>
          <p:nvPr/>
        </p:nvSpPr>
        <p:spPr>
          <a:xfrm>
            <a:off x="2523960" y="1440000"/>
            <a:ext cx="514800" cy="1512360"/>
          </a:xfrm>
          <a:custGeom>
            <a:avLst/>
            <a:gdLst/>
            <a:ahLst/>
            <a:cxnLst/>
            <a:rect l="0" t="0" r="r" b="b"/>
            <a:pathLst>
              <a:path w="1430" h="4201">
                <a:moveTo>
                  <a:pt x="0" y="4200"/>
                </a:moveTo>
                <a:lnTo>
                  <a:pt x="1429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19" name="Freeform 3"/>
          <p:cNvSpPr/>
          <p:nvPr/>
        </p:nvSpPr>
        <p:spPr>
          <a:xfrm>
            <a:off x="2523960" y="2952000"/>
            <a:ext cx="530280" cy="360"/>
          </a:xfrm>
          <a:custGeom>
            <a:avLst/>
            <a:gdLst/>
            <a:ahLst/>
            <a:cxnLst/>
            <a:rect l="0" t="0" r="r" b="b"/>
            <a:pathLst>
              <a:path w="1473" h="1">
                <a:moveTo>
                  <a:pt x="0" y="0"/>
                </a:moveTo>
                <a:lnTo>
                  <a:pt x="14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0" name="Freeform 4"/>
          <p:cNvSpPr/>
          <p:nvPr/>
        </p:nvSpPr>
        <p:spPr>
          <a:xfrm>
            <a:off x="2524320" y="2952000"/>
            <a:ext cx="540360" cy="1584360"/>
          </a:xfrm>
          <a:custGeom>
            <a:avLst/>
            <a:gdLst/>
            <a:ahLst/>
            <a:cxnLst/>
            <a:rect l="0" t="0" r="r" b="b"/>
            <a:pathLst>
              <a:path w="1501" h="4401">
                <a:moveTo>
                  <a:pt x="0" y="0"/>
                </a:moveTo>
                <a:lnTo>
                  <a:pt x="1500" y="44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1" name="Freeform 5"/>
          <p:cNvSpPr/>
          <p:nvPr/>
        </p:nvSpPr>
        <p:spPr>
          <a:xfrm>
            <a:off x="5194080" y="1368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2" name="Freeform 6"/>
          <p:cNvSpPr/>
          <p:nvPr/>
        </p:nvSpPr>
        <p:spPr>
          <a:xfrm>
            <a:off x="2523960" y="2952000"/>
            <a:ext cx="530280" cy="360"/>
          </a:xfrm>
          <a:custGeom>
            <a:avLst/>
            <a:gdLst/>
            <a:ahLst/>
            <a:cxnLst/>
            <a:rect l="0" t="0" r="r" b="b"/>
            <a:pathLst>
              <a:path w="1473" h="1">
                <a:moveTo>
                  <a:pt x="0" y="0"/>
                </a:moveTo>
                <a:lnTo>
                  <a:pt x="14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3" name="Freeform 7"/>
          <p:cNvSpPr/>
          <p:nvPr/>
        </p:nvSpPr>
        <p:spPr>
          <a:xfrm>
            <a:off x="5194080" y="1512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4" name="Freeform 8"/>
          <p:cNvSpPr/>
          <p:nvPr/>
        </p:nvSpPr>
        <p:spPr>
          <a:xfrm>
            <a:off x="5194080" y="2808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5" name="Freeform 9"/>
          <p:cNvSpPr/>
          <p:nvPr/>
        </p:nvSpPr>
        <p:spPr>
          <a:xfrm>
            <a:off x="5194080" y="2952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6" name="Freeform 10"/>
          <p:cNvSpPr/>
          <p:nvPr/>
        </p:nvSpPr>
        <p:spPr>
          <a:xfrm>
            <a:off x="5194080" y="4392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7" name="Freeform 11"/>
          <p:cNvSpPr/>
          <p:nvPr/>
        </p:nvSpPr>
        <p:spPr>
          <a:xfrm>
            <a:off x="5194080" y="4536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8" name="Freeform 12"/>
          <p:cNvSpPr/>
          <p:nvPr/>
        </p:nvSpPr>
        <p:spPr>
          <a:xfrm>
            <a:off x="7678080" y="1188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29" name="Freeform 13"/>
          <p:cNvSpPr/>
          <p:nvPr/>
        </p:nvSpPr>
        <p:spPr>
          <a:xfrm>
            <a:off x="7678080" y="1332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0" name="Freeform 14"/>
          <p:cNvSpPr/>
          <p:nvPr/>
        </p:nvSpPr>
        <p:spPr>
          <a:xfrm>
            <a:off x="7678080" y="1692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1" name="Freeform 15"/>
          <p:cNvSpPr/>
          <p:nvPr/>
        </p:nvSpPr>
        <p:spPr>
          <a:xfrm>
            <a:off x="7678080" y="1836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2" name="Freeform 16"/>
          <p:cNvSpPr/>
          <p:nvPr/>
        </p:nvSpPr>
        <p:spPr>
          <a:xfrm>
            <a:off x="7678080" y="1836000"/>
            <a:ext cx="674280" cy="36360"/>
          </a:xfrm>
          <a:custGeom>
            <a:avLst/>
            <a:gdLst/>
            <a:ahLst/>
            <a:cxnLst/>
            <a:rect l="0" t="0" r="r" b="b"/>
            <a:pathLst>
              <a:path w="1873" h="101">
                <a:moveTo>
                  <a:pt x="0" y="0"/>
                </a:moveTo>
                <a:lnTo>
                  <a:pt x="1872" y="1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3" name="Freeform 17"/>
          <p:cNvSpPr/>
          <p:nvPr/>
        </p:nvSpPr>
        <p:spPr>
          <a:xfrm>
            <a:off x="7678080" y="2592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4" name="Freeform 18"/>
          <p:cNvSpPr/>
          <p:nvPr/>
        </p:nvSpPr>
        <p:spPr>
          <a:xfrm>
            <a:off x="7678080" y="2736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5" name="Freeform 19"/>
          <p:cNvSpPr/>
          <p:nvPr/>
        </p:nvSpPr>
        <p:spPr>
          <a:xfrm>
            <a:off x="7678080" y="2736000"/>
            <a:ext cx="674280" cy="36360"/>
          </a:xfrm>
          <a:custGeom>
            <a:avLst/>
            <a:gdLst/>
            <a:ahLst/>
            <a:cxnLst/>
            <a:rect l="0" t="0" r="r" b="b"/>
            <a:pathLst>
              <a:path w="1873" h="101">
                <a:moveTo>
                  <a:pt x="0" y="0"/>
                </a:moveTo>
                <a:lnTo>
                  <a:pt x="1872" y="1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6" name="Freeform 20"/>
          <p:cNvSpPr/>
          <p:nvPr/>
        </p:nvSpPr>
        <p:spPr>
          <a:xfrm>
            <a:off x="7678080" y="3096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7" name="Freeform 21"/>
          <p:cNvSpPr/>
          <p:nvPr/>
        </p:nvSpPr>
        <p:spPr>
          <a:xfrm>
            <a:off x="7678080" y="3240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8" name="Freeform 22"/>
          <p:cNvSpPr/>
          <p:nvPr/>
        </p:nvSpPr>
        <p:spPr>
          <a:xfrm>
            <a:off x="7678080" y="3240000"/>
            <a:ext cx="674280" cy="36360"/>
          </a:xfrm>
          <a:custGeom>
            <a:avLst/>
            <a:gdLst/>
            <a:ahLst/>
            <a:cxnLst/>
            <a:rect l="0" t="0" r="r" b="b"/>
            <a:pathLst>
              <a:path w="1873" h="101">
                <a:moveTo>
                  <a:pt x="0" y="0"/>
                </a:moveTo>
                <a:lnTo>
                  <a:pt x="1872" y="1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39" name="Freeform 23"/>
          <p:cNvSpPr/>
          <p:nvPr/>
        </p:nvSpPr>
        <p:spPr>
          <a:xfrm>
            <a:off x="7678080" y="4212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0" name="Freeform 24"/>
          <p:cNvSpPr/>
          <p:nvPr/>
        </p:nvSpPr>
        <p:spPr>
          <a:xfrm>
            <a:off x="7678080" y="4356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1" name="Freeform 25"/>
          <p:cNvSpPr/>
          <p:nvPr/>
        </p:nvSpPr>
        <p:spPr>
          <a:xfrm>
            <a:off x="7678080" y="4356000"/>
            <a:ext cx="674280" cy="36360"/>
          </a:xfrm>
          <a:custGeom>
            <a:avLst/>
            <a:gdLst/>
            <a:ahLst/>
            <a:cxnLst/>
            <a:rect l="0" t="0" r="r" b="b"/>
            <a:pathLst>
              <a:path w="1873" h="101">
                <a:moveTo>
                  <a:pt x="0" y="0"/>
                </a:moveTo>
                <a:lnTo>
                  <a:pt x="1872" y="1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2" name="Freeform 26"/>
          <p:cNvSpPr/>
          <p:nvPr/>
        </p:nvSpPr>
        <p:spPr>
          <a:xfrm>
            <a:off x="7678080" y="4716000"/>
            <a:ext cx="674280" cy="144360"/>
          </a:xfrm>
          <a:custGeom>
            <a:avLst/>
            <a:gdLst/>
            <a:ahLst/>
            <a:cxnLst/>
            <a:rect l="0" t="0" r="r" b="b"/>
            <a:pathLst>
              <a:path w="1873" h="401">
                <a:moveTo>
                  <a:pt x="0" y="400"/>
                </a:moveTo>
                <a:lnTo>
                  <a:pt x="1872" y="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3" name="Freeform 27"/>
          <p:cNvSpPr/>
          <p:nvPr/>
        </p:nvSpPr>
        <p:spPr>
          <a:xfrm>
            <a:off x="7678080" y="4860000"/>
            <a:ext cx="674280" cy="216360"/>
          </a:xfrm>
          <a:custGeom>
            <a:avLst/>
            <a:gdLst/>
            <a:ahLst/>
            <a:cxnLst/>
            <a:rect l="0" t="0" r="r" b="b"/>
            <a:pathLst>
              <a:path w="1873" h="601">
                <a:moveTo>
                  <a:pt x="0" y="0"/>
                </a:moveTo>
                <a:lnTo>
                  <a:pt x="1872" y="6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4" name="Freeform 28"/>
          <p:cNvSpPr/>
          <p:nvPr/>
        </p:nvSpPr>
        <p:spPr>
          <a:xfrm>
            <a:off x="7678080" y="4860000"/>
            <a:ext cx="674280" cy="36360"/>
          </a:xfrm>
          <a:custGeom>
            <a:avLst/>
            <a:gdLst/>
            <a:ahLst/>
            <a:cxnLst/>
            <a:rect l="0" t="0" r="r" b="b"/>
            <a:pathLst>
              <a:path w="1873" h="101">
                <a:moveTo>
                  <a:pt x="0" y="0"/>
                </a:moveTo>
                <a:lnTo>
                  <a:pt x="1872" y="100"/>
                </a:lnTo>
              </a:path>
            </a:pathLst>
          </a:custGeom>
          <a:solidFill>
            <a:srgbClr val="729FCF"/>
          </a:solidFill>
          <a:ln w="18000">
            <a:solidFill>
              <a:srgbClr val="000000"/>
            </a:solidFill>
            <a:round/>
          </a:ln>
        </p:spPr>
      </p:sp>
      <p:sp>
        <p:nvSpPr>
          <p:cNvPr id="145" name="TextShape 29"/>
          <p:cNvSpPr txBox="1"/>
          <p:nvPr/>
        </p:nvSpPr>
        <p:spPr>
          <a:xfrm>
            <a:off x="576000" y="706320"/>
            <a:ext cx="856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 et à 17 classes de problèmes basiques.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3" dur="8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C37630-3A5D-48B9-9371-362BC19D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78" y="0"/>
            <a:ext cx="8439268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2237</Words>
  <Application>Microsoft Office PowerPoint</Application>
  <PresentationFormat>Personnalisé</PresentationFormat>
  <Paragraphs>269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Antique Olive Compact</vt:lpstr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Une formation en quatre temps</vt:lpstr>
      <vt:lpstr>Quels problèmes enseigner ? Quand 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Stéphane Tank</cp:lastModifiedBy>
  <cp:revision>29</cp:revision>
  <dcterms:created xsi:type="dcterms:W3CDTF">2020-01-03T14:14:48Z</dcterms:created>
  <dcterms:modified xsi:type="dcterms:W3CDTF">2020-02-07T13:34:17Z</dcterms:modified>
  <dc:language>fr-FR</dc:language>
</cp:coreProperties>
</file>