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0" r:id="rId2"/>
  </p:sldMasterIdLst>
  <p:notesMasterIdLst>
    <p:notesMasterId r:id="rId79"/>
  </p:notesMasterIdLst>
  <p:sldIdLst>
    <p:sldId id="256" r:id="rId3"/>
    <p:sldId id="257" r:id="rId4"/>
    <p:sldId id="258" r:id="rId5"/>
    <p:sldId id="259" r:id="rId6"/>
    <p:sldId id="296" r:id="rId7"/>
    <p:sldId id="260" r:id="rId8"/>
    <p:sldId id="261" r:id="rId9"/>
    <p:sldId id="262" r:id="rId10"/>
    <p:sldId id="263" r:id="rId11"/>
    <p:sldId id="264" r:id="rId12"/>
    <p:sldId id="265" r:id="rId13"/>
    <p:sldId id="266" r:id="rId14"/>
    <p:sldId id="267" r:id="rId15"/>
    <p:sldId id="320" r:id="rId16"/>
    <p:sldId id="269" r:id="rId17"/>
    <p:sldId id="270" r:id="rId18"/>
    <p:sldId id="331" r:id="rId19"/>
    <p:sldId id="321" r:id="rId20"/>
    <p:sldId id="275" r:id="rId21"/>
    <p:sldId id="322" r:id="rId22"/>
    <p:sldId id="377" r:id="rId23"/>
    <p:sldId id="274" r:id="rId24"/>
    <p:sldId id="324" r:id="rId25"/>
    <p:sldId id="325" r:id="rId26"/>
    <p:sldId id="276" r:id="rId27"/>
    <p:sldId id="323" r:id="rId28"/>
    <p:sldId id="378" r:id="rId29"/>
    <p:sldId id="339" r:id="rId30"/>
    <p:sldId id="338" r:id="rId31"/>
    <p:sldId id="337" r:id="rId32"/>
    <p:sldId id="336" r:id="rId33"/>
    <p:sldId id="335" r:id="rId34"/>
    <p:sldId id="318" r:id="rId35"/>
    <p:sldId id="282" r:id="rId36"/>
    <p:sldId id="283" r:id="rId37"/>
    <p:sldId id="284" r:id="rId38"/>
    <p:sldId id="285" r:id="rId39"/>
    <p:sldId id="286" r:id="rId40"/>
    <p:sldId id="288" r:id="rId41"/>
    <p:sldId id="287" r:id="rId42"/>
    <p:sldId id="289" r:id="rId43"/>
    <p:sldId id="370" r:id="rId44"/>
    <p:sldId id="379" r:id="rId45"/>
    <p:sldId id="292" r:id="rId46"/>
    <p:sldId id="326" r:id="rId47"/>
    <p:sldId id="293" r:id="rId48"/>
    <p:sldId id="294" r:id="rId49"/>
    <p:sldId id="295" r:id="rId50"/>
    <p:sldId id="300" r:id="rId51"/>
    <p:sldId id="327" r:id="rId52"/>
    <p:sldId id="329" r:id="rId53"/>
    <p:sldId id="328" r:id="rId54"/>
    <p:sldId id="330" r:id="rId55"/>
    <p:sldId id="303" r:id="rId56"/>
    <p:sldId id="307" r:id="rId57"/>
    <p:sldId id="308" r:id="rId58"/>
    <p:sldId id="309" r:id="rId59"/>
    <p:sldId id="310" r:id="rId60"/>
    <p:sldId id="311" r:id="rId61"/>
    <p:sldId id="312" r:id="rId62"/>
    <p:sldId id="313" r:id="rId63"/>
    <p:sldId id="314" r:id="rId64"/>
    <p:sldId id="315" r:id="rId65"/>
    <p:sldId id="332" r:id="rId66"/>
    <p:sldId id="334" r:id="rId67"/>
    <p:sldId id="316" r:id="rId68"/>
    <p:sldId id="357" r:id="rId69"/>
    <p:sldId id="340" r:id="rId70"/>
    <p:sldId id="371" r:id="rId71"/>
    <p:sldId id="372" r:id="rId72"/>
    <p:sldId id="373" r:id="rId73"/>
    <p:sldId id="374" r:id="rId74"/>
    <p:sldId id="375" r:id="rId75"/>
    <p:sldId id="376" r:id="rId76"/>
    <p:sldId id="333" r:id="rId77"/>
    <p:sldId id="317" r:id="rId7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DCD7A0C9-65D1-4F0D-89EF-50C891B6B582}">
          <p14:sldIdLst>
            <p14:sldId id="256"/>
            <p14:sldId id="257"/>
            <p14:sldId id="258"/>
            <p14:sldId id="259"/>
            <p14:sldId id="296"/>
            <p14:sldId id="260"/>
            <p14:sldId id="261"/>
            <p14:sldId id="262"/>
            <p14:sldId id="263"/>
            <p14:sldId id="264"/>
            <p14:sldId id="265"/>
            <p14:sldId id="266"/>
            <p14:sldId id="267"/>
            <p14:sldId id="320"/>
            <p14:sldId id="269"/>
            <p14:sldId id="270"/>
            <p14:sldId id="331"/>
            <p14:sldId id="321"/>
            <p14:sldId id="275"/>
            <p14:sldId id="322"/>
            <p14:sldId id="377"/>
            <p14:sldId id="274"/>
            <p14:sldId id="324"/>
            <p14:sldId id="325"/>
            <p14:sldId id="276"/>
            <p14:sldId id="323"/>
            <p14:sldId id="378"/>
            <p14:sldId id="339"/>
            <p14:sldId id="338"/>
            <p14:sldId id="337"/>
            <p14:sldId id="336"/>
            <p14:sldId id="335"/>
            <p14:sldId id="318"/>
            <p14:sldId id="282"/>
            <p14:sldId id="283"/>
            <p14:sldId id="284"/>
            <p14:sldId id="285"/>
            <p14:sldId id="286"/>
            <p14:sldId id="288"/>
            <p14:sldId id="287"/>
            <p14:sldId id="289"/>
            <p14:sldId id="370"/>
            <p14:sldId id="379"/>
            <p14:sldId id="292"/>
            <p14:sldId id="326"/>
            <p14:sldId id="293"/>
            <p14:sldId id="294"/>
            <p14:sldId id="295"/>
            <p14:sldId id="300"/>
            <p14:sldId id="327"/>
            <p14:sldId id="329"/>
            <p14:sldId id="328"/>
            <p14:sldId id="330"/>
            <p14:sldId id="303"/>
            <p14:sldId id="307"/>
            <p14:sldId id="308"/>
            <p14:sldId id="309"/>
            <p14:sldId id="310"/>
            <p14:sldId id="311"/>
            <p14:sldId id="312"/>
            <p14:sldId id="313"/>
            <p14:sldId id="314"/>
            <p14:sldId id="315"/>
            <p14:sldId id="332"/>
            <p14:sldId id="334"/>
            <p14:sldId id="316"/>
            <p14:sldId id="357"/>
            <p14:sldId id="340"/>
            <p14:sldId id="371"/>
            <p14:sldId id="372"/>
            <p14:sldId id="373"/>
            <p14:sldId id="374"/>
            <p14:sldId id="375"/>
            <p14:sldId id="376"/>
            <p14:sldId id="333"/>
            <p14:sldId id="31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98B9CD-8C1C-43A0-8DA4-331D85C85DE3}" type="datetimeFigureOut">
              <a:rPr lang="fr-FR" smtClean="0"/>
              <a:t>14/02/2020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BF71F8-AB0B-4B69-98BB-1FA7C4901F54}" type="slidenum">
              <a:rPr lang="fr-FR" smtClean="0"/>
              <a:t>‹N°›</a:t>
            </a:fld>
            <a:endParaRPr lang="fr-FR"/>
          </a:p>
        </p:txBody>
      </p:sp>
    </p:spTree>
    <p:extLst>
      <p:ext uri="{BB962C8B-B14F-4D97-AF65-F5344CB8AC3E}">
        <p14:creationId xmlns:p14="http://schemas.microsoft.com/office/powerpoint/2010/main" val="3241631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E4D5E0-F040-46CE-A584-3DE452BB20A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18368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2/14/2020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2C9BB09C-5DEB-44CF-8020-6DA3BA186844}" type="datetimeFigureOut">
              <a:rPr lang="fr-FR" smtClean="0"/>
              <a:pPr/>
              <a:t>14/02/2020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8C2FA2-A853-4C7E-8EB7-E86F78C9CEEF}" type="slidenum">
              <a:rPr lang="fr-FR" smtClean="0"/>
              <a:pPr/>
              <a:t>‹N°›</a:t>
            </a:fld>
            <a:endParaRPr lang="fr-FR"/>
          </a:p>
        </p:txBody>
      </p:sp>
    </p:spTree>
    <p:extLst>
      <p:ext uri="{BB962C8B-B14F-4D97-AF65-F5344CB8AC3E}">
        <p14:creationId xmlns:p14="http://schemas.microsoft.com/office/powerpoint/2010/main" val="15222407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C9BB09C-5DEB-44CF-8020-6DA3BA186844}" type="datetimeFigureOut">
              <a:rPr lang="fr-FR" smtClean="0"/>
              <a:pPr/>
              <a:t>14/02/2020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8C2FA2-A853-4C7E-8EB7-E86F78C9CEEF}" type="slidenum">
              <a:rPr lang="fr-FR" smtClean="0"/>
              <a:pPr/>
              <a:t>‹N°›</a:t>
            </a:fld>
            <a:endParaRPr lang="fr-FR"/>
          </a:p>
        </p:txBody>
      </p:sp>
    </p:spTree>
    <p:extLst>
      <p:ext uri="{BB962C8B-B14F-4D97-AF65-F5344CB8AC3E}">
        <p14:creationId xmlns:p14="http://schemas.microsoft.com/office/powerpoint/2010/main" val="3356305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5333"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2C9BB09C-5DEB-44CF-8020-6DA3BA186844}" type="datetimeFigureOut">
              <a:rPr lang="fr-FR" smtClean="0"/>
              <a:pPr/>
              <a:t>14/02/2020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8C2FA2-A853-4C7E-8EB7-E86F78C9CEEF}" type="slidenum">
              <a:rPr lang="fr-FR" smtClean="0"/>
              <a:pPr/>
              <a:t>‹N°›</a:t>
            </a:fld>
            <a:endParaRPr lang="fr-FR"/>
          </a:p>
        </p:txBody>
      </p:sp>
    </p:spTree>
    <p:extLst>
      <p:ext uri="{BB962C8B-B14F-4D97-AF65-F5344CB8AC3E}">
        <p14:creationId xmlns:p14="http://schemas.microsoft.com/office/powerpoint/2010/main" val="1324232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C9BB09C-5DEB-44CF-8020-6DA3BA186844}" type="datetimeFigureOut">
              <a:rPr lang="fr-FR" smtClean="0"/>
              <a:pPr/>
              <a:t>14/02/2020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38C2FA2-A853-4C7E-8EB7-E86F78C9CEEF}" type="slidenum">
              <a:rPr lang="fr-FR" smtClean="0"/>
              <a:pPr/>
              <a:t>‹N°›</a:t>
            </a:fld>
            <a:endParaRPr lang="fr-FR"/>
          </a:p>
        </p:txBody>
      </p:sp>
    </p:spTree>
    <p:extLst>
      <p:ext uri="{BB962C8B-B14F-4D97-AF65-F5344CB8AC3E}">
        <p14:creationId xmlns:p14="http://schemas.microsoft.com/office/powerpoint/2010/main" val="8680845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2C9BB09C-5DEB-44CF-8020-6DA3BA186844}" type="datetimeFigureOut">
              <a:rPr lang="fr-FR" smtClean="0"/>
              <a:pPr/>
              <a:t>14/02/2020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38C2FA2-A853-4C7E-8EB7-E86F78C9CEEF}" type="slidenum">
              <a:rPr lang="fr-FR" smtClean="0"/>
              <a:pPr/>
              <a:t>‹N°›</a:t>
            </a:fld>
            <a:endParaRPr lang="fr-FR"/>
          </a:p>
        </p:txBody>
      </p:sp>
    </p:spTree>
    <p:extLst>
      <p:ext uri="{BB962C8B-B14F-4D97-AF65-F5344CB8AC3E}">
        <p14:creationId xmlns:p14="http://schemas.microsoft.com/office/powerpoint/2010/main" val="3083956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2C9BB09C-5DEB-44CF-8020-6DA3BA186844}" type="datetimeFigureOut">
              <a:rPr lang="fr-FR" smtClean="0"/>
              <a:pPr/>
              <a:t>14/02/2020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38C2FA2-A853-4C7E-8EB7-E86F78C9CEEF}" type="slidenum">
              <a:rPr lang="fr-FR" smtClean="0"/>
              <a:pPr/>
              <a:t>‹N°›</a:t>
            </a:fld>
            <a:endParaRPr lang="fr-FR"/>
          </a:p>
        </p:txBody>
      </p:sp>
    </p:spTree>
    <p:extLst>
      <p:ext uri="{BB962C8B-B14F-4D97-AF65-F5344CB8AC3E}">
        <p14:creationId xmlns:p14="http://schemas.microsoft.com/office/powerpoint/2010/main" val="35062921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C9BB09C-5DEB-44CF-8020-6DA3BA186844}" type="datetimeFigureOut">
              <a:rPr lang="fr-FR" smtClean="0"/>
              <a:pPr/>
              <a:t>14/02/2020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38C2FA2-A853-4C7E-8EB7-E86F78C9CEEF}" type="slidenum">
              <a:rPr lang="fr-FR" smtClean="0"/>
              <a:pPr/>
              <a:t>‹N°›</a:t>
            </a:fld>
            <a:endParaRPr lang="fr-FR"/>
          </a:p>
        </p:txBody>
      </p:sp>
    </p:spTree>
    <p:extLst>
      <p:ext uri="{BB962C8B-B14F-4D97-AF65-F5344CB8AC3E}">
        <p14:creationId xmlns:p14="http://schemas.microsoft.com/office/powerpoint/2010/main" val="2547296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2" y="273049"/>
            <a:ext cx="4011084" cy="1162051"/>
          </a:xfrm>
        </p:spPr>
        <p:txBody>
          <a:bodyPr anchor="b"/>
          <a:lstStyle>
            <a:lvl1pPr algn="l">
              <a:defRPr sz="2667" b="1"/>
            </a:lvl1pPr>
          </a:lstStyle>
          <a:p>
            <a:r>
              <a:rPr lang="fr-FR"/>
              <a:t>Cliquez pour modifier le style du titre</a:t>
            </a:r>
          </a:p>
        </p:txBody>
      </p:sp>
      <p:sp>
        <p:nvSpPr>
          <p:cNvPr id="3" name="Espace réservé du contenu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2C9BB09C-5DEB-44CF-8020-6DA3BA186844}" type="datetimeFigureOut">
              <a:rPr lang="fr-FR" smtClean="0"/>
              <a:pPr/>
              <a:t>14/02/2020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38C2FA2-A853-4C7E-8EB7-E86F78C9CEEF}" type="slidenum">
              <a:rPr lang="fr-FR" smtClean="0"/>
              <a:pPr/>
              <a:t>‹N°›</a:t>
            </a:fld>
            <a:endParaRPr lang="fr-FR"/>
          </a:p>
        </p:txBody>
      </p:sp>
    </p:spTree>
    <p:extLst>
      <p:ext uri="{BB962C8B-B14F-4D97-AF65-F5344CB8AC3E}">
        <p14:creationId xmlns:p14="http://schemas.microsoft.com/office/powerpoint/2010/main" val="41475924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9"/>
          </a:xfrm>
        </p:spPr>
        <p:txBody>
          <a:bodyPr anchor="b"/>
          <a:lstStyle>
            <a:lvl1pPr algn="l">
              <a:defRPr sz="2667"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fr-FR"/>
          </a:p>
        </p:txBody>
      </p:sp>
      <p:sp>
        <p:nvSpPr>
          <p:cNvPr id="4" name="Espace réservé du texte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2C9BB09C-5DEB-44CF-8020-6DA3BA186844}" type="datetimeFigureOut">
              <a:rPr lang="fr-FR" smtClean="0"/>
              <a:pPr/>
              <a:t>14/02/2020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38C2FA2-A853-4C7E-8EB7-E86F78C9CEEF}" type="slidenum">
              <a:rPr lang="fr-FR" smtClean="0"/>
              <a:pPr/>
              <a:t>‹N°›</a:t>
            </a:fld>
            <a:endParaRPr lang="fr-FR"/>
          </a:p>
        </p:txBody>
      </p:sp>
    </p:spTree>
    <p:extLst>
      <p:ext uri="{BB962C8B-B14F-4D97-AF65-F5344CB8AC3E}">
        <p14:creationId xmlns:p14="http://schemas.microsoft.com/office/powerpoint/2010/main" val="22216130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C9BB09C-5DEB-44CF-8020-6DA3BA186844}" type="datetimeFigureOut">
              <a:rPr lang="fr-FR" smtClean="0"/>
              <a:pPr/>
              <a:t>14/02/2020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8C2FA2-A853-4C7E-8EB7-E86F78C9CEEF}" type="slidenum">
              <a:rPr lang="fr-FR" smtClean="0"/>
              <a:pPr/>
              <a:t>‹N°›</a:t>
            </a:fld>
            <a:endParaRPr lang="fr-FR"/>
          </a:p>
        </p:txBody>
      </p:sp>
    </p:spTree>
    <p:extLst>
      <p:ext uri="{BB962C8B-B14F-4D97-AF65-F5344CB8AC3E}">
        <p14:creationId xmlns:p14="http://schemas.microsoft.com/office/powerpoint/2010/main" val="41872811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C9BB09C-5DEB-44CF-8020-6DA3BA186844}" type="datetimeFigureOut">
              <a:rPr lang="fr-FR" smtClean="0"/>
              <a:pPr/>
              <a:t>14/02/2020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8C2FA2-A853-4C7E-8EB7-E86F78C9CEEF}" type="slidenum">
              <a:rPr lang="fr-FR" smtClean="0"/>
              <a:pPr/>
              <a:t>‹N°›</a:t>
            </a:fld>
            <a:endParaRPr lang="fr-FR"/>
          </a:p>
        </p:txBody>
      </p:sp>
    </p:spTree>
    <p:extLst>
      <p:ext uri="{BB962C8B-B14F-4D97-AF65-F5344CB8AC3E}">
        <p14:creationId xmlns:p14="http://schemas.microsoft.com/office/powerpoint/2010/main" val="1726423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2/14/2020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2C9BB09C-5DEB-44CF-8020-6DA3BA186844}" type="datetimeFigureOut">
              <a:rPr lang="fr-FR" smtClean="0"/>
              <a:pPr/>
              <a:t>14/02/2020</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38C2FA2-A853-4C7E-8EB7-E86F78C9CEEF}" type="slidenum">
              <a:rPr lang="fr-FR" smtClean="0"/>
              <a:pPr/>
              <a:t>‹N°›</a:t>
            </a:fld>
            <a:endParaRPr lang="fr-FR"/>
          </a:p>
        </p:txBody>
      </p:sp>
    </p:spTree>
    <p:extLst>
      <p:ext uri="{BB962C8B-B14F-4D97-AF65-F5344CB8AC3E}">
        <p14:creationId xmlns:p14="http://schemas.microsoft.com/office/powerpoint/2010/main" val="302534651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emf"/><Relationship Id="rId7" Type="http://schemas.openxmlformats.org/officeDocument/2006/relationships/image" Target="../media/image14.emf"/><Relationship Id="rId2" Type="http://schemas.openxmlformats.org/officeDocument/2006/relationships/image" Target="../media/image9.emf"/><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 Id="rId9" Type="http://schemas.openxmlformats.org/officeDocument/2006/relationships/image" Target="../media/image16.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hyperlink" Target="http://julie-horvath.fr/2019/03/13/schematisation-et-resolution-de-problemes/"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hyperlink" Target="http://julie-horvath.fr/2019/03/13/schematisation-et-resolution-de-problemes/"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6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Temps%204%20mettre%20en%20oeuvre/Roman_photo.pdf"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3" Type="http://schemas.openxmlformats.org/officeDocument/2006/relationships/hyperlink" Target="https://calculatice.ac-lille.fr/spip.php?rubrique2" TargetMode="External"/><Relationship Id="rId2" Type="http://schemas.openxmlformats.org/officeDocument/2006/relationships/hyperlink" Target="https://www.mathsenvie.fr/" TargetMode="External"/><Relationship Id="rId1" Type="http://schemas.openxmlformats.org/officeDocument/2006/relationships/slideLayout" Target="../slideLayouts/slideLayout2.xml"/><Relationship Id="rId4" Type="http://schemas.openxmlformats.org/officeDocument/2006/relationships/hyperlink" Target="http://ien71-chalon1.cir.ac-dijon.fr/wp-content/uploads/sites/9/Formations/Supports/TUTORIEL_CALCULATICE.pdf" TargetMode="External"/></Relationships>
</file>

<file path=ppt/slides/_rels/slide76.xml.rels><?xml version="1.0" encoding="UTF-8" standalone="yes"?>
<Relationships xmlns="http://schemas.openxmlformats.org/package/2006/relationships"><Relationship Id="rId2" Type="http://schemas.openxmlformats.org/officeDocument/2006/relationships/hyperlink" Target="http://c3fond71.cir.ac-dijon.fr/banque-de-probleme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La résolution de problèmes</a:t>
            </a:r>
          </a:p>
        </p:txBody>
      </p:sp>
      <p:sp>
        <p:nvSpPr>
          <p:cNvPr id="3" name="Sous-titre 2"/>
          <p:cNvSpPr>
            <a:spLocks noGrp="1"/>
          </p:cNvSpPr>
          <p:nvPr>
            <p:ph type="subTitle" idx="1"/>
          </p:nvPr>
        </p:nvSpPr>
        <p:spPr/>
        <p:txBody>
          <a:bodyPr>
            <a:normAutofit lnSpcReduction="10000"/>
          </a:bodyPr>
          <a:lstStyle/>
          <a:p>
            <a:r>
              <a:rPr lang="fr-FR" dirty="0"/>
              <a:t>Module mathématiques CP</a:t>
            </a:r>
          </a:p>
          <a:p>
            <a:r>
              <a:rPr lang="fr-FR" dirty="0"/>
              <a:t>Présentiel du 5 février 2020</a:t>
            </a:r>
          </a:p>
          <a:p>
            <a:r>
              <a:rPr lang="fr-FR" dirty="0"/>
              <a:t>Circonscription de Chalon 1</a:t>
            </a:r>
          </a:p>
        </p:txBody>
      </p:sp>
      <p:pic>
        <p:nvPicPr>
          <p:cNvPr id="5" name="Image 4"/>
          <p:cNvPicPr>
            <a:picLocks noChangeAspect="1"/>
          </p:cNvPicPr>
          <p:nvPr/>
        </p:nvPicPr>
        <p:blipFill>
          <a:blip r:embed="rId2"/>
          <a:stretch>
            <a:fillRect/>
          </a:stretch>
        </p:blipFill>
        <p:spPr>
          <a:xfrm>
            <a:off x="2094969" y="1409577"/>
            <a:ext cx="8010525" cy="4133850"/>
          </a:xfrm>
          <a:prstGeom prst="rect">
            <a:avLst/>
          </a:prstGeom>
        </p:spPr>
      </p:pic>
      <p:sp>
        <p:nvSpPr>
          <p:cNvPr id="6" name="Rectangle 5"/>
          <p:cNvSpPr/>
          <p:nvPr/>
        </p:nvSpPr>
        <p:spPr>
          <a:xfrm>
            <a:off x="1813238" y="5909415"/>
            <a:ext cx="9084406" cy="369332"/>
          </a:xfrm>
          <a:prstGeom prst="rect">
            <a:avLst/>
          </a:prstGeom>
        </p:spPr>
        <p:txBody>
          <a:bodyPr wrap="square">
            <a:spAutoFit/>
          </a:bodyPr>
          <a:lstStyle/>
          <a:p>
            <a:r>
              <a:rPr lang="fr-FR" dirty="0"/>
              <a:t>Module mathématiques         CE Présentiel du 19 février 2020              Circonscription de Chalon 1</a:t>
            </a:r>
          </a:p>
        </p:txBody>
      </p:sp>
    </p:spTree>
    <p:extLst>
      <p:ext uri="{BB962C8B-B14F-4D97-AF65-F5344CB8AC3E}">
        <p14:creationId xmlns:p14="http://schemas.microsoft.com/office/powerpoint/2010/main" val="884466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typologie de Catherine </a:t>
            </a:r>
            <a:r>
              <a:rPr lang="fr-FR" dirty="0" err="1"/>
              <a:t>Houdement</a:t>
            </a:r>
            <a:endParaRPr lang="fr-FR" dirty="0"/>
          </a:p>
        </p:txBody>
      </p:sp>
      <p:sp>
        <p:nvSpPr>
          <p:cNvPr id="3" name="Espace réservé du contenu 2"/>
          <p:cNvSpPr>
            <a:spLocks noGrp="1"/>
          </p:cNvSpPr>
          <p:nvPr>
            <p:ph idx="1"/>
          </p:nvPr>
        </p:nvSpPr>
        <p:spPr/>
        <p:txBody>
          <a:bodyPr/>
          <a:lstStyle/>
          <a:p>
            <a:pPr algn="ctr"/>
            <a:endParaRPr lang="fr-FR" dirty="0"/>
          </a:p>
          <a:p>
            <a:r>
              <a:rPr lang="fr-FR" dirty="0"/>
              <a:t>Pierre avait 280€, il a acheté un livre à 12 € et une console à 155€, </a:t>
            </a:r>
          </a:p>
          <a:p>
            <a:pPr marL="0" indent="0">
              <a:buNone/>
            </a:pPr>
            <a:r>
              <a:rPr lang="fr-FR" dirty="0"/>
              <a:t>    Combien lui reste-t-il ?</a:t>
            </a:r>
          </a:p>
          <a:p>
            <a:pPr marL="0" indent="0" algn="ctr">
              <a:buNone/>
            </a:pPr>
            <a:endParaRPr lang="fr-FR" dirty="0"/>
          </a:p>
          <a:p>
            <a:pPr marL="0" indent="0" algn="ctr">
              <a:buNone/>
            </a:pPr>
            <a:endParaRPr lang="fr-FR" dirty="0"/>
          </a:p>
          <a:p>
            <a:pPr marL="0" indent="0" algn="ctr">
              <a:buNone/>
            </a:pPr>
            <a:r>
              <a:rPr lang="fr-FR" i="1" dirty="0"/>
              <a:t>Problème composé</a:t>
            </a:r>
          </a:p>
          <a:p>
            <a:endParaRPr lang="fr-FR" dirty="0"/>
          </a:p>
        </p:txBody>
      </p:sp>
    </p:spTree>
    <p:extLst>
      <p:ext uri="{BB962C8B-B14F-4D97-AF65-F5344CB8AC3E}">
        <p14:creationId xmlns:p14="http://schemas.microsoft.com/office/powerpoint/2010/main" val="711195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typologie de Catherine </a:t>
            </a:r>
            <a:r>
              <a:rPr lang="fr-FR" dirty="0" err="1"/>
              <a:t>Houdement</a:t>
            </a:r>
            <a:endParaRPr lang="fr-FR" dirty="0"/>
          </a:p>
        </p:txBody>
      </p:sp>
      <p:pic>
        <p:nvPicPr>
          <p:cNvPr id="4" name="Espace réservé du contenu 3"/>
          <p:cNvPicPr>
            <a:picLocks noGrp="1" noChangeAspect="1"/>
          </p:cNvPicPr>
          <p:nvPr>
            <p:ph idx="1"/>
          </p:nvPr>
        </p:nvPicPr>
        <p:blipFill>
          <a:blip r:embed="rId2"/>
          <a:stretch>
            <a:fillRect/>
          </a:stretch>
        </p:blipFill>
        <p:spPr>
          <a:xfrm>
            <a:off x="1619250" y="2959100"/>
            <a:ext cx="8953500" cy="2514600"/>
          </a:xfrm>
          <a:prstGeom prst="rect">
            <a:avLst/>
          </a:prstGeom>
        </p:spPr>
      </p:pic>
      <p:sp>
        <p:nvSpPr>
          <p:cNvPr id="5" name="AutoShape 2" descr="data:image/png;base64,iVBORw0KGgoAAAANSUhEUgAAAREAAADOCAIAAACW6aGXAAAACXBIWXMAAA7EAAAOxQGMMD9aAADrAklEQVR4nKT9iZokuZEeigLwJZZcqqqbTY5G0j3fef+HupKOZshmd1flEptvwDWz38yAyCpyRvcE2VmZER6+ALb8tve///4aYogxlVBiCSHFGOhFv8VS6P0QE//C7/Cf/GEphX/B/+RQ+sHnKHJQSvJ+kf+nIF+jI/jNkvFv0FPjWnIxnIfPHOTS8kvkX1K9ih9Z/Ms4E18k4WSheZePTPRocsWScad6ZJY/u47OJPd9d0d8OB2fc+a35JXkkUvByuAOsQ66ADHTheQdPlmOukb8HbtxWR9bDvklFiyiflawqHhYfdIiC6LfkH/13Yiz8vbQHmV+Sl58HNpcNtb10LXzl95Jtl/sSNlx+0pd+Hqe9pfgj6ALEWVtY0r86T84of5JC/zh/e8vzaRQbNf/o2cp9iyyT7xQtCtZvl/kXaUvfVq7t2jfKEIs0Y+069p606vHxhGB4NAoRIFDmSaI6ItvDs6ul1NaA12DQOVWEigOjy375tRd6cOIwOlEvh31KYp/BY8d7r5ejFtLpUQlJNBvKcYHSgf8hzwb7RARVWKupl8KmD8X8EyJoHc8Fr+Zi+y5/B02vQumB6HS2HU4V5JnVnLBUxuH46tF5QY4jO8igLnAEFgJYm7jvoZ8om4r7sxYxGgGLKm7BUrD4fxpslPFZjf8GjHqX5nlpF9Qeb6VHXKosbjtpEm5GI2dTc7iSGWwf3zCyjb1WSEenH3thCpPZc//ybNUKjf+lpszYhECt0UxTtFL6vIqCQa9QTlAdElUgU5fp0N6VyCglAjNoBwSwQHgv6By09jN1E4V+PhVhZ/umF4wggOrDrP1ty8oD2ILdMV9rZsjnBWbvZIHTlWOKzkV/V+wRcISFZarRsNgySxqZV0D6yRRhkzYRW/ULif8UvKyrEWOSZ38LzH7JPol9p0wjSybahghG5BCsoUC7yqLNU9n61JCcCZT2tI1N5FVQAqpmCQx5jPNfieJnOoCaKg5lUoXXTrn+GgXjnVHqwoq9ibewVeM4/3zRgqVZhv9hCDbFrgYnQc7YTDJY9r3P3qWUtW54h6QAJYwNtLIyA2rrXowlljJRyVZMVqMoHz6Xy/LDFXVPk2om66iLCqdtg8hvJ5VGOoZlTptoaOxgCq+CK73JQyG6YQd5bFyUPXoQiNml0jYJhNdJRj3uH5s1GFlU6FcufksiCslKBvhBFIhDBI2JuVcCK3JYmWTpkzs0MMMgVgop00RBR2yrWtmWJYKQRE6NsvxcofxXgoXBivBMWsjQHRxVENi0YMhEd3hiliqLs0OTAv0D5023al4fT+6xgm+Ii4Oosmp6IpC78c5xHYwFOdz1SfOWrbdlcf0TTuh8oPun53Z/gRxtkeaoK/8+Z96FiVBO9LpsJg+Vg2B9SwOfmO77vZkRRnNiBF32wfD1KYtjStKs0Wu7yoJBMMDtpeVkyo1+MmUyh1CKTPdcUEpFXYpk9tS+V+u9PWiZk0YPeltRZW1VQxgGQC1t7zG0pEtQ0esC6mNBRZL5tdaRA/M80LcsIE5TOOJSgl0PDEYKxbmLnqv77ux61PsyrateSH+Idg29D1/QUjbbwVKp8SKJFsSManc4oN7Tqn7Fu2g0H5mm8KGgpubtvK2KE7edeeMdk3wRyNo/UlPlHOMLkbt2qUSTcVgYgMaM6riUPxuP/EEerxjTb90qKoHkNol33/wLEpqd5hRtbL+ZpDKyNuEslGzE6+hUVvZ4uos9di9O0hjUATmSXHJ/R3HKC/qTWdQJxSiYfdqmfiDVTDbQKwGkRkmL/Y8pjmDPrNzvX9LQVmjfV0cBhH/ettM8rT9ApToT6L+t7e32/VK9L8bd/TmukzbuszLPN2ut2naljWLYsKDdF1P11nWOeel41ff9eNhd3h4fHp6/LSTlZsJ4ZGZOORdCMMwEEvlmEVosn4DmwfDGtG4x55YVboSoxKALZPubHRxFFvMrOoK1GToIAb3ugSzoYJJLlF94C6Qd6tYXGlU0v/ecRPrzUTb0nqkIzffjoZPnA8bzqoS4u6Eod71f/AsUZ7FDG1jPEXgkLlG6QBiWRevNMSkmMfZRC9nujgSNgtVdwXT0o1qcQMouEbSZyquuoIpPKNRJeEqPyq+Nh2cBeUYU9sZg6935f7irga9URMhRh6+VSpgQr2cU2JRZszg7kwKZtve3t5//fVXYpu+6x4eHsZxXNfb5XK+3W7zPJEGIr0hpF6UfmPHBl7ZCv+f0RxJnXF3/Pz5p59/vj09PY/DuIq26pYFCBBALQvSY+AUHbA5rjFiwCM2Oj22gi/aHnyQjRUgFCcjx0kFDKF0XYGqc0NlMzMdY72QydE7wzU3YtOJ22Wp0bsc6WIrxvaEzofOUc4xzb4qZdgt44T/J89ilFyMjertquBSLlAV47K/widDgXY5iOXQB7O9Q/voJrSTLWMxh0XjjTKN4DxqGMogg1/ahVPd42hiNLpuCw7aKiXpCZP55qIZwC6LldzkKskkblC3NjhGVZ1Bc7JKiCve3l7+zq9fL6czvbs/8CuW7XY7z0TxBMuY0tf63cBAjF1lfNptYV20LuvWDyfSTMRA9M7j49OwGwigXa+3eZ27Pj50D/hCUQs2OYWX+nuEQRsqKq+Qs1JlBUOqun0vXAE1ZKHC19yndkp3Pobg9nHry4p3p2nxsFmqdsLK9HakbXndYbd/2hOGCkfbS8eGBu3I2JzwP/csyqMVP9YbCqEhqWYZwx2ftA9T2bI6fWPoi3qYzEkk/hz4WxUe+rnMAVQp3PxS90xsoEshHtzP7k/wTbYbM9WtRqv5DBUyykemNCpt4Hci62gggH7Qn0BfcgTcxAYLmMCIEei9jcDY77//8be//e9f//7r7fJOeJkUwrZepgvBrcRqJPO3O1ErBgxtl8TjQRcbyE7p6JR8/DJf319fCrvf1ofwibTLmtf1knuydLput9tFhVElOqPjbOrUMwtNn7r5YcsZdQdMgpk04E+TuXf4lXTVba1sf6Mtukpgw3oR/tP6iI0z+4O/y236DyZ7u/P3VICvuMBzI0f1vwRw2kvf+QnaE5ZgLu9//Czq5tW1UwqtXkFdRsUbJlkrutJ9qWxiUikG9Vhb2KPXwJxyt95vErd0qGcoLsCrcVUM25qSreLQV04eAs/WAgv9HPLL+Te6YWVSNTSnCur7suuLVSL+25KD+cSCRLBykgdMqlXkk62QSX+bLrfb5fT2/te//tu//dv/8/L6Nnbx8XFPtE2nWObbFhOxTQop1NuM6kSTwExgiFXYwZy6cYxDz043es3z7f2d3WtkAT1/ehrH3bZul9OJvv3502fCbEncD+u2ievAuDi1xFV8V1wyqPhxNGrYpMFhKt9MQTlZRUMfrc43C8ToC2Tf4j85Jrec43qujb00H+HThtzqxYLhiWIn9DNkZ57w3aWrwjGkCazww2cRhkyNb7fSlmiBDL+UsVpyVAhRaAQK68cFTizNhVodGoVn8FQWlnPNorZUBOaJLflWGaCbbaujXBCa41W13AVn8E0RcLYwIbSPHO4WRyFqxR/R+Flj/0kiLBWN1FVLQu/Lus7zutxup8vr+fR6Op3e39/JyM/zvI09obC+J14LZNFLzoFKEcckZJlseOWN7Xg6sk89/0eyhfBXIm23kX103tgLtyx0J8QnpGHIHJpv1/X4MAyjERgrqgTPte25ySwz5IstmmOGGBxtGFEU/wp2z2N/sXEt6OK1+gBmbzGc15BtEV96ddkLnYomT3agmyUtFeV6V7izBibaZVSZRBEcCgNaw1+v3+65U0B7Qr9vfZYIKREqKvPP1KvhBGuUWmnM7tcoRiJzrnUb60tvTjFB6N3eqwixGImbmgNWi+5bqfcVbOt1ByIWxsSDggr3YzTWnrvXDRBUEVs/+yC7zJjx/ahXj5a2ImF56IZtXSdSLiv/R9S+rkthFRR34/j89LDNn/uk8I20A9sqEpk0uzpJ0lBRUaackzM7oMl0iYS6iG/oeGKdSOzBsnsVttqCZAp8en6OHYeMiYv6Ze66kXQT8csmSTldRanA9QbCS31kh98qM6qvtNytieNcEUTFZJ0B3dCY2dgG4y9oI7uqSpxKwe6ALk6CITjK8hP6vRggD6EFY+0eugdZXTY/OGF9suYe7k7YIkYjyB+fsD6wwloFsVU1mwSIFp1xhnRPmd1cMKAWelwPSw16TfhKKc5zTpofnqqxY+5VDajdvMXOFdGooIFwfjPGuH4iR/5u8gV1O2XRonBn3QtRVizCCIXId57nZbqx4GeLpSMKP+4JIx2GgQQ98dFMi0zmO4Mugm6beJQtdMD6QP00HIIR32jqOYNGIjzbxlbPvNKbA712o2jWlFmzTKd3PhEx3/Hxke7tcjnReY5HUmN9yxrRns4pUiROtesaoVv9gFFVKdyJGqCIekTUA6MH44KSRnU1Gjjw0xstqpkSK/maZ7/SgJBscdvGgUWjWErzJvis4YZ7wQsZaGteOaR9uTPUraD7SxuMshN+eJZo4RxIpUpdoMLqcFFebgi6qhKVyjg3oYwKBo3tkLVgFoqtvR6Dna4yyxitVRmGJoEQFDfGugLBIEUwpR98o/1T57wKzHCwC0OlcTl5UlcBUTNxw7SSPthy2NhgJ/WxscqZSZlcbu9EwWR73K5X+n/IKxNa6oL4n4Pkgpl/jl9JHOcIZRLWEjfDNnQdgT3WJxt71shuSf3KyZ6QPcSOy3w9X17CH7fp1g/7w8Mx9cPh8Cg4kRm9i525D6swjJXijUnM9Vwq7Ydg3NC6mXAqU+7BPAv8GGqYhro/KtlKNYIUFN5Dm+Bmt/2iVsV3lN2olNDwlzlPTBw0J1TqwyK3XNee/z6s6Pr1A0cFU1+OciuD+dKaHjfiLYrpEkSP3XONiLiM8sCYLQp9s096ODi23nJjygmTFXckO0u4j9Q2rzJmqXYof5ZUpEb15xiyrFxSIGtN6DVJyg2+uHvfDs3iipbFZ5ODsNNCdjg7yILE9dd5If64Xcn6v57Pb9frmVQMA7Z1YaaqWAJkVvQl7CInl2uxk1m0T+7JiO+FZ1YxcaIsNmE/gmSSKUD6LJH+en9/u07zuNuTQnp6+ix7Skfx9fpuMLTd7E9VmhECsrFgnI0qxqlE404iJQMXOrFuh4btzPY1T2MFWOZQjTE0/jGXy3e2hxs25kq+E4vGEpWmvzthteLqvTSSuFUarg3thO2l66laV1v57llaKeImvt23BQzv1HG1K2PVDkqjvYODGCxxLIRK+Maj0UCA42znLrwVa/RI3kzIGQHeqKaKKjy/kdCSQ7SYq4OK4N/V9VPPNWtH8dxqohFbEES/y0yIjPXPtmzzepuu18vlfD7TP9frlbhnzTOpnCziHnqkCN1DX4k+EdZJyLG08HAQl5wlIPBBfU//78QvAFMni5mSQk7wwha2nuhgwmNBwv/yjHzH2Z8YjpqGGKMtpGSLFF+eCubuiEpgOu7LxaJL2OKgDefUD8wj1rBq8TMaookWeqgQsWoDVxpuaRhHOSproHe1NMxF3XBCubu0Yyrnje8PC+2d2NnDjy599yymRrGKzRnMFnBC9jV2pq3Kw2iht6NMtxTPKK3c4SKq0VzyjaSndhARYdngqxatjBaMb1RJlLzLVE9lMF0xg0uaJkFGiTgrDbhaF8uc4RizysZ8QnrlQpxyPRHHXG+3lawaTmkpneTRrMxVoRNJEJqgGziHMBjzkiicYHfvnwr/KKjgI2VLMm7A5C0gI+mjfky7oRuHgX737YwW6GoUgqMYfbtUiQhzU+sk2sOCwXuVb9G8p7ZkkN26gUaVre5osFl9NVgoVFDSCHZddVt+V0ROtc5yH04YWsKvUKoSqn1aXbfGme0JK+BzaHd/wh88S2ieGA9jZlBwmWHkbnDO0HMwTnDw3Ctv1jPGGlI1fF3lraubYAqxsl/E14ptdzAYUIGzOisqmIBHrjQ8Z2+aAjKuCUyrG1K/6Ihkxsa6rNM0zfM0s7l/m2/sST6dzoTEyK4gUiZNUiRnWdKKE+sYCW3yA6ROKdiIyfhQS80ccOIx1HwqlW6jvULQzGj+bmGHQ8+cwlHN3X5kbQPylWxqi3cpO6rQVHDgTuOgKkGteqX6aviX4mcAHZh0cSjXiJxi1mhpwoZOEPf65J64m3hpFfAVboXQug0MgFRF9IENvj+hAyX86aKw6p8PJ1Tj3uFXa9NVzfODZwmtnmufpQK14MrIuaK13bCyvQmg4tZRMPsTW9QATPyoyx+UHYWpzElqat/t9sbD6PsOuwjhH3VXCRJ3Jo9GBuofgxBH6eQqoIZ/JQ0z3W4XBmDvNzFaCI7RG/N8zZIA2MFjTDql46glshwS4maI8SOfTOwXWF0EtwRPqlII2ZbLVg2SWnlItDKq2NjJDGgnQU/2QbNvIo09u9YgN+SqyUFRuZeO0SWeb5Opiej2iItEQ/F2cxWURV/bCkA83lBjeo0DrIEr8gutBdBosRSRBvHoU/rFPxB6w1cO52J7wgaw+RkaiHZ/J+0JnQf0GRu2aU74g2dhOYZohHlGcaIgGN00hgLd4D7raoDcMWbvBktQ0uWLlKqJcK/A6Lzhcl6VHUG/VCy4CNnj1+MDswq7bG47dYmmYDLCMqK3YFvhgoANhcKRRPaAcX5WQWyRjIXlJsnHl/PpdKH/n0+kaISL+FPeV3ZORUmvgWriOjDg+o6DimJaGP7CpQpuOZolV9V+NGGNBU/F2d6RKjYziVZmbzhDTwnfjJG9Bh393ERaJNRqa1GvCiZHXybaVPRrkMDwqmpuU9MtMHJppjRksi9Y5ErrT4XWSuPebSLJriWck2MDB/0pjS0bXVsZsxHL/nvjOru7dKthfNOdcVyaN+evlr2d5x+d8O5ZVNBBL9iz+NrpTarUr5tpUC0abQdwfV91mYm7qlOatQ9OHtHXI0EI+yY4wMEBvqIBYXrkudB/m6RdSbG4lmflDtkqRbyxoln4J8gdL7bwCWstBMSYVYhZphtZ9hdinG2al2XScn+5CopbimoRzeQvsVPNJd4rvK+PCmLMclxnWQwF38tIEVUbOherhFSQFi1tWUNeonboj3XdYifqq2Pe8QLogDPoXvgmm0AJZv9VUCo3UX2ZbrtDjMVGo8doWqnuZHAnUGMoQOvHhkRd2Rhxh3BHr26gx+g0fUcnwaJnTv5uILuWaD0BrSXllw6VfD6c0O7RLt1+95+c0J8FV602Q7SfOCEEf2gMzaoAm4eRXeshZ5Lp7qLqTPWd3m3ETieFJJB5dj4AYn+MCKQmC+VQQuE70jAQGeN8SuU4VtysbABVNsTci2Ss0H8Lx/E3slQu1xMhMeIYYhkCYMt8JZUSs8TdXTSJ+yt14igWfxZ6ZcinrErYsBEaR3hHqzX9GYIiLlemYnBkRy+O5bDDfKmOwzviisvCrvI1uXDX577r9rsdWTVJfH1IWAy5irRorHZPM7Z1yptGf8oBYBc5xhbXqdhlo3sdHJvbGhm3ubDwa1QtET2Zv1UFjTw0jBicGe/iNi2P6RUU1Dmd+FnVNPqnJ3Q7rHJ5MTny4YTNpeuzmLywfa2/6bO0n9pJdBnt2rpcvbvuq36pTgndGundoRktFbg449WvhAiRHNx5EmyNWMUktrmJbMSYZ7pFGvVWVMpnk5nsLV63hbhDQiv0/+kiZssyL+ws5tDITKoH3Af+1lcQd5boDOEZy30WuwkYTNhTX9mgpgMLE9quUk0oRJUCxlZ4u6j9E/T0UIolp2HoBzJs+mG/3/d9T8+csDdqJRjthhJi4xaxCHEjnoubJUauddMrFqkhm6CODaOxinWCo5IaPNVHrMTsMMyFvyGbhiKNDfA49wpLif7jCWO8O2HDME6t/+SEsQF4/lb4T17aNKu5Zj348YNnaYnW0BJW2gKFfWM3KdOUpmGTiinz3IRGvJhnWJoh6QP4EkSnKb2DEq3ELItZDxtDnM0ivpOEZCXYuEhpCuuTsziMrxyOnOhNepH4lky6gj1goS4Z+aCSTSQZcmoY41VeKHrpjG8XJ3qltqihwFwBiW+p+QUr3dVtzFZqKF/hhDRSilwXvZX9bh+6fp5vdGSXkNS8EB9x2kFRcVOiaQIXlCabYoxugURIhlRDZnbjoW15o2ituM3oIlgRn79n7msL4bVS1+R9+SCZ7bKuauyplcqrQd58tz1hc4YPZkwj+n98wuZqwTCMU+NHz1uI//hZTDH882fBHer9CKeVetdRejU50VhY0p/FE18+sLhZOWpcBSS6Q6SjOYWCmZxNdck9SZYj7HqJ3RPLdAA/EplfpmW6nNlWodd0vbAPeZ6JCAVhkZzOkisOYS7knZtFYGKUaIlEKQGFubSYwFuIyEeG0RFMIThi5KJYo1AXfOozdKBtsKclRnnikiRSQ7CMYCSZW9fTaV7WadwT6xweHl9/eTkcj+w6kwrOTlV+qFKq/uJyqv5iyL5U/YCPK1jX48M9PVTecvWoJBIM4dvjxpYIg0dxvndDVdK493r5d1ta9LcaXgqmviortuf5Bydshdgd7vruu3fY9v/NsxT3ONufvp7ma662kJ3RtrJUj0RR73WIlo0RXQhbmEU0jwTUs4ZErJKgqIVC+gBMyE6uskgKyszgi5EYmffMM/T7vMycNEaKRZVsiU3WA/yGStlI41IOERumlI6dVaYvXbHgIUTRGV2ZfLKglEbKi3rD4fdzrW3GTrFriRdEmqZ1ch7pJXAjVUMKJw39+9vrb7/9un84fP7ypWPvs6Ilw0lYumicaiJUn8y3sYYQfVtbMsQ3FAyYoRuMS/BfiX4lNaGCvRNcWOAaFZyrqL6X3C3W169/OCCY20CXtjlhS47R3GJ2QtcMfpU7VWMkfndptwIb+zq2N/b/37O4nvRDi3n7e38MNxh9dU25RGcm4+R7OWAAXQspomZ94oVghNBWFhBF1L2hhoszw9gLNl2v5/cTwTA2V0jbbFwyjFgklIlYzaXYBkf04wM3MyQD1BOODBxgwaFZV8+hYDGSF3tdOUEabUbdz4KunVUwmzDAssKdYNsIA6YYqUfTYAV49bDbPT08Dn3/8vKy//vfx3H3+PhsPpSCbk3qupIUmlBLjAzJ+CeuW2IsLaoxtOBsgE3TDQymHA1BmK40sraYXEsdjseK+XAd0jeyPFTtVerdNFRb33ISdGsxqh1SUZYzj53QIGQj7D9whb3vHOVP2176/+WzRIh+fxNf6aso8h1giJgqSHAsEv2eVKMLgWl3WUVl+tzBZbBkcXFhPQfj2WDmBkhSnMWx++v57Uxmy4kAmSTt8zEwcIi7ihSlwSMsDJDVI2hJmXKtmFPfhS2iMoyuNo6DGFpSKLZues/GMAjVG0SzsEWMlsQT0NvDTKBqFzqHwIZBsK+Y7ueHLapjh3Hc79Knz59//tNP4/5ILP3+9vby7aXvhv3+AQk3jYyvAE3NwgZJmdF4zyXm0HQk3VT0qQfATqhM4QzTeDbck2YqSRbBHA6QjKnRIcFVh2Oe0j6CgRz7U3nD6L6esDV7sLQGMltrxE9Yfe9+/pbowx3280vHH176P/8sdj/qQLLgAngmeA5lBXPJoXuwfYstGeneylto9SPRcLNliEqkaQtL/b7j6izpUknaQ+KQjMCu9C9pmdv1RH/N08RWR1HfVhLKLAoTDZIpTpHFg+aJ6mqHHOA74EqW8XA40J3cltv5dFq4u0VGlo22XAJfoOGs8HvmxMqkD4hIp5JMttBGcadKNHmlDBO0LTHKOMVe6fb7/W4Yj8dD3/fj2BMP0Q28vb+l1H/6FB4eHjTlILqNb9ReDAcaRWOjlJtdPptuqNrCd0uFurKfem4UKFTSMLGc1GvnZ4oSM1d6D7FCPW3Bei/L3RaPRl1RDE6nPJezrW2Nd1KoJ3S2+XAJfRZ/LCNx54rW04UTluaESYze8E8v/U+eJTSX8+vzSXpz9Lt6KpoIEy2KI2fO8kvS+KCeIEnHBoEi2b7JEUtE4+n/wqmZ8+W3ZV04BnkiFHY6XS4nzgdb56A5WhqC98a3GsdQp4c9mlwPDWVE98A1VoRbudvYfn98/vSwPxzonO+vb9P1xsYTXwJcuBG8SrH2kor3YRgDAQqxcJgDNI0f2nJqqFQautMv6wrvRh7IaDkMYz/Q+8S0dPTPT0/9bk+g8+XlD/rqOHDDQI5IlaS+FPO1FJdotiINMVZb01C/1AdKAZ7qLCBLxXSx8mGMjT8tmvNDVZkd7fAvWNghZn1Ywd1ewKG0q+il6PYY56uuqLTrO9oKHTcbP7jUTHA7nwRbi3IPsaDdcfV/eOmG03zjIkLX4T96Fj/ew0rOUb2zmaq4aELJnDkA2kA1bJJzZgrZ5aknsuh6oXixVDhSv0XBYvRDgopx4wZ7bBVPt9N8uVyIisnEv96m5UYqh74iYloysMQgsrYOekONcDBpz0k03OKisG4Qu6brd4fD8bA/Hh+enp/pt22b315fuTcZRzxLl7HukqmJRVNFDj2CVcR2Ba1uL2ZolNDsQDWookrQqKuZA1IBhq4PkjrNgc4YCIFeTqfjw/HT7rAbO7LRONVnt+9I/XAzGi0FVYglq6wc2uB6I6vGX6FHx+LLoyrIwVb1MWgWk20i4KzjwUbARoWqzIW28cEdA1XYO4ZxGezy2M13Jy+QoKOgViP59rbO6NbeuD9hy0V3NN1AOf/jx5du0dd/4llie05z3LD47dWcEYHkyRmqmJLCLqY4zlthC116eWUR6rsQxsJJIlyABe9tl1LuuOM3sRJBrwsnuVyu59N8fSdUNomJn7UTBXOIJgbgIXMwP0JRjjc5iBuMUkuJOQ1BKh8J5+z2R+5ieXx8OD7sDnvSc99evhJ7vr2/3y43kv9KB6BrDm7X8RgRbRThNpGoToo5eqxDXslxrTneEUO3+y7SIlDy7dCIIEiaAVtj7DSYpunl27dhGB8/fQ5dJMj6fnobWNekfhjUz1CMQdzThHarxQeTNICnyksHCyIO0aZISUQrs52Yiu26c1FrEFggFWTU4BYToCynYqsZXN05gcZGY2RjgyrIW8JqbIw7VSMSPTRHmhPqu0aE9xZ8g6Wqqvn4LM0JU/xPPEujeWyNDJf00ieb/Tz8Z1bgnrQJEnuXOBjHfVs40WtbObte0t5pi5Bg3xEL0IekXaRtCwdhiDmurFGQln9ZpinkqbDYXW33ad869dYF7cuvICyqVQPnm2MkJmwZrsKVmLkcD8c//fKnP//5Xx4en4eRhPjYc4Pk8H5+Pb2/v728nd/Pt2mKZek4fJSy5LauDCE3f8AEilSPE68KGz9BZ82o0o1IvNANMRlZbb9gMifZG1HlIHMh6V5SLXSH9PmwO5B6JhGSXniIwMPjA7NNFzUbJxfJSkviLYT5kVTjKbcIdg11b42shRHU3IwhNixQZbMrJ+M0P5+bRh++YDaJs2b7yPfGemz+LOYTuzug+aIYp0rrLSPk70/oUPT7Z7mP+ejr/oQ/uIH4n34W40kDdRX/EDbLEJJuIZncJQojFuE+FKRhVoTIuY/EENclkG3NzcHn9XB4IJHJXSmY3uh4Mulvt8v5fOFkl0lCkozBtiWIjQyRFZI6dFXAFshBhwm4u1DMV8XCnIAfO5EjnyXFcdx/+vTp559/Jm3DKTmyBHSrRKAk1wmbSf3MQviIUX9igLZuUoEjjuBNfmJRzDaAXSkEm8WfwffRmc6G3R/AVncL6pjJIBv+FrQmX9zK+fxOKuPpuYyHI33/bX1jQbN+fn563u33SmlmzddZR07U2pxLLXYjISN8pyg9/k7uhmJHNJIawC6697DRq/cC3b8g1mxw/8EdIgp1J0NFKcHRZQurDEWGerCT74dztn4Xf+fD2fyE7dWrbvjRs5iOcv/Bj5/F30xJuQjmAUMc3n8L4wXdd+6cv3I/MLI/rkT2ROGEwIdemkjMGT0oti0cj2vPKGPM20ScRdrlwq8TWy7TjKL8xLMHyqpSzZyjDYY131AxLxHfhcpXlTMC2iTA2TOiGeIwPj9/fnx8Is7hWCIqDQrd2ETU+e3bN9I1dNsyN4NVC6kZugv4AQDuyBjKaJshlxAFZgEWkI/0bErm03ZHmd1xqLJeUUw0eYi6srgK9/WSwbnOyyWeoNxI5xCUfX1daTlGehhaV05gSMiIaGjXQHPwNAFdFoPh6qPxiI3L0Giet6J3FqphAsJSZ5mqplKvZIep587+qRfFkypVtbTlIrzlkwoIjVJbFmgPczYxIgwtpvLf2yv6SezSoeUo55wPl25soX/yLK6LmpCr6fJeWEYFPQRl5kkSUptyEVGdYkcby6XzXGF/Or1dpQqSEUze9rtxJUp9J7lOUIh+XKf5JtkuCrSQj5UkwwTC2m83BqNSbBIeSdRfslmFde/F9uc0YoI4j88//fTz8eGZ/kLBgPj6Mim+0+lM0IzuPa9LQhtydiVHFJppuo/wIXAnVhGVY06XWFbJgc5o1IQlh1aRXNJoS9mKwFA3LGjuMs/YYP5hL/vl/E7P9fiUSADRtQmyknzph7TfHeipuoQOB3eFRh4f0PIaIICWSbBiFo+JFvT8zm9g5oo+YzBxHM1VpiIrtt8zvgl6M6GxSYrTXOPGdahTXVutKmzRUUuUzQkr8xjbhLq0rYI15X5vwLRUXtpvtQkK8T9+lsqNKJWry60xTZbyGSMgy4bu3UT+pEmIYcpuN5KOITF/vZxfX769n15ZyeTSC4aITBzr++sL6Rn6hcMsYo5K+UqQNDEmW24uxoebf/h+YVTARl9LC8CBcot5daUwph93zwTLvvz08PAkvSplm7kcLYtjeyEtSP9F0oMJA4ySYwQNRIaazI8b4G6AqcMfArySJsVEzKn8AIaMfxqJ517Uwr1vQzFTjFRKYpOFTUBS3Ffuh9Z13IZzpGV+/faVTMGnT89Pj8+7cQ/jMBsxo8gv6IIUM8ndf6zqQzVGNI1nu1uxbggmv/0rTbjFKDMYC5k7zrmxhVK+AnpCPPI9BvNA5N2nrkyMA+5O2FB/bFmlUTg/eBbnT+e3f3DCYCf8P34Wk4cuDJln0IhJqhi53f3C/q152soqHVZ5zAoxDFcQn94vl3f6l5AbIvRXTs7nBEqi0SyRe7GF3RoM6m0RdWJQRrwK8ot6GhziWA6YP70qBKVvSS8IYejHh4fH4/FBEuyN8KMMyuwkgJosv1LaOME232BliwtQmp0Xm2Qm9TbmEuBOmkTRjVWAeKgjNJeEsHBs+6Mzkn5ThZkkpYra7JgPN1rcy+WNXZH7Q7mFSwi3642OpofiBgJSmRaz6Q/D262+iBXYRssVKC4kjewNBDuXWxkoNv7O2WxpAwpMa4g7NOFuvW5jKlRq+w41OcU789RvNZIqNIwUPlD/vSHTapuPl27xWMuZPzxhpf3/1LNUBrbF5iXqdUyKHLLBjllmMrhp/whtk37YtpXTJ8+ny/VEHELYrUMWNAvRZVoXEEtSYBVBkPJmjuqC4ozkDcNesxb4u3knu5sN+QR0trfH9pcI30wEHQ7H/fPTp91uJ9eSXGop+mcMKZkIPcc3E9dDl002u6PrLTwQpkhJsbgCkKRjFN/yTN9lNJTBAEHnKywRegYmy0uIzY0GpNWIyVh0OgF7LFh/99LORjoGztdbjB2X3LG1RHpz2MjcEZ8KvS96Luk+VSFvhkdxrK/YwVRyaOwWz4by4L/xhx0aghOFAPJS1HdYPWsVQFVfg5aLNvosIrQVYzU81GBoGaMxMMzw9luuGEm/4gaGG7wmkfyM0a4STAU5uful6wmNIZ1jg1+65ckfndB/uonAD99DgvIwibyCYWhfScMM0qyVHVbLKp3CONuF0ZqYPlmSwTB3lItSgkbk8VOsdiEjgRdB8iVLsug0bk75CijGlAlUi+0SIuusGjYMCdt2w/7h6fHx03PfjZYYkXAGurcrV9y8cyhT7oIn+xWCRpx0JoNjoXo2Nz6cH9CVRjLkSCQwz2gBJvfOLOCchscA9kpqJGipFOFiXLVTTGZNq2BikEaMvd8fSLWQWKIbna4XMmnoG/2wS6E34VmCWSDRRKDZqhrYL0bbpdJVjHfsUlz1gCQaFQPMZ0kYeN+wWc088AiRByPttpTUqrUQm6XAr5UE79IA7Ej5w05ZFCA1sN1Xtz5LVagNxdtHrVFUsZnHWxqA9yGkU0/YXAtpKRY1sr3ubY05H4xMf64WZk8u2x8SxUei8bxOV2KnUJCeqEO+ALdLwhgWEfnuF2U608b/kmjJE/IMUghTRc06QZcLKZ5Uf4AiMdMzwjacjAMv0LjbDf1OzIYsfcm5/d5E4PF2/tuvf/v1t19P53fiEOhMYnh6upV/F6XHKStS3ZmSk7XJxgANSJqBnrzveyx20uctpYpGFrIpwlhqQ4Gx+K1ztw+4LKCgmIEFQEp/KdYsU8/80i/rdDrx5AJiajryoR/ACJVd6nrI5TQvTu09I7modrzJRBB+hWXRELCxlzkCgvnQ7IutEjF6UiDodFNPaH65xoRwdeHs0ch+u+fgFlio6u9jomQx1nJsprDETR1TU3eX9ttujqzP4qfykzTnia4D2+wE5ZWo5kMP0pUUYO4FLrFNuAvEtpluWZLzyaQR7WLncLmrkjQKZW8QLIxkOvEfF236RRRDpoZQTJa0MSRNbgEkoac1xaxqSJkGuY+rFNJUERU4+o5qHAKNr2/f/vj913/7f/7Xr3/96+n1lVmEndNcUBDEmOEbkIbL4p9LZkfXl2+CKKPCUSW+BMt80jcW6bRQPRKw5J6lJYYyjBYOAUmKaO55/nmSNptrI3TLNs+3dMGVSQ9y2uptLjyIc3c8dMFJV7oMoSmHC1q+TUtQd0ZRBoiqKnCUwTTbe1C3Cn2gkBA128KPjMZYlZcMy3njuY9WSYsbjexaMR9NCd4Rq1Gnw7B494wm713zGCPdybofnbCy3PcgrTlhy672KNW14Ozt59dF6BVebTNRGJ1hGAYk6ZJgJ1m4zjeO3pOJz/RdhMqlKRSKvGJQ55nE0PWnZKBIp4ogDfflUn0iO5fM65A5cZM+xSyXkgOq5BUAcCHaZiwpLQCztmdizTSQIU1fJCaehzKQBSCI8fz+/vrrX//t3/73//729ev1/Y3U5SbNz2SZPa1BxyNFjUKrtdsEN+BLEnMkRCvJ4X96rmBDBlnF4ya4sRHJs6c556Bk5x9nHpMtkl0h3Q7inJa+35cx9nGdFnoKUjvH4+O4GyVBQbsaYGWcT6IBKU7HDt7I1NUGdICpG4VayhQ8z8otoAo42h8KYlI7SF11mWZyak6GCUyzPhwROQYL99gsfsiguQdargdacredCR9OGIyj/skJgyv/5heHgh/BnrGNgeJoT9eGgyAtSxTXU+bEfSYyIs2E7t6R+1TwYLB5Xa6EfTjtZNNG/GAVYQX4QsnWzjy9iwW/tMUnGBU7lC+XxF0kHg77/bgjwpouJ05nDquYKRJz90eiDZWxFjIbSSGbWjryAB2HL+M8r8Qq9I23t7fffvvt7fXr6fz6+vWPb1//uL6fVh6FmavtIV2bggUloXI1NSUUq2fGgvDnyZGNrFeWnNTgayy9a6PUMxtGFy6IKsrFItILWYaImGwyDShGCz9xOdHG4Fe66uxQcCNg8no9HW+H3W7P3dmkKxBe7EqQ88iai9YrlqxTtBW7cIVLYn0qs4TMTGkdyU4HTTs3j8i0Fo0StNOUnRAazWjccU1DZ3qDTv3OV6EK7+b9+yPvfG6N1VEMrblyqN+9P2Hlh0YX1XPa14u50VptExq+NfUrmodkKNvHDP2ZPBaiCh6UJzqFDJjr7ZrXiZGRdSiCtsuYqcaXitKPbNUrMA7he+p3I5FCTEO32z89P396eiSr9/T+nhfuhpG5zzhCqRHGkWB95iJGgltebCBMYKTHDZSlFmWgN99eXrnH+LC/Xi9//PHH6f3lenuf50l8zSmswWxTxECTyfuCXIeCYJQGNSG4ItwRIaKlT+NgLSJupbMMyoGCNBqMVkrdmLABegkEZ93M1DwrOmfAFt8kI4mly/USu25/fOj6kb56uZ5373s6ZLcnUyhj3Ei2tFLEl7L06QyW+mFkHdVqVbPe/Dz6a6y0bZjNvHHGSNW4gHKL6mhwmFYzCzyG1sp/TS9xQd4iItcJmr1VKgBzFmrhUKMBimn3aN+tKsI1z/cntNMWE27KGAYXK770W/JnaYAlbuYuRss+AB40ebvBSSXmh/y73CbutbeQ9CviUmM3VGjkmMQZc8DcvJXIZyPdQtvb9Yf94fHp055gBjHO/nB4eHjc7yRQemH2WmAgyWAJeRQxSwTaiReY2VeT0wIqBYahJ8Sy2x+IvC7X67L91g8j3L6cXp22Xgx4sqOl7Cu7g8ZQGTYzw2JCa06GKap9kHeFlSro5Bas+U6x2YBgPjQZxafODDHEdrlVUhf3z4Him3ADMC03m57pXuAep4Ui5EtihT7sJU4Uhh1n/aCDomaUdkiZM7dAMAeWgRkDZyEERzqVH9ytEIODLnU3N/LUQH1QW6kaOZZr5BLZjjSDMDQuQ5fi918ATnS8d3+YLWMwNR6Cf/5/eEKzr+oJG2Mptimh/+TSjXKL7pni+hnxmC1B1SvpF0xnuUk2IuecbPelZra6WuWbC4ZwEPeQmRuIVb789Keff/7T8fg07g4d11/1keiZrKMNXrhV2vjnLWuuh4CxVV0CSr1a+tl3xB3DQDprR689/UZ/84gXnmNJ+PC4LvvLZTwz/W3jbgkBZcbFUQ3uVhqdSZ0zP3a3cmmPKc9QlGEAFYOKz+LiNpjXm2SEtBHUk9rLaBTEKwluNo3DDOaoLi7rg0gLy/3XI1uUZP/TLwc+/TBfOV+JRwnQM9NjChCAbkmocONihqxbCzms4+hcKKqeBFrTz/0G1dlX/BEagfvBJWBBCf2qgdngjOEnDMGCFyYlasil+AG6r0W3WATVHTdUC77UuO0dAKvY8MMJgwqsekI7/sMJVel95xa7u9VgHgI/OZ4Ijb77oqMgmGdop4JENqV+I/BwomHY1pt0i8l2W0YujWrkWRHS6o+s2OfPn3/5l//y5cvP43ggPEVClE4/XRduvERsw7BMytOkkhN5m0LQq9RRSv8W3hMZ78oZ0z1h/ZG0ybg7ksJ6ejocH+mTTebz0VmmW7dsc3/hGuqB2CkiOhR0a2Fz60uLWrn7M911J4aYVJoK78hSItZUbNoZvOHWZYYDlFsWErXIHPAYjBXrCB2NX0OwXtRRDWnz27B3hKdvcHVaT1p3unDS3I7LOXmkIdk3B37tuk4cm9IMlHmarbOubCZIjVpDaPzDFsVprX8cEI3TLPnGeAKmi6GtygLBlZQyjT7DdyeEJjSge2c/3KXtVEFuVlVjZ7c4rWWzyt2twtTkh+K//OMTOn5rL10Mcf34hEbnzVOYm4hzZyRbhMTeBsTBLqIe4bzLvBQ1x63rsXEdBFFUaZoiJ2ASi+wfnz/99OnTT4fjM4+qSB1dlIOiM89Pul24UQaKgLmUoLhbSK2AYMa0gCAuBSVAtj8eCOzt94cjI76n/f6B7oMZkJtqcsczLtcksTzuCVjOyXor181DgSmjSIiiHFdoALGts/XEKAX14xuirhBEBZSXralN5M8TzImg/XQCIBp3wpEMnthwVGhj8QVFNlLTsBWtwmDNTqqd+OfKbCUO8Rt7z1+H3e7pOY7Djk4KfWgTRGNw99i9RvDbNh3ncrSx++9Rjgc5Y3tMqB7neohbCXcnVF1s6BDgrjnE9cTdm/G7A74/slVBd8/iB8eP3/lHJ6zP0n6xOX/48EZztwpfVcMyNuMI5jCyU+sG9SLjWolnep5BKZ4dtPJzPOjcB+aFU7aPoe93T49k7385PjwQva+bCib6MtlLp/P5xI3JJ/E3KBUXb02DnjWNS17mIosZI0L3KJWYQ7/LGrHRAQGbjNYgHbPbHTYZoCnYLPryKbaRGI/2cE41WcZ9yvpT7ioLHxqhq28NKyCzn7qIEu6K/VTxJlMyKiNVLusLFa9wx4nR0vGY6M3w4TzRSVm5jAOh3JeXlyIla7SgnPjMT5IQ+I13WgAQR+F8ax2bNA2hvtUkKfzoZSb3nT6pJ/lwaPwHH1UVqL+3QY//6OXw6R8fYaGq+1yBf3TkB33ygxv2E/6TWwq+IqQaEndrIeyzJ0jA4rJDyggnb0nlYyqNCMEVVJgBZmhAdCNCejoen5+/PJBs7MdNUg2ldF9DFvM0SW/ySRqAb8E5RP0RQsfmsGJyIi1DBgzf2l5+GXmkuAwBlFQdvo0V4wA3mWQptSjijAMR2mTaEDTBbEvKF1u/dVvqGNvBTqnRGJ4ou6JztHrZgpn13ChjVUdAdTBUq0kNG4j9YH2iS2iPCWoaFaTz0cHzskopcOCWI/NERhvBUfrS9XZZ/5AQk+TBkeiI0sDWHBYewM+NYFX/VYAnrFplUXfKMIu5ii39JgTLoQkmJIppf/uuGiux5kSXGjkPZrcFs7NiPaHeWIPlcVz1Dt8nXFYjJNQTOkjzw1rMVvy6H05ohlMwV3JpT/gBtrX2THtC6G1N+kpcP8OTIXl8XcdF/CLdedDxwD2HjvS6Xk5c7+g622BMY/4yoCPDmtDT0/MnsvtLTpswg3T4iOIW4qZQ6DgGPM2OoI4rEXItYlHW6brYCSwjYMZ2/0jW8EhHM6JZFwmMF5n/uohZz8CQEA2pD+5NgY4wQWWvU3PKXREPNwf3cw+/3KY8o2EV6ay+ZM7jFkBq/f/VaJGFlo7m6JOBdtF1Z7TYBtb6Hby2tfJdF5xlDyxZCYnBaObkvmnb6MF3pD3neTqdTrQChAJ4YBqn4UhCQIVeLdz3vQ5mi6uiuwscNulawYiFf5Q7l3M0P7QH/kMTwvHEgorlSn1WVUAtw6oxfUf3jX1yxx6+Qs3i3enzBo/5CaveKXeyot5csOQaO9C/WD0B7isLd2srhNR4E3o5dZIAyCAeVc5KZFds35EBsa5PPBz8NgmwgfgEeckptMN3JxPwiMMejw/PY7/XYbYSbeMW+SmRDU+vhBwQaUtTxLvEpoKFGsDNEmaheyG9wkxDXCMNbhJikZIXwH7qhVuGc2eCXsburQi6jOLcYLRmRSjRDGK+WU6MoydmsJh5gGwJg3nYwR95I8HB2mwF+HOOaklf+B48o+oGujdJkLJglHlVQaEhFHfH8EoS26fQJXTf6MAzZZEi2J4btfWrTP243M77M7ENhz2DWn0pmjgOoeoEeP8dUhqh2KeuGuTt6LZI5aHodr5wTTBPAUjMPnDjyc4L9ZOCx0+qCd6yjdvTrRVubOvwyVEcfvnARfV+Gq6rnNOAuh9f2r/bXLrFZneXDhpUtdRE+VKOUnNGh/X9/vCQpRiGu41zoHpluT2MBK+PfX/iVHo4l2TTk3ifhGe4KDcO8fHT09Pnn8bxgPYrSVQ4LGSSvUOKu6Ebek2jJsUALomi6RD0EFsERkLfJWKV/cgMM6J6mUlVnjOzDQ1Hhg7zYzHQhTTwD3pzy13egq1cshFs9OqKqQ56lj5jvKBxhoz3YPxD4nzrpFZsW0lS5I3zEzYdygFy5HxLEhucQcYaVgQRWoCJo7kk7E0yReR6H0+PfdukKRKMHHmOTeiea5WmNByeHg+7PXHIfFtO7yfGZtDMsRugn0XhiMbTygxzmjf8qTyRlNZNgFZabKgmIv5iXNgAmCrL8R34qpOdUOhXUwkcr7XGeUOyVVF8yF5xlOfCPsaWwdr7+XBCkxLGo+0N+3n+0bM4nzeX9k9NTZly57rMIj0BA9Mw2dB7ovWJ2xstIvA4j5g4SCF16LfCpoME1zqAIkJcLHcJ5Q/D/vjw+PgwjH2AxRGEmySrd5uX2+Vyu90E2KhwBiyXIq9e9iHKrDNWRAxD+l7QiARheJSfVL0we6BXE55eet+Y8u5kYiaj+411F34Va78iKAxrCgj7mw5p9QnpGbZZyE5K25pWviCdbd0k3YHvONv4GslTzuzl6rwdR0Ak1ZBYCyTcEpX7RlmOUJh8Vx3WQVrubMtyvZ0TPz1r5nm6va4LZ712w+HhQfqFFBhtKCn1BCCl3uoz1bmh6oowzFUaijGcFSuLmYJR96qZIaGeR/0NxbQOLh2dnWpwJtxjnmqHOI7CgjWHuXSPjVHUHuDE3XqiQUEt+gqG9IofafKhcnUD80ycBP9ic8+eRyJmRI+TcZdhzm6C5F0kzYo0DWcAFHGgbvDUugaVTZPefJw+3DMAizwDr+frikoonICW87xeT28vf//7r1+/fr3NU9COS3wY5uYR9MpBTWX2PMh7IzEfZwSbNSI3LW2i9AWF4YHLKF+MPRHQKvCyVnBq49n6qhObslRswrgpFu8n3lsTuwfiQqeapUnNugWJt0bJkhb9FIBNicuK9GNJhhdKcZYMwYKYCEc2stBUTg0IKNuQho9rmeP5fKYV2h8OpOymaSIVQ/CW/ZtYYkni8Y2GdWPWPu6iDgsJmtPSWBbGWv6dRloH82H7Tpu8h0sjGEvJ2/o1sx+cYRr53Zp29dJOu9+9omsGj2zihPeugh+f8MOz+JFGA/os95cu7WGtLWQb5KKHLfTe3Y9q0vQrUTG6LRNNdSk8HA/LfDhfrpmzPNjnuawrIJxGJ8QvJY7pRWopOfDHNS0zoYzz29vL19///vW3X9/fX2b4nTBMT5RMz9Xxo8q6JCEZGRLOFpIAuWJCu6DHsj+lUWetPUazA2aSqnzcpLjjmVDMwsl0E2ThgA0YH/LUzqXrWGow8yxxZRbqEr0Z45KVXbOW9GzS/TBH7dxnSyw/EM9JFu00QiuWPFZyLlYHCirxW5VpPJezFGAH7o3GJdCXl5eXnvukRcJpPC5UxX0jVU3wF4l64qQlWKBKiSiaJyw4I6nd4gQr6x1Dg3M8WTP6sXZCaKPKIa3krsaGP2ajGeL9ARVB2Z8thPMjP57wH13at6NV8sZIwdemPWGbz1ZdJc238JHSpaSEsAqRpHeuEZYezNz74sB7Vm635W17KZLvwtUBwlRclJI4v3bmFirny+X68DwPIzHV9Pr69v729vb+8vLt2+n19Xp+Z2BGPDf0Um4gFgXxBjpKYNdlWCv3hJIuBJbUyOQsyYo2wzXUJyGKzNbZRvqGi5BM0ctLWmBWTCihLWDDRXWKAYNPbqfcc7J+v/INzUsfu5kwGvHFKiudy5L1W2zHSyZasW5p6l7j+tBUg1oG/2vCqOwTCtFA/ZLPBrsO0mBbp+nandnDRqp4206nE9mXHHCmWxw7wFtJXEC5hbNm0FRN1Tkyz8SpyXCaOd+CMVA16c0HYLnb1QNlDOiYTa+hzx0qS7i8r2ZNY+RUJv6Oxyq8DOaMazmnOd7xVXCl2J4Q0M5RnIvO745scVo98P74u0hQbxfIEiVwzCBjKcViIbH/+Onzn/n+8+vLt3mZZcoSD8GLsCk412ulHX15+WO3Yw/a29v5999++/rHHwQwOM4wzSxTg6gYY4ZObBbOOJBcgaAOswRTpo7lQBKn5L1Ez/QyvpcnVq9vYcs7MyRkX+9mG+P4p1hCVEFeZeNJLkgekLvK3TZsZNB0WyfhGLq9tVuI7JYktQBLkiTJoG04GMTyPfWlkx7V7DTTVM+A9EqDAQ4jGsVgT1E8/5rpXcyQImPtSb3Qp4fDsevH6Ta9vb5wYEA6hcQ0Gpn7qzg9gQqzyQsPxcBbqsSHr9d+6GrdqxJS1VPhkTIM4FZsXEz3aWimMWJjebdqJHxgGJMgVRH5kS7jG6z1z054b9CXRkdZOLGSvmsPN29K1UyNpXMHqOUrvd205Sk2WCjKML9Fig0/ffrM48i4qezv22ZdMLjjRCdyK8236ffffyMN1A3j+XZ7/frtfH6blyVKdwGRW8E5gRtKpPqKiKnL2eA2iI3TCWhHYkf1UWyxFGOrxIg64LxCjODLXdUMFiBZr457FVQ4PNMndplxrEr86F1CWnEirMb9QPjgVZQSh1PDAshHbBMEduKZDIlBDTYlKkbk2ILGJBMZofnQTMZiXpH5z2BsGALm2NBH7InngNogrUMsxQ39fMysjgrdnBDVT6yFzp56aNykPBH8Vy+HMPI2peIJArFRR3Z0C2kqLTsFN28E93KFcCfIi4Fq+7MyTAvtmhOW9oR316xqLTh4bX1ujSUTXB19UIZmRKl2ilHymiXrKbGBq+Ndg9rxXOcfYRjTFj0+PX3++efr7UrSbuHYQpTRkBx/l7mq4Xy+kBLqxkGQy8Yma9+tkmBWRTrCmZI3EuEJliF+Ae3FLM0RatW0BJpmw6/qssEfQ1u1IkSgeARYrxEapmmEutkdpjAmBiueCRYjyhwAJaOI+Xel/80dOJvuc+mkxY3vekFgtCw625yWgiOvHDJif1hpAaDpfuUeMEjUtDeXYzgWYzrpY5FIbC3Szz7Fed7eXl534/7x4XG32/f9yIotWa2O5mW6urG9Lw2TBHObKbgKxll2ZHMANE2pfgK1KoLZCFVZGWG3CMeFl6Gsqlj8iV0/uMiPNYoSTAnUTWyQVTBuaUFabM9pdNIynt9hVWKNkqlc1IaG3H2Hb7GzGO7fIl1Z20QSogbhpkh2PbfWSOnT8/M6/5m0zfL+HjvI4E7g1E5A1hA1j6sjbil5xx0Fwm2ZV+l7LCFyJT80l8AfUcz9zqGUqh20XVfSMuyiMDe6qChGmFhUsIKrDhjZcjI9bJMpHB92IlSPpISTiPwT1+EAmbEPgJ+u7/oJ7dMielBx+umSYXRvm+PvCN2CCBU37fClV02i3iwVYh8ZBlzD6DhJVyzOZ5126zjs94cwTPN6uZCF+CKpRQ+cIiCHCbtvqrs0v6YRth6GNJIObtcrgVfNUinMzmEmueIPnMQwmSq04q7q0lKno6zQELFHMH1hVGlU06m6qouJvPAPTliMKyoSdlVzb0T5paPzfbx30BV7Fj2nfqXlcNgzJVoT/qw18HJPou/LZl0siP524/j5p5+u0xQ4EWbhBpsD9xva8QiYI/1DX1vhzZV+nBv7pehztX8l2MlxGPTTiBGdWdhVFrV3Vuw8km1pXcaH0Q3oqjd86URvREvYNn+r7Wiy5ZYOBKDT+03FIuI/ifoLtxGElMy0mNhtxvwi9dV80gRNOEdRpMhhtY5TtitIOYspujPAGV6cZiEYo7gwdJ2Evp5SmJDWeb5drzyR84GYZJ2m5evvv+ccPn8pj4+0YvvYNVokWkpy0XbpluTvEL/SrmkI23APzwRbyVhj/pA7rlfMnxDcEWc53NHEfMO0juVM4ZQChFCMKBt2aMyhaLaZbdM/O2EjUr8/IWSWniQll1P1W6ZQzdkegkWHIAiwfKV3LampwjySKbO5yw2EIzKaizYZ45Kxrh9++eXPx3H3+vZGHx32u+Px8bA77g87Qml06LTOG8fluIFAmDmbLUkvCCnG6d01XNvwSe2Bs7PmCwfVKc4teLloakRyxasqT/U3TV4EYtOpuIlHJ7dDG5wDnXpLCN5HU+G/3Ig5V1IBorIJY3yJRSGMR3iMFPi0nF6gaXVJaVgfTkSAdAoMzVZHy80S2UXWi0xRX9b5Oo27PUmg+XZ7f3nh2dT9KDlGIzemCVIIrR40EH5yqWLILGrvANMbRbR5CQ7XFS46A6qw16eJFZK1CFBEsETBFC19CK63vziCCve46E4rVijhikLlpDPJPfyrrsh7+6fZ6TsvWfGYqV/aucRwqlkpvhi6EoLN1CGFuKHYtQEpUH0qXOGEwkqOxszzTIRPKoV7jO13t9t1t9/zdOJhT6qDeXBb6Dukm6SpJeL5nBTDPMMRl96bs2iIHqiLe0xWseQvLHQ0tkaBsemeVCyHv1i3DRGN/D1OJlHChbxtotcg2SrU64KaMy1JsBb+d27NHtEJgO23tLrJCbmcNGtmWQqypNElJ7mvHGaPYDRJGIotwzstBLW+QjBBfQ9IOP51vnJywLAb6Y/r7UKgkEvIH59KPjCArsnIRedIoqEGhvk0Lra8rXKJDiSSQ2mkc5WyuprOFob5i/lXPcij1k5Qbm3iG8X5x3STI66q9OyEbm3fHdmAaBcmrkaC67T2FwA/V1bfXboqJX+Witf0H/WMaI637reahn3QW1B6QqQCZ0T31CgJLFmr9uGULtJonNvzMa7a7wnvZ/h51CKCaGE7IDMr5cEI3YwYWDLSyMuqZ1pDzFMcq4SBzJYhr6EeJlk81uM4WGYOJK2bfXcSDOAnoTeFVoz5BhCDwKFQgtRxsmHB7QslGtKVtLBnLmI1AwxX+mWTZOmVPQHEPFvkmrYk7ZeT3zyCqNp9prG43CaA1qoiFL19CkKfvOjTjWzKcMhHzlEgvpkv18tpmq7b9ohEVTy9JGZw1XTPT2B2ifrDakpa4ysISPqsCWn+L2irvhnNkgjFGl4aQrKUG/MONnipldYuF4wMqzIpTt/NkWb4GS8579qRpZGEdye083+4dGiv0lxan0U+sKfW3cn6zIpTGZsFARWhyX13iaXLyJk1fS9GCotS7iwsDfrHEaVXHFHQ5HnU3W84WQb0ipI+0DUqAgDMu09Eo6OgvHNXmuJEZvvrs8hVKn+AbY34MROvkdzZxmNUrKyWqyN9cwap4ndbgQfYhmRx9CKp1OhBzcU5vFRc4s8/iW0WhlXD4EpS3OXwRTvWDsaxZqRBKapotaJ/3W/uYxJv105qN/ouLjlPtwvxzDxPJJsk7ahgPgL3Q81rSigf5DxXJyg6T9cZ9AwW29KlrOvnBOkqBfj0zicdXIHxyTRJqIZzfmCLf4fEFEqZZVLZoDkyfjhJyyRO+kEV2h3z/INLR5fPxkL6LP40buypGCmhPonMn1FXU1b7Pxf1OIsTVqFNSGgnLC2LmG0IpMkrqKkrDgQYP43YVoLm1gLJeablFrCIaRhJ0pT+4i234Cy2TiE4QTfZMa3wtt9taAdAlPXjS7bV0VO8RDhYdyX1aVl+riA15HbhfqEreQO4nSFTSqVAybDcVglq8a22nF/U3qkSAY/TgMNqWXlOTbaRHkGh4zavM7Gk9ATiFj/n09v6+XMeRhQGbTyajhv8sMCS3L3d7vHxsUdHw2IDGYI4sE3QGrlXdVJ550OtWv3IWMeAizt8XVpVuqxfqM6uGBrC112wSEjDRThh/mDBGw3Uryq2qFyKE9Y/Dar5pe+ODO7zCK5UXPS2MoR/9npTPEVsBfryAAlekmiuEUaM4iK2ud2mYdj2h4NTaoHTzeQ/CB1RfyxNnVEpa2LhTFOW8mnXEJmuabAv2C+ORKvmuecZpWB3hUmKZ6q7LioiIaxpzcvVcg6lEkFywSXNaDDJUu44ibJJtSTbTo7GnxsX8HCeBFIpQrJFaCerGZ354JHgxozec+q01FqO1PwJkVnELufLbV6W0PfzcpvX27iNtHcTF5CfLpczaaRx5FKKErt54X4PDw9Hs2qF0PlGWJDpPsseNAwDN0G0d2seAO60EcmhrVPT57hXNaAlty7aQ+85qpoU9wRdfqRqqo76jss/MMw/v/Qd22roDAO9VWs0RxtM7ZMF9VTJaDpsBvzAI4izqGDn6JeFu1dwXcAgwzaKV3g1FBw1Xhktrq12XNDxxhpwudczsU0h0a+YeFcobolVZjW2ioWfKUleV8tUd0ueapqVH3OH04r6fkplGNxYgJXOkprzp6ObTh0cElzVI+MLuR5OMzgX9gwUmBrAhBinLLUSAYt5f5PKslEVozSPQldbWYSiDQ34fWm+yWVo6zRd4itn1ry9vb69nM9n+vrT01N8+hzSmMuFE/gGUjij7rnkC0RXwM4OUgCULOHsnvCgOILC/diQXvXMxmbdpJ189pWvJwzNYU73H1Dc90c21BW+e1Wdg1PJpV3L/cNLG7U2Z3K7P8Tw/YVU6fCsc0Nt8DmoQvIckQInUru7WdKYS8pIzs+K+2OV/GrEd96rEjEbZSSAExTrG4NtzSXu10h9BHA/3T2/PUO7nqaVVPA7P+jNu2pv9JI/F7jO18IPc20jAoSruEULxfFexW2SsonuIGh6CJ7BGboeqX0atEFdWmjstLudKdE9MXi5jcj9G8ZxdzwSyzw8PQ5dOp9e39/z9XI9nd7fT+/EPNx7pOuX/XF3HOmmzpfzOA5JGl/RzXKJtyAHdTrjqmrGeb5AjNGCLagaaQipAWrukAOAK+2K3dNj9MAl+vE1lsydBoiK7uKPTtLsvlGcXfEHHu0Pl5Z/6qV/dMJgUCSqvcdH6zRInEl8AMH/hzvQwIblzHNU0ylDhp7zsE2VmtwYbcXeKgSvwQf+cofpfPy7xWXkjhTom864832E4Kq0cQhAe9ga8ZXqlMGiPS+rAobHL0RjV0h688njBRDQsk1lrWp8N+sdYeCh+rQrXSMTZRy6TB/Y4DScpLWAtncyf3oA5DM1mJthnQ1lFGQ2SH1ejLawsvLMh8PYP4yPTw9Ph+MhjQOX853fbtzxdJqlAIPLNEIknDYv0yE90dlJD728ccrS8/OzVS0YcVUgGgx8uCleWgHTxi4AdkIoRp4GeY3nTRSUxoCp/skQnMqxFMGBmamdYpI7tMuCXxr9X5qDK7e0rrnmhP4o+o7Ds2jPUlw2iIcHfXdLg9KghnqVc7EEBRvwL2QAM9BmJ1lh9NfM1epkf04Sh0QDQcny9SLeYM5w9ZEL8YqNmVqxaXIgGnF3lYOS2QdyHrQfQGt9jJ3WPakS2i0lvPtRf+tu3nnJqgYJCndsJ6Lry3i/Y2bhwT8tbINC1aD9N1DzGeALIGNdPF2IKXGgsxkc4Od0zmlv1wguI9uzaNPGbUHCQSnjQL8u6dYVNmqm23wjy78IHmKXmGQlcT3T9ZYflzSkhdjtdSL5RdrmsD+i2ke7OvDSJUeGcLKaPWJIxgiwOLU54ooWlVQqCqbfdX2NWD1IX/1XtgitTogNIxXjgVacVgs2mGhtr9de2lBuxK5CdIc7adjaXgI57VkgI6pYCGbpihnRm8WiHYED+MvHlsmRqHTPIurQ2ZnT+KMZ0A6JnXBb0GL4K9mb0TJj5TdM8qyGTdSzVR879tEukCwxqqoFV+/CSxypwe0bvatcS8HmAJhHwXY6uqPCxY9vdmtiFlWpMIroiEFkAfflGKQgqOSD8MEctqV4owF0YuPRf/yycjFxBkFdizfP78csuooe4Y005czVSud4IjDGza957u9KaqnrOISMelX62sqDRnh458Onkd4/Xy+E3A6HI/ezijsZWSU6M8I8SeoZiBbXikZzjT2gfHXnRKpb31jilWpbde2mWiNajcIq87TSLNx9+6OFEc1ZdcchzQn1DCC43J7PEQ+uKLdefvgsEc2w3EvCn/RKvFkNDIymtBzfelnu8srdY6cVeEMq1Mjk1SG1Ne0F7FqRevT/t9DVAlU2sDYGJxQTJxHyWAVECfYPfNVmn1QLp1SQ6Y/nJqsBQ3P5KGtCStlSVtMi3i1uNSijLiN4jE14ptGO/Yk5d/3WD2XH2OgwctoEp+oR7RbRxrFJF4pNFVQwzXKH3e1Wojkq6EvczV0FP638GtG7V2RaCeiUk3tOEOdHI9Nqul2vt+vj55+Ox4d1WSeu47g9PHL6KVAFJK0GG1S6YrWhh+pK2E4Wt3q10ExVczBtHs1haeDF0Vywlmq4ZVuBFmUZ57Ryqtwrk6qmGqSnq+gwrD2hLmfjvzCb1SS3Q1B7khBURrvYLMFsIGEI7geQpGO+Z3VxTqFuhvbIFIdPWNDCSAYYobEQnbWP0ubCchBbwYPLuzMVItTurRoeMVpkPdgPuRmDl6oTDSyrD8GX02P5zRZDhwR/LzR6TytGFLDdmeAV+xlDQmgkJa87UoY0ksZWPYc9hXKlDwx39+NmzEUG9hB960iFVfUt3Xxn5qPDS2HCmjdgqhDXwvvibo7GXFH2BSvZE2PyUDeyoVIehsLpF5zptMAJsduNj49Py5o5W1baxBXgbTk3njMDjjgBVXeL9BAyrg6+iBBtEEPBwYUiZ8NEgGVBLWrzuDX2hiqKRji3QCvUc9451kA+FUF/4B8/oW6+3UhoeaVBKEEzGNwva0RizGK3qzfWqyfaWYZHHksSO0tJQemcssmZY9I3sBvxGkanWicgd8K4ngHo6kQp5Q8+kGjNWkAoYotIBbN2V7KDM/LIFI8l3WY/xs1oZ5Ga6MWR+ozrOIFCm6nFgDriEMx1IfJCuvVlmSQTzQcBFsofGMZYP28AjYm9atwsigFZEZcAUvVkTLSPBqnsEYD35BbanKDS/BcatCZHFjHBxLGWee4nsGVY+2W9TnkZpKcgHcitQPgGuHv909NjSsN+f2TXWUgV6jbRW5O7wcWaLAz3IG1LZbSZjYcIA2pctYFOtSbUkq7oyuFVvMttAUG63RTvMdidey1o5n9LHsF//3BYJbc7zdWCT2y8BZta/Kd60X41owtqtTcDPmnPl64zIgNzSSwtcS9a4pSHhwe6gd2Oe23NM8Zz86szeS86QurG0FnCPcX2EVSAx5miorTq9HTsFNABsHGIJgwBNy0QWlFtmx1jqqtpgA6CSYQnL1mKjh70gMoK/Cw8RYdbIlk80Y2oNummaHajBS5D7ITqBsm7Q+NCbjTCw3bWWca/S/7Ewvi1z0U6hIAfkC9nKKjdalsexbZVONhtSEc1WVa2/NduXactTwQTumFI3HsUPTpT35Oy2e84M5B95ZIt5j4rwzMmhly4aKuQvNV+2lJMwSwkWU7CLAjORWEbQ79tkXSzFbHK2XYDKhB2e7LdOTsmm9M03H/dTVD/WnT+cdPLT5crLysaczhZMVowpB9UjwavcpCZTcUcWpx5nPs1qeceFxbhwQOOWJYeOSxALDMCoPsexualACMlK+tVPaqfQrE0D2sDkGsikruS3GsUQvYcFTyzsX7RLl54QPPM6V0F7bwRq7CAitDHRwDUcuEVWxpSRwQjKANbvk3dZcX2BaUYMk6xxMSjdkf2COylWQCjtA3DSTjeWbawzjMhun4ImgrhVn6wB4/fvXg4tTQtdZqG2IncO0CAVUr9GIc8ztyHc8pkVnXxyM1AGBsEM1KExEOD+wLiZkEd+7p2pfWfFbUi8TIWU2+z8BX42xijieFY3Y6aQGbCtP7JO+GumxbMemyscX3ehm5a29OZvIESavlYCmwRheIZAQ2LuEVQDMPFUG/QFKY5pJkK+3qjUv6FCjCSjgHDzLn3tgaegdx6S+mXUQLovMFnR1Tb+cYFo0vNEPQGYnOzvlbYR4RXi+I46ynB7Kd75TAJWQH2NJWcYwOToxktbVaXrkq7WV7Qi/lTLnclfcb/9JM3B+gpRMoUyX0cpLEInWQXtGFaRreNOczwFJPegYLiMgljABmRIKa3JG47vHTl01BVxb1BsqFZcw70vyRdbBLZnNyDoeMpV51MbIf3zhprFX1gqGj5L1oKD6jYgCvIlCUpMFxAthHAJPqKmkVVkCWhkvvOx2EqwAOed5aMiZ/oZkmxPmYW8Ctm51SdY6o+NCdsN8hPqBLSkn1KMS+A84BziVKLkVRpfEPV/yc82KvvQBBLZGjG/RnWpd9sYIujEXxvWdiWpWOOxwOBYwJo3L7YUqJDfcFclyFo0SSHEavzuHNRdDAm61+0F4xh7liaFanUYwLQ4KaRQhU5di3AMVzODEFf7oYTQMCWr+BCHTkI0WCR7ZA9AaNGHqbE29MXGU5GQj+M0pZGOgbwMxKaZUtdKjq1FkiNMT63quWAmjjdUiXfHMz6d1lrdAgdQXpm2O24E8Egra4PR4LRxwf6UxSUMIxJl9I+bLB9sdNalq1eLqg60oaMbWZTRPQspFJRkHNJQ5Kx1oqGavE4Ivb1j467sG/W+975waEC2MaU249O6Efes25UnBsaA62evd6ImQhKJ4bjlAL7KNEMKKskPfkkj2zkBl8in+T9iDaw9By35UobT2bN4XDc7facRXu7LcI50SpSghozLJhQ+YRRw3I/qd6o8Za8F1E74Pvo7ZHxLe9DWUG9cZ0tmWYWO8MEczOr+GqLCPQ75pouqu9zcH6IlUXNTDYnczFhj13hNlTSUrRInyUuhmaV3EMVy7CdoM07ebwZhqWhLZrk6+PG/brOEmwhGH+6pnXtLY598Zgkack2DPQ0++OBmJcY5tOnz8+fnnlSWt9B9jelRaptdSZ71M4LsLiCWYuOTcTnwEmGV3kR89DFjg88M4Knrdi49TuJptwS1LxpqLPlgXq4epCrPP9wQCXsj/lpPz6hHfPB7aSwztiluAS9M50U42tcAl9s5azWnOmNS1ezYdjx7D6OlnH7mUpAkp2JF5mSo0xKIe5i/MFtnWsLPOxuQmplCert0h7Nfg94tmTndmJOsO1RmRIdSRfT30V/BGN1s/miditSDaPOVJUh9ztqbkV1GmK96iwBu6ge3nZakgNDA8k1Hcb8dUV9dRy1GgZil13e8wxqjj2iuZMw0SZsIzg2BCsOazVbqAgwOp/Yzsr3xAUOuDzIK7LBeSBGfXh8fv786eHxSeZw7CWVNiGWWswkrIg2qrPVLql+FDT85aQgmWN4O19/+/vf/vbXv72fz/vd7i9/+cu//Mu/PD9/GvcjwbciolEmkpoiCG4N4GEcfTmFVr9AC7QayF5tIGeSH1pB98Lku5N4EkzwJm+KIWV9zWb57lvY1gJ7DwaQEKH3BJR3BBVwmdKwyyPX+4W8Ie6waQs8fU3T7Xrh75qLmqxf5hHp71THJsdoBfWNmsylNQ6rhvW9LMGy3bJmEyZ3AAQEQoqzeaxhrJrqrNd1BHhvhzg9itwxo8VO4b5X/1Y0CaPaOkTXN/5pKnaP3H23Szy3gw08Hi+dd9rFJ8tgtlUHdeCaMow5BMw4aBi7hUAVakZwSxRXJTsH2LYcejRVSNptID0+PBz2BxJq/H9uvdmjfUkI2gRNzgQWangVxT1FORJWCaewcX/668vL629///Wvf/33l9dXOukyT1z3HcpTfB72B2hsZJsXA0gGipKDcVvS+IHoS2mft75j7xer8tKbFWxUGoSmAs53zH5XbO6WVqi5M2CJYEHaXKs/VWwKPwVHlVXy9k4toEm0h5GhfHt0zuD5khrMrK5VLqGZJtqkHaFoMQ2ljpN78m9xa3kmqlVnD+CxV1ujnH1dTLRXrByMVXI0W9/4JWA5jN5t40OVY3DQ4U+LZEKeZBPkCNjVlcbZXMzXw/BZcrhZNN8BvFd7/0k8itsKDkWSLPgBRz6KR7Kx55nniGKWe9BUtOT8HsWWcZ5p1Z0vF4IB0iFL2mn2fYdOC+KYAYTekSUzjl7t6mQq2pk3spcpQxXvx1jlRtIQGEPILZ/eT9++/X45vV0Jga/Tw8Ou655FTpbrdHm/vHVj98DDtTtF4d+xgoGCVs98ePnDVelWlXrdGdcDVSH84GTNq5IZ/BJypqIi0AyVqH4nM2bu7yxEs13qZTnfDOHvAtCMgmRSNZxIRcu7Xm9cSiUUGGKTmkX7Ps8LAjq9JroHieDpkEq8k5UElc9tUVxCV/vBLBa9XUyPCmAZVbCI03spUEWykMQsaKWwKxpEiH6Nasc4ulbN/J2FpZClvbeoAKb4tQo42UGyv0TaY0FI2nScmseqZrfjPEueTcI2Q57yBK4k/gkoEIp3UzU00Sak9q5werguAch4iFxP1sw4SEsadLfZHQ88X54L1GjRVroXQtyV+wycKllJyxiNrIpwQS9Fbps6z5fz+fXr19P5deUE0fVwOOx3+8izU/ttmS/vb8SpA49h21m5J0CMod9Q46TqFSstYdYVNg3TRu8q4jJqCS0CqPiitOQU75NrjFp8zEc12FSUhkaC1/VpyOH+3iJmaUjdrNm1cmJu0zfuRoLh8zJt+e7xFKLIhPR54hBnb3XustOLpPNuxgAqiUEV+u1SV8+kKaIx2tQ2WrIbFJGRL9YsuwWnb5YSWooVFrNAh35onSkDCFRu76MUr5un21ozdBSAOViW+haEdzzcabejMoznDRQeJNdj3HLWeZ2l5m0uYnYX1i4JzgTOWlJ8I3WU1sAh2uomGTTKHDOOI/2QDtg8qXfPpssgtpl0NuXI7DZP28rhf9qjiE6MMgDFKrrheIhlE7Vphr88EpdIbdP1SmhiIRKYpwv9eruJ35yphS5Bby7zjYyzw+PT4fgUiyczKvcFjwYpJWRFPZ510IRfguvzKq2cbdRqxZvGgpXxoqVKmTjz8wRFMEEtrWBJb2IARLdbgt+zSXdVQyYRwXSab+Z8Z3qK399EtMtwDZ5OS9pmDpkkDb8JNywsdEx17ns0L4bbjVEa+6nBhMoXun7VB6D2Z1ILwcWGpSlFhUObO8vN7q+KGW7sggibrhNG7dmK64pKAoALMFgR1krT6g4MeTnOa3ZMPlY1GIqzHvKnDS0rNuNobpQ6pbR2aQg2FEuiToFYhrh1FRG+SfAmzFLE1KNlDCv6LnKhf8Tzda5suKiaoRinMI3SsHns9qOMtqI/dvRu4gCmZpStC/dzIuHFY+IlnVnkWnRvS4SdKhueJF1I8bwUG6Kc4Xo5n96+rfONHaFlk6ZUm7iuA4N26XhHHEu66PHpNo57vl3ZwmDBs2gWvBauKQDzYvCCIrDmneDkbneEDWkkUsNdVRfYnx/QnSLQ4MihYjA1UR3ay2Xv+NDeMFSjtNrjeOWwqCkDDqaGri+7PaPxq6QdFqMMY07aeEJoXc/Ag01eyUmL0UIl6lCKobrrSmzu2x5SmSKqqaX2X4ium9XrV8wkqyEn06ounII7kCUtDUzYhWjmUTCeCZ5T5IDPtkrDlKF9+flVzt2HpKLlpanDXRqGci7msPXKfpwUMI67dU+oZhnHldX0vOSlC3ZFM8PELiwSpuIUtk4SYWWQNUcqebYzsQ1P5uU+jAP3PGNzP3F1Jk+6mhcutpkmYkcu8eHjx4GfbluDC4Oilq6vgPpgxNhmHcXVbO/n0zsGeiNy10vkOluPyED650Kc9X67faE7qyA3GnOqNQk2yHeZTWZIOy81hB5NBd2B8MZj9mEvoE0q5HbLR2lEgJmLzFgTRxX1lKYQ2r1DDiwN0ioJ947rQk2xqXcvuoYwwH6QqsNV8mS11sWuID2L+Y5XNnFngrwe+bJHLcb/Kr+DPZZL8Vgv6bdQWjvBuEtXN5vEqIZTtuxBj6EnDfpiTGSKLmj8IYNLm6grphcqpt8wijDVdI6ifa2yue8Mf7jdBIUGYzqUNQhI69iyIU0wrANPpB6XwyI+NIGxm6+JaQGjORFAPLaHvrSn/x92DMJ4JG1HTDKM4mjudyN7yQZuLsNlCXEtMh79cDweP336cjw8pNhL5miR/tpJur4aWLHYnVogm8w13ZYrMcz5nVgvtwHrWI1SsM00ceOOab4+lSfDpWgeDWVtHMNLWt3ojR+s5bDQ7HMVq64C7/nHScaPdyDnN6jIrCokk9DmV1UOuq/+AZfVr6g9pFgyWl6z/aesZPQq/CGR5fWwrZLWwjnn0ozGYansOfLMJZF32+149NK66uxLrJMwWzD6DyZdyt3D+LsOY6OaCmbwFEneyp3KdIEw2FSnYOkSo5oKPWftU7+6M6WaK8GKSaMbhPeoICqF5Va3VOycsFzWJkbTSTEITZ5oCxpHyes25m1c5t06TjNZC6RpjGcswsNFaGJ4SJSZ+QVT3w8ElMkGH/d70jKkPgYyU7j1tQA1Hgev+kOmYj2Qrf4kL+5DJ48WNUrGYzkYklkdKEZaR6liKDJLmkAX6Y9puhYuYfBnVc9BktHy6NpF5i4huOvlun1B011FZKrrg6IvejK1cBWt1Rhuw0jBynmrtWO+L7d8Qrs79364aO5Ht3BDqCU90TnOvWgGvqJpkaJOf9M0Lr5NIxd1h0IaGEzXuy1mWUhj2J21cCgr+pgZfMdCSp9HBmaBXWeLZKMNQgHZ5XQLNxUVeAcyf2gYGNHDOspu9q0Q0GUJ2qqqJU/lDMk8DaaozUjKwcKgMXp/a3wdesEsluiSxl64SjJU0/BGk9oRELbhm8nqMI5Sw8lBTunPmSWbj1VNFlUzTyMcxBi1jrwwUZMdj57qJPmi57ILYpjD4cg+qwPpmAPxCjdqJiVDcAizaFhgaSYY1zaN3eHAZ+LjRzQE5Pvh9HMys2TmFt96z1aYdJgqaMaYNFuDO9Tfrqd5usrA6uKO0GjrW6wRKaeGTAQxJ5daoD2FeaaZTJm4ZjAUZPyYmpooYxtf4NawuQtx+vet9CkYmflXNJHMPEohtmarHVANHXBCCJbRWfFXsfvuHbvhQsViHn5Rlpod7c5Bi2mkteyWF3wUJcklSzISz3Xo+9ttud2u0smpL2alKNG5j0yVWM1zKWZcJzh/9f7v5JD5L61O2o5Abx4EjkKjTO5Obltq7vmgHG8gwowafejivavqfD/+ILtqcpHhl5DQmwyWKlVVRg08Jc1xRScFHrE7MD/slmGV7pvWGw7pPpwTQxzGLcx3Rx6J/fDwyG2yDxzmpy8mMf15smLPDIPev0EG5bLVwz2BR9JzqatVOhw3kFqkVZ6Ka9PZhbaxmZWzFMSxt0xyL8jsf5/YhbBwCoN0oCoWQKuFcdINIQOJZZfOWJZg40+jgwy4SYxUi5UjFoNezmDFFYUJvVCpP9Q9vd9JP7bYmVx7Fauma8+onyuY81vwROhoVWfKHTU1seY1IzvEVJZa3qZLo9Sc7TA5IEvOFIKRoFB4TzkTSbJpCONO3Mpxh+C0iwSjNH0HOAH61MLT1YAxkVMNcWyCd8yo1Gp8ghWLFrgNrXAzlYuFSorEYjFcDZIJpsOFhkMbaHJ7tmi6Fx68CFzciru8kYft80iiglhjTg5HAm6xNb9wyQBJach+dJcPEv0Y9zuyQ47EMI+Pz09Px6dnUjSkZGgXxCRhh1nkprKdrF6QocBczsQsxHwZgyV50M3cbtP1euLOG514qTl600nIJSMvgb7LM+6z9JoqrGSm5YZlW7bN9apbqvi9EDDkOTmcXiOBJk24sXTZgCGtIoBW1wA6YqShimC6wpnBkZh9HgynVQ+BKyUXr77bxXbDlV81YxuTNpo57fxXg5v6HbsTN3YlpulRbv9CBfXqvGYnUCGJtm0jp9Rs3HQzI/tDQmBdhDuF3uHipsD9gW50mDhbejResbxdMIiZYnXlYPAka55dUazCURMKEv4T00JbTLsYCtFjJK4squiCDRqKZvvbwgmQMC0meCpa06lQX1V3ucFsbguAxwo0DQY7jg7AkvIuZ9VIItpQ9gcOdQRWFPO8LgtnPa9sPBArHY4PxCfPn54O++Ph8fj48Hx8eCBbZtgNMuyqk5CvziCxrKZNklx7Sft0kuROdKfT+7dvX19fX+j8hO8eHx/pZxRXMcdYuZkAWS/n6/UmWXFC/zINgqdSy4SELPODlWEU6UPnYEhOmWbCFtfdONLj4FFd1jjFt29iI1ztmAKp3HLPUVV1GK0o8zhIa3ip/mnn0QwA44566socqt1y8Qcs97aS+qyZPHuDfkplwbIWg9pN8jBIEZPCZnaZCs+oCVFs9E5BKS9X247cTYirOEmcto2IjGJDCbUNsSoI86fFcKdb/CGZSWKGNdI8RtXUatepjRKQr9MotAIYaSjPntkkiaoFLKGgvRiK+38xAyeEkJ3DDAyYNaRb6zZQlClUSgGmYviQgbsjRSu9oCWVilcOHMrQ27Tf7Z+eHj9//vL06YkMGVI3xDlk0hDmil1yGMNtO+ebLAg7GgiylYK0ms7MWZbup/Pp99//9re//fX97Z2++fR4nK8nsqw4ssbRogzP8vV2Zd+0PIDoULZIiTi4KSgs0vtibAUDsqekoM6n09v7G93oXsaiIIVIFsDb5yZN/RTPjAE2c3sUm/DYrK1hBy/ttyBp0yHArU3zGfinpkI0rGnkgr23MhPAKPiJYoEz1vkIVr0krEdNpIPI6I0w9fT33BWN0gXccYhg2Ekb/Mwx7Cy15gUhLqiRjQd0R2RDSW7VnGyeWXSIEjScBkoDf8I15hSdJYUHLA+BxjdmigpoMGpExOdhxKAJoMFsF+ctXQSxXa3QOmomUYw2fcnEnsPgoCBEE1ELshlsa3M2sefCRZuOqCWjKFLIoWOPQJJC5NRt7O7SnLHduBdhM4sfn7At2S3PT4/Pnz4fH47jsEeOTBoGjEvPTXiEVD7z2IF9avQLO+HQsnGeiHr7nt65vr9++/btj7fXb9PtSojuEvM8XXjn2P8plQqEF8ycS9JGqGQN2M6EG8XblRRjV79IVCuYDSXa5cv5Qsz58/pFCr6LOFxliTbixomejiMWEn8NwcG5sR02qVHdJpfcS2BxY1MNjVB1V0E1ikJlDgd70ssNgC6qfa/JwuYl9q85OtRsG1daRUFk37gg6h03assorzAY4pENnP0/biuH5MTfI46VTYtygcE6aezAtWscfjjTL3sWQJ17+tUlVx+xQT8mvDk5xUq/OG3aeMOFnBF0Ap0Gw8Qq50t1BRfLlk1SDl7hoC5K0VZOmvAFEVjcAeBZPIrZ5HbV1FEcndwdYM9YMWECBcmAAdg6PBe9yESMLo3bqIOn5Fr7/Ujm/uPjE/e7GEcpUOnQJ1YsbR11SktOqIiMfTijI7dnWIg5/v7b75fziVb7l19+IWW1En+cXrf52vPMmiRxl2lbuDUuGgIW/nXlXGxmlgGE20lt5tB3ZO8wu/QFmYahgdO+LFGww8x9B6d1q5Y43+qWp2k6nV4vF9KHHTH2fr/jyFKnU31bpmGYZ5IqtmFviEDtH67BJHnPtUJFfPckW38xctPv1LCE/e5cAP2HxzKIENpitSDxGWPIqGvS/iK+OU2q0pJj2qp+t+04CsyLxX1oNziHLH7C89DQ/hy9aulNXykAOu8VY7qioqygClDznvBgObS2uFU2WMlKtD65LRNa33UTPzhXtSe1oryuRsXNxUFCjO222j6or7uJ3Muxll1ZSx3xkc08U7MVEzfojteOJweIlhaDkb0sA9HUniEOz2RW16/2ssA8UpS3seuCabzv2ftAVsiyTjJP+9//9//693//d+Ki//v//r/+2//nv5LpQ3ZG5vB/kQZcCiQVX8lts2IJgu8wJkBm33K2dGJriX4xCR3cK2MmBNbY22so58u0ad4Q7vF5uxTiSWbMWRrzclcRiLnACXWYYtxJeWnUzhC+P2bHGo4zypDNhGRT/OZ2a/CNC4a4/c1m952jLEfTMwmNBJAVlRorSB5fZEaPcxmLqL3kasAMX83h2jYxeGPa7Y4IXW2S1y4d7BVDC1jjk/SyHgiZoyJae2JoA2UVNN4oA0Sv1YtVrqOLpz5NNJtD2q3Upzdl3OS7RDWRqggJauM1nOW7ELSPdQxe2Rl8U2paTPAbw25FayaareWS3ok8ETzL+nVFz6pm+dNt6/oRnNZzYxiudRk5mi+tf0gV8XQgOteqS8Hiv+M0IKlfQCfMdZ24iVnmtsCEuMq2XE7vtCXfPj1++emZQJsYSvN0u8xXrnjhMoDE4GJDMxKseZe0IAdmR8KcKvaNdqwcgz2e/Qi2HSJr+cuq1XP2xMWcp+uF1BxBk08Ph1lQac9syLwkDg+O5I5InevJeNphohEXlmqFn1SSyh9NkrBugu2j3xFEkjVNCaUBUPblYpBJ+S5qj2VVn+4qiGatGnbXGjVVSb2xpLoOGlZRNwR74IHVzYRHgi0n1IzbsKxZF1Nz/jA0BUOMe/E9b5IEvyxRpJdSPXJjAee41pyH1Ca1Z6P5Z6szuUiPlWy3qni6tr8p6tMInrMfoM2d0IO5PvQuo4yRcT3k5/HyZV8Wc5Q5zWM/PIu2ZRge6TY05hbWqjKS7jBHgdldXBBfYmJimxvmREA4Jam7IyKSwgVeMnxxpaXoY0dLtnBh+XS9Xq6SgEx/EOP963/5F/oywTvaq2VeN05KnufbQgeQWoppkAfulNBQvYQwUkEbBN6CgPIA7bphqFSfXElSiUVsZ260K+5q7TEd8vVyfnt9vZ1fD+N4fHw87A8cTeKhOvQQDEq5/bS0X5PGhWeSBZztQCp2x4WlHqM0idUVNYdz0f6V7v4pRszY6iTOHt1PM0udwaD8i9FRZSkVuCm5yyAYR8H8cRTSK0F5CNwpTB0Qlc6csIqYDfD5iH5Yl2lRsxstMG3qN+ATAOCdYmxmgDViW414nwHeaNimiLuoU1jFnryRm0ae1fsedLIX5IX6X2zzeaSE0jNW2fzWXuumwqrW6zjDFDtPMJXiD4h2GsHTQA3g6bqpqSZu9QTUBm3EdkPSMQobhBpXcEqqKBrYzOtMHLIu3GthYBuGrIgZPYHf399e397XZaarPX/6RBxIpCelOYjjQ7dvWu2PyvsA+YLi0oiZz1pyK5xjEd2al2QyNKsRX9TfIt5pdj8sjMPZv7Gt+f30/vXbH9P57brbkWB7IDUikVhZ4EwConCpPPvYJzKEZsm7u3GzAcwCAdzQli5c8gC3jQLqHHOyyJrxTNM6x/2ghiGNo1z/KCnYCe3M0WsASqU6yxwuxlZ9seQCVUpBayBwGUV8mldSnGFcUchujtty4/Im8dtJ2Xm28l3+Dj05EjcRWffGgIh/Z2vqZXBf/fYVbgVztqdahwxKjnfqqDanVHRpAiJU+03XKtes5Kh1Z9rKzfSJyQsH1s4VDT4JfnUcgvaw7cvFWPAz61dAE/0Ha1jEZye9Mzixnhv9ZdIn8/V8Ol9OpE+2mROeOfrP5gzTN/yTJLfoVTiDicmxWxKZ+xzWTDzRhM0S1CioOFFnU1IPa2xRqGdsaCF7nV7nPl19ZOU+UdzMNNONboNui1Temfj47dt0Pk37MfRDGPYJzdbqQnFkd1lIwaL/RF7YmcdJn5cr48auRwIqR4C9gatKIpkpVsxmNdkanB/iXX5NE5AwSWiiDCohAY5n1bzZqwek5SLIACiLf+1rlMJlc2ykevA4q2kpU0gC0SE2llmGBYhboDoD6MW+lHWjRyWe0d6qQftrZsyuyQUu16iCSz1WZkIYDrDF8BURhWC0fE++lY5LcVngfg4xWAqCsLpqOEQoCjLVvB/uDVWh5aQDWVITHEJ1SVfjp7nhO1FkEMH917a8GUaFBoIy+kTTMi2n09vL16/vp9fpOsn4Rp5E/3A8PjxxWTEXBWrMsTP2FMyzDpwcI2qBYeDAsbVoYCVG1H7DQNV1iOa+hM3lMsJRTjFjwJdNChY535B45nI6EbN0KdxOp9P76/V0XqRMbRxPh8ennJ+yRiVy3wNgc8cc1JDSuSSTAeXfC3r23m7LVdIsiEYOB04h2u8O4kuMAP9Kufg7O34KphSNtGtWaJV+/nVFXwEZNsWynbAMOJvNLpLz9wrkQIu2JJUpS+VKZ2h7h98UATAcj0cBSBeRSzWzHWRKD88CUoYI9AxVk8qvxqpztdsyAUx0jX3EFr/K54Z87tgmq9Mrug2j6ENZphX/7dk0WooTRL266xAXaUZAuCXPuY7GNojcNXA/uN8iOkhzeR6sZ3Swz2V4jOZrSUfB7XIm8nt9fft2uZzyyl2fYIOQFhrHjkwDHs80EyorCCdKFlhZM6/5snIObtZGOJHTl5WD1Y6SDS+mWe5Wp9jDKvJEH6w688l8cJo1n0kXEmu/ftuv80Qq5vL+bVluuWzLWuaJQzQE4HSHhEiAXLg5HseORVhw0lCUSvm05SFvmN1C3yXsfyb1c7te9lwLsTtwTcQx9ckQlzbYMyavgrUye1DlaZGD7DitpatWJpvw5fdTLOYa4O516ipygvWkaUMuYBzvulw/hR08DLtwQLUu4YOb5RfzJkm78kiq5nw+k/Agw5QrcrlsffP9qLQlxgDTkCbHqIQGcHBMEwIs+AhJAt0U6oeV7V0LNVwSiw0j8GUqNkw5Yt+w+u4OD2ITuB/GtP9HreLKvvn9HgS4ZAZ7Goaz0SMOLDEJGNLnQpb02zfSM7PgLqNsOLvFSpGSSURa1ZEoIUXuSEZCm0lT8D/Yu6DDbZEzmO/dvER1WSCFNc5k9NQeCkkcLJtX1n+bZ2Lul91AlH06n6+XCzOJrAdPTVx4chFIjP4cNm6jR78vUpclVMauIFIwdAxnp+6YTo7Dgayg7hymS75e58v5SkeSjP7y5aef/9Ttu4N6q5CoojRZK9CDFZe0293ghXgHW2oNA4ZkSW96MRy4MTyj6JjlYfsG3bg7zQR1w0gGKBqKDPBhyBAiLkfn2Q0rJ/gtRWcKdALg1iyZA5HrB5f9fg/bToiD15RDExwelge2scbRoZp6wxqWgaFexAp0u6u6cbg4UqnwOwo2GtCZbpIgp/4KoEltgdEEPpHSCw8SHKlRzfcamGtVsa9Uw6eAh41yM4upZTmss8zdYJuaPlo5vs465nJhBc41swmefU4X4PZy40D3xWGdzdIgMJzQRACiVJ1I8tAJSUjuqJSec6EyclRVYZt4hrZGp9wcUM4AQZ3MyFUyEQEn9XjwA7AZ80ZI/Xq5reucEhqf8IJOt+v7y9dLl2REAhtdPWc2REFjkiS6YeykRPN249MjArs72uOxS7lPU8jr7ULMWKRy27LvJMlYHtglqkoOueWkkKo0960IU2S0m/eamb3pLAf2TNAry60epAyDrELsZO8uET1hbIF3CLUMK6puae9LlJD4U7uRpMLhgd65xSvHCvLKkatNKmC55ZcAVq7l5SQ0LpKVKNoqw/S4WX3kzFxeY3VGF+yUGfENORp50sZrW5ZqssVaR4FEpfukgdx05C5NJYxypCbQuYFbKRsJ4kn9gBEGGP905ateFj17bHSb4bHqv5ArbZLV5glXRQs/LVTFvUiWhaT1mSuHz3SWkelDysu5TqCHp54g0SSDNL3Ys2jRh9A4T85GyyhMjQoaTkd8ekPmv0RO+h7QBayw8fAcwQ5WBaC0FYOpfjMeLK4lpZ+ZfXclL9O15JXtfUyEL5mA2yoVIpxVt3FanVRhY9oHOoFJVkmBXB9nUlWHNw6Fiy9R8oQ4XnFjwLkQt1yvf3pYn0ZxKqTYqvpqhfjvJdh48hb8q8dL64OkbHYhVtnYmtLel3R7DIvUUD90UljZV/9UkwDgRFq0ktlkpzGMBYZD0E4e/JwBySmSE7sxt2QhKli0NhRyXvJuLfJBh2E3ICmjbVxQSLk+XpXZuL9yb8cE5+YqKS3ub5zm7hQrdo21BjC4WySHrdUAfhHhkeiKRV864MCNRb0Y6nvczAkWXa034vUGOswTxGkDajAIQEgE6WOEathjKO2XJITFgT+I2HXT+miNFCf+oq8YHkJheA62IKz9pS0XR3wCUhab2CubppK8vnKKjSYo3gPzcJ+jrH1C2BdGH5KJUtYkXfYidwdhsUsgZN6mGfY9/cpVD0XjhQrR1ZNId8L1ojOXf4LkpKCIz72saKrInMd+drLuRncAeCpIdHvSFIrfrOEo2Z0SNJi4srOOJM9tWm7zjeeg4jlE+8kYU6lNpvMcH3ougNCU9WTC0k5ZPO3HHWjt1fQGC7ANV+FydyeOLpNiXXh+0IJIM9JGGDIwPGOlN916FQmso8THI9KFj0ydx6qULGOCryUE858F5AEmM3dUqhd1gkc3W51CnbM8ySC0c59jtPYisTR+VQTypUDF3Vyt9rCAANC++eaKKWxxYXZ628EkfzQUoPEl4RhJlIymENkNEMLMFDtxLmwuKCOmO+bCij4h3SR0WlCNiQxhQ31RiWZlFV0ehxBdKJu5PiVmJl2aeJuKLnUM7qfM3K97XSXK27kQMNNGpZeuv+1XZwOCYJfK9Cv5WgnizuASA7RS26QBT7T+KmamFck0YWQa3IJFCyjhU7r3RZpFBXhCijW9M4s2WSymKNLmigdJrtY/U4oGlfkdUig3aUItPce59ci2rJwkPhIQ6tGCnhid1oF+H5CmMabejBjlnWiKQ00XE1J2VHUMqHEji8h9Fzi/naPZ++1AnCHTitgHGjQWTgvBMaxruHqalswiJtM2I0zBBNppzAs+aCSt0VcnEaVI2oZ4IGAh1J+iKT1ns1y7EBR1vnlBUXWt2MdFXevJTPRiXmboDL6pro9quGvCWOOGvlOHoUregng6q4JVKouiDjz0aldwDAepcsEME/XRc5Y+GQA8vZTbOgeOYBKY0hwwzc7q2vQCkzIgaG3lrAtCQC5x0xlJbNuk9su8Op04f0CTTYkpgAXKCENCUk0qbiKon0CL/+BfA+qjuyWcKI/dxyQ6jGtx+40Hwa/uIRSDEPa0JEbJ7BFUe7KUKVCEkEVZzRAZtkb8Mq+SqkcKsKzOsbZj0exg3RWWgBt7r1cx86K07ZP0HHYXE/HdzteX15fT6URiK5pAZQJauAyQESxX8XM3cuIoqTVi5u2rtvV4v8tMFY5F31BUIU8DjgFelEITejxa8p52d7cd8mGVEigCFxv7GSKH3woDs5kH2JfpeqXvi/7fAEXUoAySn8agrjseD09Pn4hv+MI5et5+MaMqQrEbBI/tK9SXoS8llOKOxbqyBURgqkArOpD/3vynTmSfnQSkFyzya/IyFZ1GmRB3RzU4JJyAMRZvi4zsM4bjAuJ8W0SfsB1RxNF0ud6koob7kwQZzMQSn0OZnGOTzG0owM47MBoEMPEnjUUBuGW+kkTsIpuC/GbixDN5ej1eQ5zmE9OcgdKYzi4bQCmaimVOW6ZmmekdJXSv3kjcqTZZZpdd1ykiMEmNAEEC+5UmfzloCq5lr8g3RCILZAqb7FtSAFY21YKyM2yW3C4LZ0toVHC6XZK0h6NdYJ/ky+vb+4nzEqTllSglviHOOeJGpyFaQ11nymL9mqs7rBgwCw3ON3tGswJMv+iCiYsqoJwfKmzLu/3KGediQkqfGg4Cx7KSHOJxwvy0YgSj1TCdB5MGxdbicL7MKKbFH9mKlRQTbSPeJmbK/UbVurG1GBpLxRGtbjdqRA3f2hOYS8XApMqslCybJCU3kb1QlOnQMs2g/6L6sWXOK8tFdTkg7dIAtHpxoyRHyogank62cuLiLHQg98rCbl7nBZlnQVPx9XEi+3CSu+wbPFLhNa4l3oYiliQTAvrLGCU0QOtOoGCIKsNt+SCrI1GleHEywg0ZSnEVp8fIX50j6+gFKObnUNtOExLU05Ct87VjKL89MAcv2pY5y+522R+PpHL9rMJ3Ks9pVa+Xy3y7SPUONxyjx7hNt/XMCIXE1unt9SQMczjKmFER4liRTSwZ4GQkNkl/3RFxpN6jfcExmP0MJp/VZq4SJhpMVvtQJQnuWRqfS84eW6fzXKRNzSY5ED1JiPO6nN7f52USN/x+v2fGIBNsWibOYpP2EIh7LpxgQFJhFJuXVLyBfts7GH5m3oshqNIPbK/uHZColdZULlEBJ7RgZVCalNC8ahcbjTTbn+BMutVNonVM5wWjkaSrvjQUiKx72Uhj4cGOERYWhJTH/Z5rJsQvez2fb5fLss7qOlIrZysYJbCtZjRl63cZ0GcEnpU7hnEkXYyKyhrJOJHMLkYaKfToNaQI0ic7ONKzXEErdsAoAVFOKNJS2AEizo3R6J53SRIPmFVQEO+Aa0xe9XZLRQfJCzVFahpTqmopFuSP0k9gmW7vb29ERY+PT/2wN2GiLcXpRWR2OZ/f3l6WaZZGJNxEITIaTdf5SjY1JxlMU5AqL2IJAW/CvZYr2IkEkHwd4pZBGlXvpNKW7Rn1gzVi2WQ4+AMEGr3W2hiscUJkyICAYFmS6sMx74+iaTa6b3oGdnoO/VjG/soObiSbdcMGwU93Sc+WojbvFnAPEZU15qUpo26QKFaA8MOboDdxQGssFrduhpmCaZWOykm4ePSkQB0yUdzrjQeUtbB2UI0aA/0mDPdDaxUlW5Om+BYGnuH+iQ1uDJhZsbABejlfSPeus4v5TbjLLNWiGkqwq16SU0di8Ro+Sy+o6kMOS5iGKh5/TPXso6X2SfgFqf+wJ/E0IOtVmtHoXOuC+q4YzUmgCgpcqonkdT1wBmkVkqQRbvZ0z7sXdHE0BdVJGqZWwmUfhBqjmWgGRAnhT9NC0vXpE8c2jw9iTPMSbbLRtH202sv5/P71j9/p4OfHJ7Lppf40Y4sF2rA5HSxFMEuDi07zOFKSWIgEwQjxHEloc8es3Z5TrmDPOLMAnTQNi+zvWpnlAlpLHES1ZBufknR9SbgOfD14QTcukOVF4k4pxE77/cPDAyfRMJdL/5RU9mT9p50g2hAtOxCoJnVJjXV1WxWrpDTDCi4dCDD24qkDLSD6AD1poO4+ZhzgFkISPrqAB/N8VLeHr45n09znhioSMeeJYA1mTeltzEIjFLThC+Ly6ubL/PL16zRfpb5f9R2UCsKQBa7nYggAixzRpzyZR9h40tnGMrJdFScpSQ+xOtAxyEpFTlDHe7LMUlA8RxmZw8VZp7LeJZXSSoVnrgtsKSDmTAYlQtxZ+vL4igXvaaqwWfkEK+cWaFGrDMtpeyeDfenuCHcRyF/niZif7eHE2eDoj7wthNyunCP6+sqDsrn8+4D1oTOI/6TL0u7ndruy4E5Id5Q4w5rjyECJG/syxxz3uz3ax6E4L3AtAMji3mOWm9VQ7vEHrH/pkovwzFGzDjB8mHvWkipjQMJIeo0Liyzu+kNWyjA+ffr0UDaYCLyQ28qqoROMbgEHZOvtdgxv5HaLzG7W1ungGPXEgz2UhoLTkD6JGjn6ixXxF09+0Vz8hF7HKVsvTKMJc9fBAxLcvivBsgTcyCgoJomi6DUDN3QKgoVWtN/xunCw4rqLu7EbSKqVoc9LnLW9JS9pUvdqlgUG5BswQCNJpyU5z2aPExROwUyyWaSAMtFVcVRQp/3IijOBYiJzchhhwrQQ8QtIa7ZuVJYLMlHbmAh6YGtn4+nia7sFOKY2UcdJChhdWaOLQtImdbZbht46FO3lMIS0hrRJO5Rpms7X2/585kK9XqLkMUgSwuX15e397X2eZn1oDRtmNEuSVSkEjIm1JJlLvosoBVMb9/I9HB7IMudCwHGHVo+o5GB9gMF3FWgUr/e0V+3GodlhCouKGdyQ1t6FktMIxXjqiV8PaEp8C2ycwMaSj/aQHKqzty5oHuFQOnZxEL9gvs3M87QwqINutgmsucfGBBg8uEHrX2pOrt+67UJAmpwnv8BAT1q7gif0wnGzfYwVhSlZ+ppjwPM4+Rub1HJzWqINss5SK8L9d7oE1CXejgld/Emc3CSHlzaPMzVkJmmRFBh2PXUSGGRBICiCvcbS+0rq0hAGzd42OjTJs8EcjG7Zwy4L3rTHFFEMFnjy3YyO9MSq1C7LprDBYRCqxjmloLNttl4KMk+q9xSH4CIsygASd/y7DzOg9E14Ptk8tqI4x01p3Ko8O3tMSJP89tuvRF/7/eH4+HDY7+kzevPby7f39xMBOCL83WH//PxUG4ZxNJB9/wgVy6TriBl+xWpJePjSjsvLh3GwSp4IxAJq6I2jzUthasREiQHWYLH/oDH7uzA7ujUFCxCIwglS405sejgcpZPghnqZFF3BiOhlwDEEdaRArmMXmYhJ1YRy4ZFq0nZSDfTUNK2orxbcq5CrnlGTpjBfkpV6eb2IwjrJ/wU61HMXhR6WeAbgwbBZvoLJzCwyiYQnntFykQo81mMcrCyFKw8Ph0EmkBGfihBhRzyx120iBtskv5FBOlGKVGVJ7b4oLTXkMTQ6aqwrxmgoxef8KH4MwdM1sH8ZCIepv6TYbhkctMy6HL8zzkk6mavTKqigrmlLD84uX9uVD618QiYOqG3bFJUZDJFAi3ZkbQrao/REMsPMfVBix22exhp4yEi34xnucGT1yzyd3t64RHW6HXY7WrHL+f10OtOpj8QwpCXIdB+4+65UF8h6MfLcJslJgKMi1fQlDpogVR9XMUaGDEWlHXrP4paSc4UxjBGdZRdZxXQ0EN7EJ7J1LlNBxRg2isghrt0LUg/TdJWGRLIsFnCPUo0Yk2pPpChGHU7EPTfmWTI4FsKge/ahcVF85wLT4/ZNco9SeYwmTm1rxTDtkuWJmE/MfJXC/DarsOqoYpqsNCWZLJ/yNnErvBsHJdCX6Ep/XogZJHGxkPIgZMptMbgnBouPp+cnbk/eMfLm6PP1Io0N2LOlTsBC6Fw9MlGSW4Ll5SSkI2jHhoABg3ZvGr1Fbm4x72dBuia3gO6gPjWf0tL2OkwYFDlRVEaqGgpmdtuSSvCjBV3idXNWVbdk4I4DYjHzSER01Q2Kk4ExpcuUKslSJXUw/Wa+FtdCwmncurWTCdWHHd334eHx6fmnnw7Hp27o6C5Iwb9NV0H/EmyROQokDopIv9s0SSYK/bcoZ4oXSoMBEj+gRVilax8MPDBMIxSim399Mf9hKdXgLZrTFTRQE6M7BspdBlzEIC73UDpiEeeL9s0g1cnTFjnCC5y8AlfXVKjgO8WrCwMgeW0we9NG2tNF/Nab7Ad0BbOiOVi75IF2mI81pVJZiD0TvfgeUPSS3JgttdxFCNXDLlXTKOZBB+ROhrat83I6kZiTRH35nAD05cJtjoWm2BIlGxRDlYlV99w6c/vy5UuPUZgoGTIHKxxtYg6lYBkuEG7irZPOmb16owqavQrYyDqsWk6SYHUVSJME/Ko1cMBiUukMjknmEzBZyhwnWU4KZW0MdozwjaqjI2Q00otBs+ODDxeN4onigsq+L+jwKQ5yNQVxozn7D3WZWBjd2pAFU/4K9mx0ShKyWtjrJzJ66GhPySSEH2xZw8IGu4zdlRUIUMWQxICqsvuoyeOcJfqZZD/YqMlp05Vq5G+xp+Y7FEdOMe9E1Hh2UBQWTYOr82ZzqzI4HpUNwmIkNwNdPADassaIRC/iqVg5blluSBkTm9mpJpTi+Tt6x9g5BlBichCGPV2uUeYSPz49Mud0nWSrWV2nfUvVohifiEqx0SzE3qW6IurvURkt6QjFx2VgOe7AH2hYno7dscQSXG98OZG2gRxeZQ6TtASR4DsBr20m7L3M3L+fxO7bC2e2PzzyvEti/VVyK8u68NCAxE4f8ZJkVB6VpKWDomX60A3uvl0Lwm7aAdhhahSSMMXLBAc/unC7kO6mi7OJDyYqJRoCZbxE67mGDfpNGndop6Cg9jToIesYejQb4MBrQABUj2RgxsxZ4K8ixSpLJIoOXg6UEOvdi7FnzSIHCYsEuIM54zP0aMFDq7lMt5mAa07nE6d+X687IobnpyOZ7GlMO4Hw48gxHMkxlfa6a81/TRyvvM3z+XKZ5kkgaxYDl5eaOYeTBHZAVJ34ua0SQnOsmGeMWaAtivFKUL7SsqJgTKRvmuMsFwNjIYS7ti8SrzW6ZBQwDIfjoQBOkOkL67WL6tItWvWqssfFv1m62wBUyq1WZhLecsePIr81AOrMb5G4ItBa8rhYiPSBR7EjN071frSoZrKEyyRqbQMhgKAjqpajkQsjh4X44HK7nE7z7VbYcOeckXWTKH6WxFO5PKk0ogaCzllIiquU319G7on5pySVTDyZNmdpSbpJNI33me+mHwriOtE8YuJUgnbljzYAi1yRY1HsXKyg0MUWtpKNlpCWMmdkc4pDQHW9Kqhg4DNjZko0U7Yo4NDpGMEcdGjBoYKPw0BMmqBUpKIiX5SWB4EqNvr4YbL2WQnglICivsCZnbRoA0lEekl/PMm9I56RLSDQS+B3vF15dljYTudXMmOe1o0nvQ17kc0cQl20a/u6aS4SXxy+UeHDlTAx88w0oQmMuz1IX+32ZAcde+T2ACB7UbRpC3TQAuoCBZmsV/QFH2Mxw69oQ07REqJ1c3AzOxlryaHRwJwERNjrM/LkrVUiZpzBKaEBmEuABU63SiqIhdHRAvZ4NckkkFzP+dvLyzxPj49PR55RPMAfBc7XkHaCD6JH7oMkBSKcZDeGp0lW1wecL2SxcSudRdr0FwT8zMJRs4kud7lwlwgyX4ive+mevHG60AZjSfrAYSZp7DQZKktfr3IauVMmj4XxES4Q1dKRVNryM/Kj+0bSTDAjUc384rowa51usHiLijg+gSFUaWdVMPuJXfmoCiFyIhkyysh0nC2ZkMLao9peu2+plMXK6Zn1pjiuEBXcM2ewhOvWjkcMbH1W56qkMzNM24BWikpG8Co22rz5JC7G4ctPX/70pz+TGUgfz2uWehtekMhZxkTv5/P7y/vpjR7tsOdBbp+eP5GVmHVCuxgqwjDYZTS7AVXgTeRDBVkcxNYHUU8y5udxdzzY0J6o3hez4mCC9Npyr5hFH9TYwV6FisVkQ0yVNCBfF9MM7cZwdq5jjmNfU0/qM5NBfJRhaZtMcUBCY3G71HGdijfxDvE7LC8OtMmHA6bqLSQqIF8Phz2Cu0XchZ3k54rusxZhUjAsiVybBQqA4sqHYILQ7JY3CwLWZmsBRVFsAvI4t+1yvb29vt+WC+c3dHEVgkEsz/A5BACIFRlQvEPT9UaoAKFoQO1ixR6QtaAixnddkSkAKeD/kq3hqgcbIFHLIBrBHcGKyqojkXlmkAiDTp6TWRzsNNPUORuB6MGtgIRn99IYr5bajFydz0nZzMgoaEwT81Unbqt2JZykg5JqaLNonq/+IYTAyJId9KQ3jrv94eFIBv8qKa2Rw9+dpAtthDTO509kSBL3H4jKH544xXErXH0imduihZkTBGJ0KrjViMowsB8fjqiKISh24CD74/G43+24GVsvfZKj9oHRRW3Uh4x6BLlnbV6MQ4q7+yv9Ozmr/jDnYDBLsXXrqqqxM8QidQ+c9L4n22bj0Sc3+meRKs4E2aPS3J1Bwaxz7n21TaSl2WveDztao74T5JbP59PGHnp64J26kJN5D1Gbi+GBzW0lLWzGOkLzWrO1kHNT/oVvMV4yG0v2mbNPCVhfb2Twv9OmDOIgztIdUcqEEogMlhkKuVHbNC8Lh2Ku08PhqFwqCypN4bQ+LzZOFduxYLYy/yOTMTmfT210hU4WP9cthj0iEl1YRabT8THHhweBMCKuslV1yxlkQTaj4+BVrVH8EKpOTLYqtLLAjmI0ucMcpOZQ+jVfzmTsbTvm0aRAU+G6ZiRhd8TtxlwdONrIFWDsfYt9knZNvhicVdOPD0+f9scHKZMO4sAMsxQkF4slQquAGLampK9wOwFu78sT5HYHevPx8eHT55+enh73POhq6PpdtC5I3pfDa6WkPwzbM3VfKtV7LrapoFj9Ik28s/oDjLNc4URFwXrVENW3yL1FOhIhnCHAlQFLgAUjWwZh6dlJwUPa8gQrZz9zd2JpSDhIcS8fPEmyHXJDEfjiOseCvqVSLm3NUrI9LDQMDK9OC90CULgAomRJUkw5QvicfsSlrSHMRPKcLTuzyJtuxCWcBTj2aO0mVGFqyjpKmybhN5FiHDTTSSvnnNwVA+ZgmUsid6TCjl3sMgOpcLEUF/tqHFcJuGhUwPNNmS2ii7+Zqw/IrOw/PT7sD+M8397fX0loYTpaqZIYClUd2cGmfJqdFOE9AluZPxWGshIlvqSYnTsYMLt21tMMLmk1mk04muZHLHRY2CF5iWmgR+x55EHHKGEp9NCLKhDJGQuJ9QlmiBnEhedWxYsI9GKt9hilj9wMm7iGB2E9k1FNIGV3fHgkkastf4NOo9C0K1lbkIeLsF5/a2g93mEt5SE4ARWkBWMvVS8KK0LFDZUIWmUlxCTNuQMjNOT/Lxw1z9pV2uwG2HDOM9kyqVxg9D1t9kGinJIBPU8XAbKcOi35nWItxFTt92TIQXMXkjWPFk9kcC7FvSK7lG9JZrLKXkti48ZJ2afTaSV7TKp2uTlJEr7vTAxDaaZ6UdBSz7qR3Vxi2QqwtrQxvOThRPFKB7MITxfMCImkSM2tduuVCiU1Y2wTbWsSIJmnBUZZOk76HIcDGYFEJKdTOF9O66yJoa7bLYet7iP22DBGHYDjOxvNhnUqEcOaQSyHBcZhunKRtuQWajOqYEkl/pOEGCdFjjy1nTlczP0ll13hJiFI5FnEtmGRsfQcTYFHT7uD8nn6vvd4KEpfs20rLR9P8eUpi8eBW72h+QM7VqS/OoYLiSfKZHdwHWutbPGzh/fLfGKtb8xViqoM4aZa9qCx4aAysWiEITbpGnVlHW1F5KkSnh7YIUCPfb1cuEmA2IY5Zddo8kVigxyaTvvYIV4+7fa783amIk84nChmPdo09hxAHAYypgQ0sWuWl48LHdmwJ8rlhsfTjK5zCPug0jioiNUwEbfX5ULjdZq5su/y/s6Z5HnlnAyC37ALFJqIRNaoV4lWWRvF7R4QHeeU5imxlW8MY+ioLl6yvjmirTQblwWehv9hOLu5eSffNt0PP1/SbUGhYFANWjRjpXjY2m/DkJ6HGl02huawUorntgSYf3IdnF64nFXClcl9lnf6ECyhplG/WADuAC6O0MK2/hwv135lFdKLF1H95LLIJmJYBCf0zpHWIkr6m4KxlmZ6HugiKkVaupoO8RB88diCYfDYaBK/XzlVCX5e1xYWarYVCmZm6HG+SaUeE9XC8UQv9flHHQWh+Ut0nOBqfsL9bh9kCc+cHSNOdKtKztm9qMFpSnjDpy4WruFels7Hum7DttUCm8RNbXZ0/CiZbPA8rpLSQsSXpUEro215bWwp7WLkxCS0C0JSDftcOd6yLJKescy3+XY9nc/0jxiaC7d13fGwvlijSTA6VTRD1iBCzGmAgZOVpBzqOkqk3ASeAtEgmL7z2hXexl68Xh0ktEyZQ2G9OmCqryaqAw1rxRIuEs2tMaPPXECJ6Pl6Wbbpej2vmO5o8ThzhLjAwmO0IqzKQSfH5iO+RGe+fpMFGxewS/lOYrt08CS9Yr4epdDYYUaAmK/cv+ZCC7Ks/bxInyIeiig0ESyrG+SakVYMIoVHDj04RVLogwso7KTh0YDUdX065wbr9mYMY00SK8YpxiOxD9k5oBFV9rN6BT4qDlXRGoYM0ZydbV0XmBf/ILMVRukGEiGtuBtjOaClYWZBvi1IStNz6tLXPZMe8kXz4cm0mBc8pxS0DVZ4g7ypJBHG5cbv9HB7IpuWsyHNi7IgHMyOYHpNKi3FoFuk+wnXt1zPN6Izrs5fkB24otZF+KFDHb86wArWG45reFVYYxQLDcqi031drtdoTwFwJX4AtP8viP2bFw7OQEnNLO6SilYdU4yCddvUk5uidxNhJCFDsgujGjLKL2SFXWeCl+bOMm+qMmldcDHo75IioiZ46/WiSP0i72gbSIhtA5uYI4mJvLghlLfqOcwBwJWQDOT6XmHyllNHDD9jvq84dtjPzVu1Jay8FaYVwc8RFa8BZBc1bFGitjtIyBrmgLATcaV3C6RHVz6uWmIlaVVBWqdZioc5G22rdGaKRSMtprHc+HevmXvQgE6QfmH6x+I/ICbeQmmt1Q2EMlXYBO7ua1lABka9FBErucrvPIqCqZR7KUijlqRtMCWCzAWgBpIizzMc9zzchbOP2Oa5zrd12axHRzeKXU73SBqGS7PHMTBtLRNXg13O59ONY8YX4h/u+6XFWng2qbe3wo8qpEVuATsF9JEhRVcqWogICwRl/k0S9l3D8oPK5E3xC0XxnLOYDBzd4BIJtNWTBGFLctTNjabgYMHBfaCmN/dryDP8sFLvxgk+pcOAGU0vCkFZBGKuOmDMMZzzXcK4GiYC+RKC5sDqgo6QY99zIkuFM7o+YvhItTMmgUmqh/XKKcDPux3Zu1lj0wldPcRHM0jvSD5TFyTrHfzCNo8E5aTpicalJTyQpDHnyJ7VDm50BZ72HEH9fir1AHMcdTUuSf5H+zVX5BZsiVx55eKcU+qjawedWLzFgiM5V1DAiIYXmAr0pNK6QS1GIfR9SpZaz5kcXHoqCZvFxjloGQmG7IjRtGHMLdOn5LUJwiF7keeEcWPJHJA+TED2sLsdjg+jNG6kRVwk70MMHtZLYcg4UmI5sHpW7pTKGuYieQc3Rmho2sBSX5w/luW1LcUgZdB1R3FF5nwCXtdkBqDkIqMT+SYeDplQ1K9p5gXZFJSyelGXpeofboPVJYTYWG6TsuWMEnjo8f9inmDhXy0pUi9lp+k0Ge0MNVUM25WF2D0moIWlki0BAaoSE8dH31IwTAYV4Jmls42kH2Yhcf5EKP/wsKcljKi9ENbbrMMA2gYJMovIJdtoA0luHZ4+7ff7cj4TDOi0gEfstChpqurV0XhVyWjYC++plqazlOHVXCTPmvjlyJUwEU3JWj9EcdIvNtPbuMBC+aH2HCwcn3FlYTjMdFLr8oIiEprIWgyBbYLebia23H1LaUjvIKgPFX45AABrYtOxu5x0TyfziC5ErfNtYjcJU/gGx1qFfXJaSVRBeIP/4h3ox37H841TIqZZAQtpG26R29+wVcD5eztxz4xAt0On2SOcv5VlKuRylpIWHt9NRsw8X1fSSzKIPGNVtELHUBF7bjbbsIDCNVmqDsk61keNiR+4iRu/spLcgnR8Z1Xjc+DNV8NbLt3+OzKYugFKA0qIbg1z5FWz6YoWhc/YHN99kbicHlYE4fVwWESe5Em8J50yID9XDc4DAaGbBBdAIj0iuIEmT54wtSHksrnETeK/31jKS48bEj5SJsxLTYYU/EVF6xjYiSehQ501zTmdolCPT0+Pj8/Hxyd6OtLvMetwpGJRAyuICHAbZXU2JulelCR2vETRN6IsRMfsj8S6SXpWxQY6ORgLTTTSvCruPogtMUctH1QlE7Vq2KwUt+lNcYNYMbXH9DWIx/1tRXdOFYuDFffzynHZO5DpYgT1bfT741GWsB+m/sIh8yks5cbW6pbbnDScVox/zY9hrtsfdofjKJlp0u2IiT9q/qUOPDkcD/vdQXONQeBiNS43RmInnvLyLkPApY8lT96bpVsbhENJVrlVYjEE7OhfgtnZ5TxTgKInJrHUW9PSIBHVhT2mPTJurWmd2eJu16uRkGT8rE6ck4AmAzo0fIBEb/IyNB8Z2lkvyR1nAhqaSUZiHFJP6LiTpiWBmzl6ridyIVaQF93Tmg051SYkTlDEcys6C0SxuxDaEP8v/0cYibsYRkDNgobcooiA5IpUfXXoOjL2wwOxy/NnCe2P12lecG7sOkMNdkRmnuFb0May6PpHbdMmoVup7BcZFcxO2u154nh0l53bLcEfquUfw/XmEKzgjJ/P4jP1RKKxjWNA6c4EBvlaZeIM5Xyidekt99iRQZ2czkaqaTRrVCo1xwMT92437K7DZeAJCn0n7QUzSmvQQ1hqhpGBttuzU7+XPxKmIMUOoSzJspGElz7J2vGLpzfy+CA9lI0k7tQ7vb++v76+XG8nDg1JISw6wxebD0Y70clWMJCImMQMweC8wD+zYT+QfpYRFkkLQhXqcCYo21YTyXemMEmcDBmFzaK3JJeUdWank31ZBaByPwXLwG8gt5k12Jds8kidNzEiHYBD9DlLpjivnrcBUGhv7Z0k+VOz/+WumDiTPDC6Kq8811abxRSxr6L0MQ6qsTdSqX0xqlTf6Sbmu0XVxSvCjDZI4nnfc0rL0zOhaBJlBIWv4nqRJ90VS8wphnq0+MBcDShldfNOHVZSDr7jYYO7pAsHa7qY8al2YKsD8LLpxqVdHoiLvrqxPzgUWneBG/fYqw8ME3zuYGl2qpia81euX/GrFLQ2ScDvkTOdSfAJ8BZfEY8y3h25tk7qId2lI74yaVIjjWqkGXYnviY4GbJUDXUSNOIhj3t+ccMdyY8WpcZpf0w6W9zQKZNhT141B2xDUZ+ogE18XxiinIJ3x9XFFYgM4rF1k0fS6HlxPZLq1I0wcN0y8wL9svWRbF2hvE37Gmx8TQ4wSafZ6MXGUPUxeB6LL2bU0KVKtCJYCe4dTejAHkh1G/N/iIbuYgkWR7fABvqO4Mx9l4DBtqxlNlJWL7Zy1GbJiYuWO/HwsN+CjZBl5gLQItZFx7Z6QFlOEfY1PyLt8MjZu4yZxwMLP85fXrdpnk6n99P5RCA62JDTbI0qNOspw9u5ShChKgRBD1wEmaQj8n6/Q8qIl7S50mh4pP5RmibG7rcwvZrFb2ZHm2lnSsDoP7iHrLgBaLrMmaDyS/v11k+ndNOyZXNkBn+ZP3KTXwkK7/tu2PbW6SsDnkR4DmLwNo1MunARSHKRIMBeczqQkUGnOhweSMnAGkc0pSR1BCUUYdMhtz17R4OENHiRVw7yd8jF95Exum3FfFX6Djq/mMCwCLdeQtzcWoPUwSBcN65iZS9fmiU3iMsCJEdUnLPc9k8c2RLXQS2HrbxVQIQQ6jpj6y2DLljQGV2BJVbr6QadZAyFDrsjnrRls/78wVGi7lPImrKnaVDazy6oWwCFCsIvfKzUeS/LtgzS9pEnMs+H27CbNnYcwxgp0itZ8Coji55hwq7jNvmR86M4DMU9V+n/wnNSeKfSQikHgV0pUZ6RMoKhpBLOFhORm7mxYB2kS4brYGG/4NwCTWKhx8pBLRcZbFNfSO9ekOB8UzwubC/fBlcT4ARzY3sY2xnq7kDdWTdL75SS8WO2thXww8kVuU6KSIfnrvThQySpeNwGO40+ntmSVZZV/EqASVxgzYIMjSHlC+J622pDvV7yAA57HtM1i8YpWqyCDvaSOxUEmwV1P8JsCKZP2scJNnopmIUidrgELlHm4WAl7ZD4nAuaJ2b3SvXaEMeCB/LIms0u5hl3FtJK7BK/y6n1qIHxtdo8zDbcHYAT5JA6yvM4pTc0+1xQEqmFNRKVlFqa7GVb3ItZcbWk+IcOlo9UhWfIjjX30u51f9w/P316fnomdfrbr9v7+Y0+5A21jl57nnD4adgdAvsA0ipOG4GjMh7HxLVvfdTwvPSUkkaHC/ujbSiVHJC06al24cIU6O+BFjbFFIjvnG2XaaRSwbdmhcu07VLD+EEjyzY3XZ2Mwgcm51wlFU0g1x77jRopLQ01qqYYZ1eMB4XkXjSdKKMO+Gj5AOKSTI1iwv9yPa0WWjcEiqJfdK4Y0MGsY8NBNp6xOUoIJc7DCTNR82E1sUKvojO/tcSK3cc5W6K4a1Oo3By1ahoUVHMc8bwQh30cEDoIkJ/sxhi5r2mc14z+JghY9rW9g+2z1GAxifSd9hip6kWXOmucDewKl1dUjBA10xnOXY75EFluwjG321TUtjSMj2E3mgpoW5l5zhPPTVbZlGT38R7cHmx2SVYzL/24P3z68vN+6B73B77j37rb7QanHImwL19++tNPfzk8PhK8ui4ZwJevIq0usnV4w0yB5P1NjQ7hl5d1rmPAreSIHwEO0l6TL9X6N8YrxkI4nK9snbhN/qsYirrFAvQVm8HjEIqvdTR9AQ5TUJYbwzK4xQ/aMounAWMGz8zWV8xQVNTd85gGkOQz3vhUGapyqLK52UBOLmaLBQk3QughAMp5ZkM3JG+iz6fbZBCH9oHDom9WDqoGczLBU8TARXaz0CABdJlEnjftLWa54hpMzNrWDFZoU4OwySQT9Gqm03c8rYH3tOOEaGKZKVxuWpMlQnXsBYCh4atk3ItTYkMCvOTNreqUq1BDude1PEdHobY7GEJGKEiU6BMgH4Gb28zl2eLjUpCAtgi6slLCp50Cwsr8zAmDO27CzWLIXf7sHpMAkpQVTreZB01P4/Hzz3/5C+nN4/PT169f315f6Sk+//Tlv/+3//7l808Er75+ewtxo0Uh+yNKG57b5TydznmZA5dSssrurBuO96zZrF119FcwbmAzrMeoZ0kNqQF+bItBbHs+dZQpSGted1oIBN6DVjFo0VRKjgaGS7EautaUac0SE8IG3xXFZSs2rt4OK5EpDSV9gFvmIr3jB4Hk6pcseIBSH8QkYykohNboUVAEGAH1ijm+bUiL1AUgOcrbKLLwlabSeetKzxZAWtHLHlWK2tBBiLY4sTLCASRUg0efWJ/BhIi0ClrRTZN2k9ll/0gW1DASLCk7zqq63KYePgg6wU6C/66QN/iwi8Jo7kOC4RRe5xBMxFjepLgYLOtPGsNoaC7Wb4jPN89E2xeecRJ3xQpZYKhv6KifoE84rsQKarc7PD1/Eh/XkdjGG62Jb59Hhd0uF16lNb98/Ra4hGP59PnL4fH5Z0KiD49ffrnQOT9/+vTly890K5fbG+FNhs579m4V7qQ8n99Pl/OJkNd22Ev354jyO8S4NeOpScRUfonw40tcaOilx/Kutfidc9ywsKoeVQ/GSJUs7euAZ95Dw8g/GIWDyCx1sGWWO1PEWec7v5nJpwoeiiVkOCZrP9IChGKRQsUSlr8H3kReq/JR45HLbVaang4wU762SgO4ed7tFpKjUHMrxqmZUQ/Uuw3jusxD1219L12iu9V2w1RdyZaEqsuZPKJcgGiTXV1X2W4yBh3YInAs7Q8PRDKPD8dRCta4REQ6JsZLz80SODGew0fqKisWrRYjh2CKtODJ2jYEaq7CXvlH1AkUJ+JinUJEXXHiOhu7J40prrde5o53g1h6iN5qxJqfWawvVsHMMF8+//LLX758/vn48Bi1I6vk9dxmst3pfzfJ/p+m6/v5/de//Xq+zj/9ZT4+7En2f/7yJ1KuRMvEJOtWXl/eXk4XgpsPRzInd6TJF87pnDEPTSrr6kArMUF5JhmyPr3Tp4vviCFQ0luejX/2Mg+GfYIhTAdgbuQUZyQ3XUxhqyz37xap08wuo+7AUlUppfm9UqqLNvSNC+3pTWPakVpEUE9uBxlwcz7z0Jy+UxMEizap0XCRqSMolsqOpnyEglGFs3AMvGeKfTgexQ2geeSZ/dFSLN5xu5FtN45LP0n3mWJFnpAe0uYTCxu9kUU0bSYsu2bU22xJizq17lLJmaQ32cGFC7z73Tg8HA+fnp+fHp9GTnnrdvsHOnLc7XhIHefpzGxrc5FBZwyLgmNoRSmDXHkyqTb/LOqT8Lxy/ZZuPWJERad/qPOMM7QYcakzTdKHiDqHXuwgdaDZBmVJOmfhsj8+Pj9/+fzl56fnL9yJoQTpkMa/5OOa8C2pyzgRw/z677/9/o3A2BriL3/+86fPz6OEyQ6HAymO23Q+Xy7ny5luE8lgaEICwchbI5MgEL/KSLmduanCYpnLoI1kvXbxuPScZPVzqsc4iNVXXHs07n5XPh+MHAdj7gOoxIzv9s4Kwa3pqlM8LtOQdb47yr1u9/xWYHE6QhExrN41F75yA2bY+FXk7h2zOYPKvRvw8xsyWym48jILGLY7eJXk1uUSkWhB+jqJ4cMnkqAkU2GSzOh+WCTenWWUJcEk4J5s8URIIFRQw2gqGjQQXSc5dJgLJpl0KTc9TTDyMhp+Y2fsPBOMGHv2tBIPPHA51FPX9XTYdL2+vny9Xi6oXVWXuoXokYcR5CqBYyOa5mgiTLPNRBZIMEQWi7OYkfEFFhHxk6QWhYiL525nnYwjT6qFeNoFDk7lwlOEDsTon78M+yNxV4lWx8vZBESnvTwpIdq1j8MjZ3v/QuDzfLl1w3jk8BgqZEYMx7ycz+fTKW/L4XCUSoEFbhIzuCPi1anvZRzA+TbdYPWviGNaTrQJMl75lQd+ccXu/sCtMNpxOGb3R4PioVE7VdA7N4CLjH+Cs02/KUrXU2Z1oTVUXFWMcZNiN7NXIO5dfbT/GNHDs+pa0h/CGSaqbg2mSmAsVK4r9nimzqz2F9jDucf8q8ibgt7NUi12OWMy5YzKV46B9t2ui1qBPLDM7G+Djv/khgzBdmKT8nkksJAeKR3X0KLxBNaU57pwY3q3LLNmNZtpVQAkSCDzzczz+fzGw4YKWblkEoyTVL4dHgmsPZJGvIznGydAXDg8FFiKSv+vldtJrkuRJM5eZo3A+ZJMUAFyQ3ZKVIdj93CZWJo0AjaZR58HLnje5hv7FUnFCibkLFLIA0ZE4sFkAcBVPZyksRsPUjdPFyEsKU7yIqY5Eu/pOaVtFd8kC6Z+PPz0p90nzn8dSCgQ14i7Lq1zfn9//frbH+8vryK20rothMuC+jE3GWIZ+p365a/Tdb3dSMXAHSGPI5My2Y3ViVeFlfsmGpLT2vfMbXA6Z+2M5EmRxazCYCHG4IwUFOAGALM26OmvfrPUL/9Zgy32ujuglPZ9ZaVQE0Lb77pqM9M+3p3HwI0fFNv+DJ5m35zNf28upx2F8IaytDkh7GCZpkpa5ZJJs/diXg/iV6GvH/aEE8ZO0sXX/YF9WSz7V7FAQj9u9I4MxGQDlHATbP8NcUbUOMi8Ci1F1k47mH3Zo8kb3QudA5GiQfoK0E1frrcSXt7eXjGdibsPrzOhdTrr7caNn5F+qNl4yHqGfx1IXGVjMOtONyPAZ8G3ZU01VVuieEDCM6WT73BTdi4HYq0jC77piCjYh/J9GEU8GHXgDFjuycJHSfP5oXA7YI0hii4tkm60sg3Jia10jd1h3I9HTmHZcUUG3TaJh5eXl99+++2PP34nw+XIgy642Ak2PI+5vE6L9FMm9qDf4lkYZ9ms21wqKFnQoG2AohETXibtSUaVDMDwCIzSqjt7jJCi6RNdO9cqfjzA1XfYrKHy73/R383YMr76YAV9AGZ2R/dVfrmGfVQYBzsIX7Mhs/55abnf3i3B3N+G0e4vrcis4X2+sDRCIdk1R5jjbPIO48xu0XI8cMlAFxKBgYenT0RDw263Zb//LNPhOCTP3U24QZh6qMlg1RENUvAkD5TZy7kb93vusa2Z0xHJlmgLzG0lyGhBxun5xCU69F2ygGdSLuznCTLNe1qzlljL7QcXBOq40FFZ1TbF/hsMAauqB8MEY6y+Enj8QihWKoel9ib5sGHgmeWl4Dmew076GNFTx3kaGTeuvcASbv1EehtLIcPIp9uV7A5uTR126L1N6JfOf7lef//9969fv57e3+lPsjCPDw+7YVwNmch4d55aLfHbSKbdTazXDp2NY5KpOPIsUC62HgKQlbHHYc9o0QIs+rmFQ1r+afVJyzxBtZAzVYVtvYfefsgzjZ1TLZnsGK1Sc1bGiXecFupMBIiFIlniuUZUBDlZRE5dz2rzyP/yXeBJWw9Un5vl7jkCbtWLzgS2GgKegWzWBQ7uu0mm4pLMPIpkYvLmmnECCamjLUdUNHH7hR1ZG8NhlD1Ds7Ui6cWLzC9bJLd/QQE10dbxcGSpetgPUl+JdA6UPReM2Oa4Ow9+79LXG/EK4aLrOZOWuQ1950FVL2XTLcj2ckEYGt9oa5ci1GC+ShBXdZqpssLoyRTcsQEbzXdYvVLCM9L1c0/QjA7duLp/2tjkG2NBUkIvs0E1J4NzKbgz/UaiBtCXe16s2/v7+x9//EEMM03c4e3IrmqCe9weUeYrihOPZ46vxM7SzJLfyqzEGFf2SYeDCV5JIeqEHxfeRB0DwcH9cc9ua0wT2qCKmjVRKW3rmhqDpzJMUFshmASqyqfyzA+5xVcN437vvQN+oGGicC/ym9QBpWG7I04JU8+Y3I40SPK/GuQV2t9wJ6ZkHBm23ogP6hFAVdROtvE0Ua13+rmlFeXqtIVDN3LLQp450q05kJSbpPcyVoD+iV1/7KIMAOUsOGGCHt5eTFpG9cHEc2R5LPsg9eecQd0PanxbG5SO+Gq/D9Ktky7HWu/3eHl7JeEcSXH1UlWSkKYjc9fkMbJFMOFZV51TLDXTd9akpOpbxbfRRWm27xdkl7q/vHrGG9mXtSEQu/v2PF6C7ZRllpq5ssyseHejNM4WWYAePZwClhfu+Ytp9WyurG9v76Rh3l5f6erImJUZNREWLG6c5M7Mcz9lYDrrJcSTNzemIS8gDQuMG9RmyNORPoNfTvJlkmN7Ix88PuiuZjeDl8yHEg2JVbkEgvS45w+wWbh/R+kxtGjnjjblr+yBytJCMnMlG1/5LTjZ65kQSBbcXQIitcHGaqkjO6layZXny3eOvXqh4iFaE9LIeIZdzGvGU154ujQL/aVLN0mPZwzBs2+v3DODdhBRSFIK07qdpx1jLuk/2Pfj8XgQGDAqgYY8LFvqpRcwGSRh7adZEj+5aXevWFk6YmKjxdtUPgn+IW7jzkmSJUkWU4fc44Su/fCQYuqBM0zWVDNfVFmLbLWzURvb4iMbrBtstdlUStLlR6o4C/oai3tQD6RTbOrEjzIfnBUn++jWIFKfk9C6W+AhVbu9KB9uok2YljhhYsga9g/73Z41CYHW0/nl999+e319o/M/Pj7K8LBkMlQJhWMvvO5XOlUn43GAgBNa8FjCHiJP0QNeyARE4SKqQ8ZREtU1DUOHiUnfLD60Dv5yN0C1AKJpLvdXWaCzutr6msbyHfPcU3xofvkA4bL1yVBu0XOGYszp3BWqRgr1CpACGg8JhvGyeU2VG7PDuWjcYkc3fgOHJ0HH1hqukQXTCRHZ/uZXggjvJNUwcBN1HrHA9SEZ6StgQQZh5zzd5rf398StUMfHp4enx6fD4YjyNS5+G7p9PEamsR75trfblX7hD7qEPA6e9CAuL8k4S3tCJtJAiLZ5i7PcnqScq4iI3n+9WFtXvJyyNX7r4sGhnBqExWG9k6c4m1fpE8ApCYQQqwzDORJoUSI27LLesd+2GxqBKRPYcrjJCyvPbbFi2Dqp2h8g72kdVmKV19fXy+VCfxIeI4YJ0s49RU3CgIbjdjyEUq/sUAZVy6wURjgyJS5qf1uhahTjQXUg9J3E+7ffaxzThLi6AbAwufKAahv0HQdTOW0H9Qf40jmR8i99+TAfx7RKwxLfM4n/vBPxrWpyhWOe7Hri9gxIgvLWUBZmcYhRlAbuGuAUrwZp5MH3itHd1C7KfJQpd8KtPaAg/6WCo4/EG7KCfcdRwL6uFPANuxE4BD0TVU3XE+mjw16qPsf98fAAX+phd+Do6CSvhWE9/b5GYseFoFrebZiXIiFrMu5lohKDMTKnuStKSRpqY9b2vkLWXhSJKv7shkhVElpwOSI/vzEFmX+0S3WRmklGLjy3MMXDbZrRRVE7zhetPFNtRjYe1ynZ3B6ZbiKOKtZ8RN7sCJFJrqyv5rX0pR93j8wbI1n8b69v9JJuWHsJXCbt1R+4J5WI14jH5bSb201ayG4BwdyCIjn0JY2a5RCkTFyHfkWNGkuvkJ20eyLpI6BUlYyicxiHpgZCzS9xPVOcu1p/GtivTQto9EwICh8rTYfyI05o/7SDf5RMYOTIv8tV229VhXCndaqVUv/8GG+qt1FRvr1j8FF5tJjvAufBiCJAtGyuW8yUiBKx6fvA9chb0o5I2b4k4Q1pbZr7ns/I/pypxBMPb+N17MaH4+PT8zOhN1lHNG5k6wdqQdrp8C+Xy5mbsXBfIhLbUtW4cAUXkeWSei6U50os3WJ7CtBxfbnVYsxSBVws98k7QV0HUdO9UQqTiPuJsnoM95GaA3H2Bk37hxzUoW5cH0zgDH1iOlk6NGnFzLhuU9sArryuxJ2Ujs/T9PrO45PpZA8Pj6SF6PGvlwudX6QMLxSvsnQqIEhKgJaVvAz55hVMmJAVirZ9YI6WUgU1TGKzMIk9BR3aPOAwc7pCi2kpdUzGZvdWCpbS/cmNx9nps8VmNtOveDXmneu2uJssWlZVYzngrHUKivONqgIb6QrSvXdMVC1Y1HkRnDHshiwfQAMFG0SCV1s3E1pwHw72LO8DfISsckErqJKS4RIxbSQrNai7yvhYTM2R+g2ukReNzXVRgtoCp9ly5FIENWdTRmIcaRJEOEcGSJSNQL9UDubj4fj09DQyPhnJcuaIKTJSpErlerktaSHzmFlmJfzTkaU091dSTDwED5DMFxoWiOW9iy9ENUIwnWRRmRZJoC4wFqW7jDlhWQxu/qEy3hwDxifo1KZ9lWVyEN0b/QzwUqIanPNuuGV9MvGN83CpEh8ZOMZPaOx65Urb/YHd9Dw/9CatgqIYH734ADS0t3Hfxds8T2jIJLHjDqNVJW0nQ6qZNFBqQdERbWSQ4ZNwOUTlmax9FTGY1NpSxxAarRIMk358NazifKWr3bvjspgz/oNO8faaxcFVKWYL+Pu5tSuKZnDIgZr33ISNgroUYqy8XPQj1U2OD822aU5sHgB94Ny4HBqm1ee2BQulygMB6KzgcycVNxL74LbR4RriQAjCTEstWkbTc4IeaeWiKI6P8igQaVHJ0XGxVOOabsxv8228Xmnvl+fHB8JkhK+ZiNiKYVNGvGGRK1amVaqkE9zpXKzIiR6dIEeBZ9JkBXCfY6mrTbPjJUk2/gQCAMvh5qfbsFb/jsS8GqwOKkHYXS6JzKReGc/c2MkrPkDenyiBdu5C0Y+HUcvvmHb7tWzTzIV5QvU6h45vVTiIcyvFGT/xqPEk/pJOdAjnVm6sZEYJSnKZKqOsElf2sl+X6VaEYUAFOagkNVAhjXyFMS3gwrw0s6rKPaboSJPyrLgbqjVbd4psCudOrSD64LjLScvz0BrAFMB1fW5ozujt7o/kmv7+iGowVJ6Jdc9a9mi1i2s7dTYXSySEYlEF0lhKdh27amwsovacfldQava9YHjNH0p82zXCoUwIuuyXyNm1TB89iinVClRwhyYltKI9Q/l1u21Liqukq/Uzcd2JrGFu8UTckjeyjS/sGuuH4+Mz6RySt0xkXDMzHoeDdLMr6yzDBMJ2m07dex+nJP6qIm2fOGVAuvWigSvHUmMOJsXuVjcaTAjFig8h2tADJKAazRy0YkNu0v+KePXp+bM02OUMSFKCgYtVpIB/JdMribuc0zAVESQZBXNjDcZV5DkIs0if5VBQnh9RsHzYw8K+Xs+kw/MijbCjzdBKPJKwSJcqbvtzviy3q6Aw6akdNWtmU6dGREoES6+IqhP5Les8qn3sANI5TqZBTK0fsZmRlfRdomLtzAvvhJqCm4iaXKPMA13a3/FJfWVrAFe0YjJURFbcVFfFVjQKBk6sTFLDQFW7SC5ZrGXrxn6mKz3U3XLuHVd4HZ3Ff2QFNz+wYUwzbCo/BRTIBfOhmQ2JK25r7gSRsx9YWsFu6mxBLAQLp8PLuGp/k6RCbtrAK7BsiYc/SkIAd9zneHbJhBau3O2ZUAo3x9kf9ofD42537NFsiMdrPu72I3EPQX8iLyHxJE0oI+YPMSFO88pt8dE4IXgxpqZ5Yza7bo/hD7RohX8waGDHFHeH7AQSEM+fnxl/iXX+R4wnDhNNhJgGUQKsIftR2qKhX2WWOY3Dp+fnLBCI+ErClp1MSpU6v4TKa74Cep3yR8uqKZXwkyVX/Pyi1SEsR3gVA0a5IKmTelglZIS2YNNEzXtOS5TiW5ZJgW1D4DHZkOi1sUH5PFUx0ugQ4xwAsNQSrQn2aJymwRx2D5Vi0THzCsPERHJYlggqLIRKu8Bd2gtNgXTDJ9AWKLsAkZl1A+6Rks+mUiqoaxr3aVOWXIH4vz/goqpzSit07TsuRVzs4vr2Wajl2uBAae+0hIGJUIYZxZAtbCywH7AIjTLVWFAjIFtBHXchLwL5BQGRVCblMXGDAQFc+z1PTX14fN6Nh55lduqOB9ZF9NanZ64y5hxsluZ0CR03wtkk3K5QjHcp0VZvDfskpL4sqEKFApLNlBnEaL/Bzy80q5NYoqSVECXteMQXKcAdx2p3pHCevv79t9/++Pvp/Y1Wgu+Kg497kWUbt73mC29dtydtuXGLWY75B02IYD3C3EXcNjBdcSabDNksGDTOLTU671AO1M5IdZ5Pl8vrO1k/N+wso9KMxAQBx3kxD1YM2qOQLWXO7+NlQsMHSWpe4boJXhaerOF69PhUteaLe8+EIrLahspa7idwfa5ivUczFLkJl1zqxfMqfyPKYFomG86083mWU7EEaTXT5MKpQm3nYGW74rZsMW409nLdWfXE95DMn1wPAPrAEhS1z5ThsDY5tsjfjEmFNZyrS+SZ0GQZhpR8aCljMpYT4/sMM6q/P6qSlIwrzEnRZtuyc5GYQZJx8rjb3a7X6+VyPD7sOGLT3W7XgZ1x+eHhme73PJynZQIjSId81A2QdcAT1QnydCK/2caVLnlq2Cn7ZxdbG9sD2chCndeWgC6qqIsqoyLrusNx/9NPP3358mX3vw9//fd/k3wwGW857okIaWXGJBMKFKoNqwSSCPssYmmxOJfGL3Q+rq/crAeaqHGMgx2kcYdZIwVz5bmD9vV2mTnpQnsPJuENTVFICLwD0QlZoj6Vq6sx4Vka1x1Sp9mAQ7mje+ec4POnahaZQ4ziDON85TJX7JfkKK7/QJGlGk0ZyCaXXMnXZLkXihsfVq5SA8DCcHJ0Q+TVSsFFtXzMeaZRILFNDG0UjjoJ7CLBgXw0X6SqjWJPUJkJJUXu+7Y71McpMst24Z6O447jDQqCwBiM2M13ZTVpeuoO0wBAntwZiPZPxnKvZeXpmVeW0Oxr4j1jhE0sRHzzcDx0nIYTyGbYS/T66fETQbiJYMrtBsVSBP/MUrrIe88dOFi8Z+lMG3TucpUvUIpQqlvUKQPBwjsaIEbC2boRIIrD23HJB+Lecdgdjj/JahAe+/33Py6XUyfzjKI0QJI8CU6zf+BA/khLOE3TO5krlwupGXEHCFpjjmEQmcSNBoG66ewYDIiOqmYkuswIVpL0ukfYTbXUHH+bEkDzE602x0Rugo4S+t/1MhudODVxMjW/Om0zUkVto2qcbVTyOtuAg/zPhveK/9r7eFs9u3GDM1E1gUPdHQTTrOi3eJ8gwz/IIIqebvuBZ+ye7oCWM9a9UvrgCzTftToR9AtZaUWOKBZlsscI/jymFg1Amni2a2WJRnOTCBmQ1DQv8N5msdRY/AaHJm19Z9HHYgwNJVM0JCd9JtgC5gefZTL94XDY1se9OAbyxiPtOW6Y0n532A27rn/fXlh4k3U+cXUiFzBiNFTQ7tUZgYji29tssMhMjGpHsnPt0sL0RIYX5wd1W/l2m6fD4XxkEMa5jeNu/PmXXwYJLf3xx1ecXbCNpq4N0rCUwBydm8kdzgnM1l5ZUXOlEBlM0pktcNMs7hmvRayNdS42Pd8/ZpKzQx75aaLhC3LPhWcQ9mkqnPlEXephZUXtZyVtp5aVGHc1Y0amP1X1gq97qWbLNviwWCsix2tQh/a7vtvnpqL6TlxZPsxHgg6G6/BJDQRV6jeoZPUwLZ81Cq2NrdSvAylFy6VpvM6xaeJVb6koLnKmEHTCpVKqabHkDfsAU5baySO4L6EaN6Ywi0VO7bblZ+OKa7SgpPcVbo4r4J4Rdx96NLNglwEKEafbred+a5yvxRZsR1KSMAv9KeOi4oDGu7vDMF7pspeJZ+Dw6GN0Q2QbWeZDoIQCt6PBxxp3sJg5BF5Ui8ua6DJxia5hd/D5dhrfiYGfHh/Ll8/jODzsj9yGWaJMdLPoSZAzwmIYTricuGF/Pl35hdTunOfNynu6ccAkYGYhSeiMCB1HTV0p5pSQan/Oskvae1vtEKYsqZOREBH6k1WbxiySqG7Ugk7NyJOw6dlwS6dsSsH4taqa4G55O0B1jpq6SrZVNd1hs5Y3jHYNcBUvNHZHcAiqPpSm9SQm+I2G7t6MlVWc6IuxZ3ErJkT/NDiPBTW4rA2bzpGQvDtXic5gYBn9y/Je/NwRhYxRBikJSwjLmB7X+i2hMDX9cdvSQEBwgaQ/eVcAexykiAUNG+DMohhkbsBWVmmhn6XLGadaxSXNyzBvOyI5TvfISSZRL+IlW0cp0OXYDrpF0td2w1i4twfZ3Ml2PhvsaetqVLl3epCF0rLVq0nC7yZczclT3JCjo6sGqXAcun47iiXNeq/feumAF5MMUeDEhevE4Sc2r9aMJrGkakSTSDqMqGiQ7Lbp07DbQIJRIHQVk8LHKO2PAv46G/nk9B0a+o4KJDQwoOZwKtpkxCWxaVTbF4aH2cYuFBV4qm+MH0pD4eonKI06kNo1t3BCf0fgjYqolO1mQInNuYNJVkhwNUJNzukvWmhcCd+Z+wOLFtdYEOGOH9vDYrSAlDkXQqmqoF4hmpbwyFIDxTBmRtnJzL5okFH9YLBauf7X/rbmg0XybTFn08LMfpPabBbz/aAGNF1BE9uyBBqzzuzjDM45xhPJ8nF3fDg+7HZH+gLX88wT/U2Ww+PT49PpkYdGEenlRZIW2B0pArkrxVILwDPBgrGyClJggQcs4ptYtQSDSQ112jL/LGwlDSs83efz68u3p6dnMhSm27QyM3Bi925Mjw8PtHDn8+XbywuoFmdkEZAzAmySSiPpNOxNWVF9luHcl2qXtvMNnHjiLeAIvTILr2P22eKiijap8FENoMAzSNd4aTpvW8E853jHda+xX/Y5noBeas0a2DFGdXAbWtYtGvRSFq75ZqDcKApYnjPaOYWgEaap7utgTKUUZxHWorIZv+tv0YtnLBvKSE3Ets4hUIWnD1IazfGdggr2wKHejvtZi92Y36Hnwxajqcpj6nTURWIzjE/EjtGMrprRS+HAVkGBT/L7yd6XFdaDyLB1g76BEkBCqPS6kXqpIuD7Ui6XK+df7cbDTz//9POfunHcceqXFBjv94eff/4TkTTJ6j/WBfZIx+nW3GksIaFTrZuge6MePInyxzVk5xnRdTJECi5c4f3Sw13OnvH5crvM0/LybXh8fDoeD0mqs9kpNXK7fuLeeZn/ePn29vIqH3Rk93O5xMYmxJD6TodXIpK4gqOy1n6rIRExeFCzqIuYeMxaGMXmKCaloGupC5+t9QhkQJTOU0Hgn1j6oUv2qUnIYMqsGPHUoF+MVY2k5N+KZi0HOzg4pZhvmn/t2QkTKtMZk6gzykyI7PCuOKm52iymd4RjndiDeggkiVuPzD4yvVJ8A6pMMFQ4eMcY3xlXVQUZp9Rz2YNYjCj479A5wqoC1SUGo9+VDqQgxGyp9BqBLZaBq2oVDAEdInke2SIKEsbeZGIdkjiKteoU4CZO3hIwH4f+I5MATbgfHp94hiGnp0kJZYqfPn8im5vIexiH8+m0cTBkhQBitLcVP7/IqmjWawRERORLFhT9aqS5qmRkIdeSF4DLMFe2wjYN4BBv9Gt/GDnn9POXz0+PpHZGfuZzkHqHHsTJyQnTxE/ecb4kaZcCw480TwyokDabWK0LMHhUB56uCcSNTHEPyhCShWMmqFJqVLNV63uiZB9oQoE505M4vkLBrGJpgWAZZcYMdy+HfsXik+2bjVet0h37zWROlVUIK2EXZzjJuLgnaqU5TT8x9Gzp/EA6zkOleBY/ONzzCkzCO/84P8RYg6DVgDEm0HuI0Tp9NkJF/s72IFadVozH7QmSfsy/wA/bmerX4K76mqyQoWDQReg6w3OakV5EmwCXgQGBPrSQG6pbM5EVsUoWqOwyRzAkbj1J38nD8Xib/vyUH6OEOIiZLrd5GMfnz58OD8df/vyX15evL9++nd7eJm5ZtMq3r1tYFQboWpvnU7rFBi3hUzaXd+UGxONUBCkmdT3xWHKZCTZwB7Mnbk3+6fnL4+MD2VrX6+18Pl3nue/H/fGBiymXaV2lw7WBb2ZIhp2aSsvBfOHgDYuYVNhLV0XRuTarBFSUvBRPY/aGlqqIq8gzNi+4wGXoU6q7lsGiSGd2tuETJ92GD/6AGEL7u//isrs6A3qDl+4SVovZ7BRVONnOagqvej8ajqrk6mwS0ARSPTwh1E4afkz9R37U2jJjw2IqtT6LwSUzawwymsJQnRernFCWgArXYw0f45xRfQoAEgoDAroWZyWNqHLNKoKVQ7AhkCIacNKWhdlUUdDEOgkyeOIooDenpr28vLy/v3758mUc9olrDdbb9UoHPTzuj7vjn/70y+cvX/78y/mNaPd85Z7k63nmadJsRG+SOqRtVKEheTwSJFoypc8/iFV4GOthz1FUoTgwDGOwPbML1/zv98N4kObgA53nermezhyln6+3KPV0ZeWIO50VI+WUGCDfsxKTvCfZOwX9r6OZxmg6wlpSegAURGBa9BVU35g1XMU+eheovSM1t5LGxJvSFak7RaJ0Mn8B6hcg46An9MyqO5w2XGV4smYx8yaYeFea7zfUFgTtVuHCXY0PMxT07qtRbUEfs0rM92dWVWtOFAeDUEPWkMlYoNEVzi3+A+IxBsvdtAdzOmiYK9jzmekSipa24nGTmzJm4RVR9iJ/OUnIGzKmpBMZZN/Fr1btxYJYYvBbQR5L1DS9gN6t7rEwSYQysCRcB51rKTZhnuav/Hr58y83Ho8YMXEzXzi7cTqPtwfuqHd4+vT56fNndOrg0jfuPkBGNGcKyK2oSWBoDS1H1KLAA7EmGbkDYCcFDpzlIjNbuCyY+eYgtZZx2TJpszP37HsnJUO2OobMLZlTx8omUX/tOS6J9/KQEsvaHMRUCeTrKbWWqJyTBlVcj6lCJLo0c6+gKZVSTTUL8aCDTydKuzcRhq6N2llDOdBd3CogP6gXZxtTaDUVQP0BKlYb86YvpcSGvktLzI1p3xBrVna1gLt/OcbQHlrUjLBvNSln+pGxn6uSoAKgMpF5svQjZCRiOSU7pig3mBYSqaZHCHwK5rsL7ujUXdD1qLoeCUq4YVUnMap3qWE0+dRMbVUUUiRlvM02QoK0hcUqLblyiZaAI8gyI2oinqeNg/y362+//fZf//W/Pn/5jKC7lDRmbkQ7z5fLmWld0sLoP6Lux4enTpqmuR6zhDNeK/j0VnYorzyGReL4iHNIV/cO6pAHtPDIWAhx1kKcGbZu0+32/v5+Or1xaChzUoxUjEm7f26ktGi0J5gnrEnXqFaB0ZxFSxJILUMXAphFc6clo+xgCgbQWzergVMJI6D1P590n5RhGpeD77G/EUJozoRPzSJwZWJUa6dqaFxydkBvHiusrKLgIRiOUK+/8l81Ruqrwjx3UNSTqEpqbfTWjGnwnm59VENWdaDJeFMnUdlC/dnyXDJg29RNMYYRzWaOjapm8JEHv7BUzhkpObBm9eNTCUM0zrElL+oez7GRMjI9qrgUSujbIdoMvLhppz1Mf5llTvT8x+/cyehPf/llvz+4yC3cxnObbwsnZfXcHZxrPAduKfXw/LnfHaT9nXbylhEWqxOINJFaxarmlxqoJmglnA1GkvSWdSGLZdIh72f6QXws+T4Y9cwlCVduD3KtQlZj5h7sMJDRUEIlDzVxVdwWrAlaYCaz47G05mGKwcCaUXr1K9vLNWjLI/5H865IzNgSulIs+tPiGhVAmTD2Y2WF+UjMBTDZ76AOeKQYNsMjByPm77jlw6s5Z1R8ZUnT9QC/6WJWagjabBjKJUad+lK1TVB1VkyTGVE3WxMUX6sbBtlWxluOje8R2p2+vtc/INu62tovqVRGN7sky+hWSWVjR65iy6Ju7iplGoGM3HXuDS2v19eX3377+399+2/EFgBuoBkWxr1MOuZ+fHm9Xs8E2m63823ec1SHW4Zzaw7RHp02qQHbDzxwVorsxCbn8pISdDWJlcwWZ8f39XphZ8SF0aCCPQuVsBad1/P5SmCNmGo/jkCY0DboExBMWNuaq/LRxRSC4zYEAa5TgYkkWarCTyYIDaNhk3Tx69Y4t3BmjU0CRNNm/HevR0LVNLGqKyPpoMrAyN6tF+yVNsepQRvez76R+QqK/BT3POPfrBArBIvEfHjZmfw+ikVgvuMZ49eGmu1Kls8W3caKdkJTo465DOjxO0mVjd29lCvG0mztHbfcPx10GFwFqVXlVj5oXW0b9QgzH9F/STvkyeFF5tvUxfUnrDX9fGq4m4VDtrf3919//fWPP357/vSEoDu8CSCUXqbqBskGoW+RyOcs+vevnP0lLaQIuw2jNLvgkOfAhagZAIwhWOxYE3KhAmfx8A1wW2XO4ec8gwupFY7PXEnbREkzHTh/matKi5SmTmTfcOYod30bpCBO86hzRjPpFJQgU7R5vJb4Zzg24DFLY+h0yhnReipVwdVsUtGYQFDIqk0WFdY1DJM+MIy97nFas/O+/woy3NB36woHVcCJPIB7N5da8Pq7fl8JzWWnOW6j2fzOuEhZVeEbvWrUvuKk6R8YozcLBgFlcFYdACKeohk/pgr0jlTEGYxsl96qhmpEtgl++fZUBK1PGrV7li2w9DCvlp4lIHDUWibXV1CiqeBBSluSNeFqMSiSonAXEqZgg58Q2vly/vXXv/31b3/7y7/8y6cvn8XpLABOYhroqYzhGUw0bBJwH9z5cr4CjsAK6qVL7ECqoBdbPaBn7DhyjrxMzpTJrexA4GpjDhJxtBVTANjyGYYerL2uRUORPI+JGSxJfj73iZW2l0UrCJFByR/1KAGMhhpYhEX5v7jvdBBdUTpGXEbzM1JsOlo4RbuSCEE9KAa3kkMB1y7NPt5pGqOP4PkyBZBZaMOY1UC9sk2MKr0TMjxgJfASCVpo4U4oKmWVMKoI92heCLVmzK0HIyah6krNyjZ3h2BBswoYVTUVFgapC4kKrpx7K5qypXKmrTZcNDzsiM2Rmy+Evtmssx3Q/Fl0OatjRTwQQW0il0Uh+NHF1I+bgaHCDVs4lUzZsmClv14RN8B0udz+/utv//N//M9//dd/3R32/cjzkxC0lFIXhn42HHnDVBxccGF5zwb6IvXPQQRy4OnHkjIsUZUdD2MJPE95nTfJv5QRLtL3iNVSp4n1I5dfq2rlyCDf77zMhNzmaRaukF7uWWsTk2RtKtrI7ppMEIYJczuJ0zc1NRHGKqofOigLBRIR6xrrIt+nJMeuGid17e8sED2L7QWsde3SiugNrBdrZBXdaPHEDvMQqcVvpAmIwd/p0XcHdr3JbAh5jT8aDZgfVR+oGFQyGGcPqfRioMtaxDjx6x0Ee1eBleuG4lDYmroZi7vxo66Vkp3M8RJVnX35EE+1myyhYmsoCo1vFbN2BEEmzUCD9JLcCvjNsunoYo2rY9EWQElq62HblGJ1amzydyF+NGDwT5AURrLYkQo8i/eMR7G+fP3//s//+V/+9V+fPn/66eefkEggRnIns1SjmkCzZNeTcGaKl7B5xuZLihjpl4mvwpWS64JW+WjHymFEptgkLmZ7X5LEZPJSh5a3sZmXyDkyt+nt7e39fBIVjI6KAXmQQx9X1bJicBlYgkgRnZDXIEWqkiET5dpw3gFTaW5rcrVvRHUPoVKt+zMn2Z06we7oGO36rskpt3NKLXV2V7ICBNMz0R2r2GeMp3XJ2zujFU3yU8FZXclqveIqVlrJId8GnpVi8VUQJCIDhoH0hpQ+5a74QHPr44vqKiuYpuIWe3TrJcF0DQ2fmSq6W2KvEaofu9Fj95vgBC7FRJMrBvCY2aP3G9PU2shHwNQhrng+9BY29ogwuEtomSbbMJQgJWgMi0hBcL48J1BuZT2dz3/9t7/9j//xv/7rf/9vnz59+rDxJaC7epagOXdbZ5eA523Q7g7cMBycScxF1ElqpnBPpZ7bsbIHmnGX1Fn2MvG1M7HBZ5W2ldJhQ61h5i56hut8e31/e3t9HbkhKK9CzzPJmGkX7scj6W0CPbrq9Y0IB/VbGQayAcCJrMSktCbq2qqrSQGSg4LWoogfXkF3NpjhYLCoaJ+Be2arrrdSbMOrjVB3s/rK/G2oGsdp+l2pNQ0qF5tIjGkM9xeH6q2FQRHMhRbsU4dfctUMq6DprlHsRjGkrtpY1lBA9HOyCxrlV/6I1V/dSIjQLHexJa3pQI3YKqbH9TI4YTFel7vy5GzeAFXCQdNsNGxpu0LyJqduDYvgecswhk+1aEOFUO4VjX23oEBefFakDEiQXycyr3m2EeGr3377/fff/mBt8/hQxLVVoNQU03d6JhExqAVwmYHeSbJIXBwGm0swUKcLqK4neL7EKOdJs5z6mTjzEymcIAk2SUgFXthTx26CbczDyGH7NengxC2QkdPL9jApZQ1AIV+TlSBbSCMx6E7GaTDDSAVlrwq+QewqlbBjyV2GLQMkvRC2Tw3pCJWfaiJBZYYqbpLxqb5hErSatSGoz1WhEHBJw8bqVetrh9JiDvSKBeW7qaaHoXef2yD2T5Q5WMHcIzlYDmkwhSUIWCmyUStJ80mkE6/4QhXTNJziRpHDNr2OmTF+LfP3JbUW8A03vDxXBo8aNeIEUadgVmRWknT0oGpBBrVmkQGbGLFdQKyFvTlbTVsX20RyNZJNLzQuMUjmKoizsIhVZBj4hcMhtxuBKKLxw7B7JElM+Or17e12vj49PJE+4eYCXZF7YfOAFAyny8jSigdZfHXZnDYKU7DunSyUtKKGRIKTOGKkeZDh69yXWm5bousI14uXX56C7SSygjizdOTZLv04Jk2a66IqbWZBVO8bNlMIpS7hnnMMxOqXsXIIpKlFCoqQBY/ZRJeTiYO+hJ1OGkWVXLaC36OCbiPr8uEl9kw0Wa/33Nj9bmkG1TPRSauocK8GM/tUOpt24tzX7LVoBHjCmhNDwBVVAg1eisqwznGqEYIhsojEGdkVCWiZ/pQMd/MFG8RSvoQp2KgpZxzMmXBbCDlhuYIw9IKOfl+W6ePOUDuyugcqDFM5aDhHykV4kJBkOQmXcbQRvCTshBHoUaIZm+Ua5+ZVjHPovITJSLe8n8/vJ+79Rfb302FHPEMMQ/ewP3Al2uVy2ep8yTq5zco3VA7H7AGgok+DR3BPRN26VsxG3WqgDKApT18FKucOtVxKiUpsevmssiiFxxGDxfmLnXp8WysdMX7wDtSOISMVUHYb2HAT9kZN7jcO7kkxaGa/+8uEZPjAMe17kNNO6o1iMSKwU9wbNh9CNEV6vRUlx6IVOaYiVHj7LFn51W4m1kiKRe3sigAPagOZiY1H93uNmjVfl8Txq7K76iXzLphdYtvpWFJhKEfogjKeCZvqlnCMxr9q0qubmwWCR58a+LjCUaxyEpLqQ5E2zhJxn9Zl4lD5zMMwua/kBlkv3Wi3jMJOrJZk4qvvAG0WA7NNSN3ueOy4Xwf3CuyHHT0YT3HhSZsFbTTEa8zeK9jcXs5ek1X8dkONAjYyova4q9glRicur4uOzfgNXTepKkUPZWkE2knwdMBt+AiqGGvyiiGB/19hV6LkOI5jAco9Gxsx//+vHZMW18Q7ALmyZx3dWU6nJfHA8XAQ8D5mMgtOVjJTyU0JobT45YxCy62GZlO8gaqX+QaftwycvDR5JtiJM/pMbv0xJeVFiy2spz8g6IhaPO63dXZ/rT2e0fbr/FDFnCysu4V0vyo0saXXSonaUEtPTJOUnZPNImVJLJ/abceaDETys8RC1SZFXCds3IdFq5YCbLKVwSnOCR/rq1x1M1nB58rSen1s5tMWoIDRCVp+FEuWeik9c3jgjRV5o7tyUKGeYRZ9ORAGVP6vHf/7738j9apA1jl3A21WpQKuOrD5HwT4Xaw5jv+JHaT3Vpl2bQ2E+J23V2zD4bI3EnfGrgUvb69GaAW2cf1xgv/99+fpr+rtYgmLq3y6e8t0FIbWs/krc1qzMQeeuAbbBKzM4ULN/k/cHhSXmIAVpTUDr0ZtExMtn3Lj6Gps9qMm7Fd42Wgtpuk7oRrI6LUkLcyPOd3bAVDgCn0czW6E0JdonnANFW5NEbF8iWaVwTMZOOu1hS7q8ptT7TP33mk+bs8d2sEShHYv2KDskNFumaoV1lyl4s/wb0aozteWYtYXYjUvtsFAgvsGqD4myN/sbR/STRudHDRrqVSSzU1v/WmRXlz4nzpOgrP9n4+rGM0bZ+XhI5ZYaewJNbHvpvvtUJwxR4Sg17bAssiD+HMMhLsZZd9V4ulPMSu0CsDYlKFjHwlFYqXSMOD7V2R+q5OJVA10itgzRJf8Tn69IpWgHCGIE8OxJrZ/zA6zIVfJmTvNkOwQqtfP6MM/t0NGWKRvbNZfkQ45VLuGtrnAMHuKnL7wPLCpPEXFRV9hZvFaS8ycP9Vq2fsMANM75OX42jaIGPQ/Os9eSsLf8mFA/jIj/pQwQzZuDLfmkx/zZL0oMPneIFZo16KwimaQiF6nkRkKkCv2AqN/UNXqYCpmWk2umIFzaPJUzvj51yneUnZQnVQGkcEQ8tZ8Qw4tQDOD5pNS2d53EAwKh/e1m0REj0iykH6MThWRoYyVy09fqpVxs5jVJG7ur20bcS0GwpEO+k4RS4p8J4VwR57sQa9AbBMq948+2WHXEGKfI3HyN8bjqlS4ZKRPha0aM7BUb/7OM+PXkUCpJT6vJaoNkUkTqKCqPtmw/nYPcbINBQw9aZftiFQ4cMwtJ894LBhPEJNiULmH744ekSGZtgjFtx2ywrIczwg0TQbPaOR1jBlnzz6Q5c3zKnu3z2AKFP/KR6+q/1YHng85xinshTZJxThVhaxyH28WIP7a46a2x2Y2q8gfJJExXpwqZhRStVMkFbyrtLkqIxCIRqrWDu6CLBbeWsGE+apZd8qwv6PxaiiS8an6mmP9jc1WrNYFSXUNBNESZPLJpFicUK9h3jQnh5L0rMcqUvKYf3A/hEM/H7pOYVOnbweSkarfX2Pq76smC6l1OAOaZ8Z2eqpeoKRJ+pjD16jmDMku7dSqACLsEHjDxSj6+pt6a2cLvHAD9/NRpfJYX9Mc1KSgGkJiOJJNgcijVcXhBGsqa6oyQa5mlUKzLKLRp49AeUIkSQfMfb15yWcQf/31gp5xLT9vkNXNlgRqME6gelsYGFiIEL93cAqjEHLnc9+ceCcPq164h9RBwwfTBI5tJoMpOnNRf7OrxgOoP6nD27dGzVRgwoQlkbGd89JEInFqYi5BCPAxwNQvwiLNSmNCnhxX6Piat2TrE+r9zjOPcYhBXV/v16Hs7WQiKYOhZ00B9cYK8RuGaUgRMWkR9lVJBbqj3uFJbOR0lWih51wOsRHrHKwS4VbVfHrKwXZFtX7IVFgTNklpYpZDPe9xzrNuvN5XXrzPjYjorTQKxm9wGFMDPkt9Me5xmBhICOUm/5AjmQ7ppXNnSapWwL3bD7Z5QIYUjWzG0W0nMheupCrCOqwanm1PymmGU8dDCA5p6J8P88M/t9JBRKmTWvVFxtl0KyaMITgzGKaJ/AvJA0UAuVD7bQZzHmaCLaugqtliJOuifH25vLb4JkaEhDbDRGjhUHEZfNdgw8etTOfwWGApuYmW8eZya5tNYpy2GiUIaLqEXDUhWfgQOQ5oYoCgqnqyJSgaOESao2G/34cWcVLbqJTzxv0ojWqAb9lfwMJ70Gab4DhwRmtqid7FnIkNFt4UUS4EGcFeJzAJpdbDC8h3Aq29Xbw8FFaqBNPQBBEzFnLbO1SqJoZKLYIixZ/EmFMVZj/zuwapnI4cFwrM0gIJZhgb8zbb+OLWHrpKfDXvPvlNi6Slkj9A6cyD5AbtzRdzaBNvUJXGfjMR9m0eJSWYBr4o87XYA5qAE79O/oHgXETHoT1CUIbf9WynbNuKtSOyuMRomPtuour3Xx9OOSH41gNLhPsLDKLEUuAwUxlFdWEFBCsBOJJGF1xjihzTWDf3Ep/rxbf39kjM6hxLbvmPKeaJRgMRevyJbIVFvEG+CmvghCK2UBVqzkpfdTryY3fXqembxIG0sLxtR1pdRIpdShEmHe6QuUi7CS8lIETIl1UfUhTvYPDiZuZGZiypuG4yJ7Jei4UR+YFUdzzw2LYKeWCzZphQNgw/2eM9L2AyAKHgZV/W1DPNPBqTeWkYDMAfJUDGN/Zjas1OGkNqEWLombY3HrgoEeyjktBkpL956XjeHDkZlDTUr+f3d8jot37nIKxqpPfwJxw+ceP3ekI5mk+e4ILnCd2JUCsPHqrUwTeCB/or1xgQIMfbS3zvx0AzzZkhCgvltREybByTSAUa2uvArVxaYQc3JqyHSybKtcfMX7TkaMhUYyBTt7/BZoYat1Eax5ZnjPWiMO9JnUSXq5qGnRwGdOrFKMYURDnZ4AqD4eQT1GEaO/9XBwpUUdITYc6ux43A2WE9glMFrWpYWIMEjGonHtXYoucwv5VN4+2UeBXHWhmOm5jppIsIjl5+gubJr0MXJPyPZkIILDaMzegKYr53NCORuWobt9RZ/PLavUAN8LasyISUKXcxjt2fWb6B99Td+ygSJgd8bHGIyB2kN1DOrfxPdgbboYiBTGcqQmSXtjq28Nys4LGhllDETNqzfVRzNYbsCgl8Tnm8GYI6BcSZGrPaxE5oBkFOVkcYpmNop0jum5nWsDrQvzGrXF8MG2YJTsH050mxZN465Rg5HTWXBb8oRhfTwKFRwqDRADJJjdlMkf2fZn24wDSiJJ5UMq3FnBeJLyZwaLBPwordOA10pUAnkFjqp99l70WME8FGr58PXqy3E3TOeiNbz2gkUwdKeSVhndNYmunaFqxzAjof8Rvb+HG+JDRVfh7sSOrTACGKxlCAXaog3a3k7XNyY8FjlZRdt0IztUoS83UOMTNFiU7fo/SRUpEUEEJ8bF1tqfJCImRu4rgnI+vkJ8XjaiVuhIAz5EWD8stKWO28RzptaaO960bXMaiEDkDIWyoooHkBFql+8LWPUR8gJTLujfrSAfu/NBcKeMFXuJaoNryBD1/dBSOIyOlB1H6zWjW1rmoXHHSImUw7bFreWt+dZNp+UWM/vEXelGiGMx0LMulO4p2QntuGO3DAkCQxlc+HL7fIeVIx9YdtGwszDSaewysI51TB5lTps93ZcP+karyak2fGE5FrjxzdfLOOZvVrLQB5Wl+eJ302/K5WmOv0N0aUI0lnuN1yQHorW8Ngu530OhVgYbAJzqiArbu9obhsOKs8WxaBqlpjOqrDeZ1OtKz9iQUU5FjIdmFfMJtTsmECGTNeKCxiGIXg5ufyV2noFexOl8aJt8yfs0JFe9UUNuSoNUVdTdgbop/cyNHerB4jbhoMJuZp6OjC1oN5qIWayGOPVdW7TKRFT0A3bmLiqa0yeQ6bpajQ3NzUDHJG7PmG9IGQxDfFDBzkpj2T2vrf6Pn/fe2hbaivdCvm3x3BKZj0+y0cg/2VZ2g3QCyC/Hj4GN9kqa0rT1/g+zrMciDIqdBQpe/L4om7T1A0NgrxdYSPKoC0tCNt/d4wq3xujJgtQhwG/FUqa3XIbguxbGTghYU4Z7UGpViEs/x2NQRLdsbedeJgh/Jl9lym7GkNmXZvIcQM5b2znQCD6TwpebM9JOF3ckoLBcW9NSRNdh0olX7JRtCSdSKpgNiffPLgq/P/ivYIa1GXLwGrdoDot1f4H6z4HgEZ0ml0osCD+loj4NwaZaj2ZBuBff5/YYeE2f/x9V//miQ8SpoZvTI3IhHJq/H7S2CM8zA9kHCDiXc3ndsdS6lsLLjpSuq9K1azfE/kyKHOwMIdt8L+D1EEvYLRbwbZiryny0hKafpjevyhvz4UDmHg0lvAuL2VBIKlaStAtBSJ1Ltt4YlaE9BO70EQzM2WTzAzWwQ4n4S/1YHtVY10rip4tBlyKSzCx2byyE0TesOBq6lZbN48kM/39XoUUZpfo1iKsVjQ6loBfef3W5lftDf8favm/9yGZGq+wBb4QRsqXWN6wH18qBGbu17jnpbx+mTrlFeJV+5rtC0v+zfQEmeL/+yF1uhL9nQ85r9wy97tUNqNB2CgbDuaEpFLMFCX+kAZckjxW1n9dZIq64QCDs1TY0B5weY4A1ggyI1CCZlCp0HEhvoQxTtqMN6ulRCoiHBwlvPCdMb3jS/O7ZUoLzjiu8EN8dS6Id/LUuzDfzr7ylaAT3Ijl4GaVkgoHEwIhbCuDU1adn+5Rqo9qCSc5bopZDCKP3ow0B9v6OKZ2ub7593CilrZMGxgPrjmm3v60E4/bvPsSSYPOrnriXXxBt9wi9lZgBQe5ZTzJSLgFoGvWVWK/DrkaWsJcYkUyfgKHfjbJ7xqw0NevcIkLq3zTxpLDpW5lK1k6JbaJiD8FUHBu6ycpFMqYSwyH+C8vwR3zlRuVFbCYjlbp/DdQgypFx5mKVNlEoFFDe03AdAxh00LHCv+ZeKMSQ+tZCLbVkk1n+pkebb5DTwGkBa0iUwoZ4SRs9+vJa/cnvLQNc1slIMtx0eogjhiRpfYg+SuX8M47DH+7PHPHcQcfgdTD8fR/vKpNrfovn1EZw1XGp+YPd1WNbjtaiafqzzUucjqfF9OHCkNJQF4Y0PYrHlI6fsPQuDtnySyhX2SAfBQkYsI8xhsum3K6KHjsu3R0JVk3oFdtFR1P+hlFBY1O9En9i7X2pGPu7p5nQn9lPT6/Jull4q73qcX5Y3yHdt6hPqy7sEnwVxMPsu0oRDyog+nPTxfOM01fmIkWmQoc9S4yaaccPNCZgOmcDh+VfHJ48JY++fN0tCl9HIcPIvyC0oPBwrxUtCw6whdeZ1TWzH+dXpZLtDkiQhdf6FXWalHOZM2DsFguNpM/tPgtlhrW6aY9jsaMxiGkp20JKHLCirNhRFWdEZaOvDJm+strhosQbN0KO8QUiLRJUgeSE0rPvZrS+fUG27ZHzxTv5gWzDPSm0LIgyh2iISkDPT4jiFpzHQNbcD57NUmfgiHUGXBQRL6JogX7eaZ/tzQUq5Y6I44/ti3dhSx7TvYxK8tqAxjMac3hGUhNlaLIOav9zK/v5awf2m7eW/lJk6emV9bHIwyeoo9j+lwPBnVufh4B6sRNJjBSZwxvCYppOITThqAV2vfCqRnHf95naqZL2qYhb6Wtc5Qt3dnb6y2EuFNpGNEs+5NIQ3Ht3fYDvmWFDYR94Nh/uFVKxhfAPHxULALsJlUwLAqsO/lQ20gCNSGY4IgFbZKyolzP19+WRlZmXgqza08WhjhjP4UcFOMxAygKROzEU0LFcIP0IePgictCZ6mZw269SasFtFtHSK66T5fYJgDuRLJxhccBCdc+75/qiPT0URvKTrovqjOXpoqLLakjy3FPvqfuu/GMuyJuk35W0W0mqS4Hoq6i+yc0Dy0t11SoYOS2xcdv9Ur0C5t/4VqTafr6+mHfOoB0juUXBZkheTxuEOzFahBdYvUD6jVys65qnn5/7wugFiH29I8Y3TcHB72x17QXhZfTb4hVRBzAeb+RrJu3mbKee9RjVSlZFYz3rcDQGRKsgzgGjZ63spMA4NkaujcL/F/s/HRdBWtv6MH41nXHr2GIpoqLGkVRFNHDCDitaANQdy0NyP667ZsG2bKmBdfq1J2h3+2FNFimD0kKUS49NCVbFsw8VGH+kM7H/n4oajTeZVJnMUttaSnatcPCgkd1jkVjE8Zv/uwzQ/PvYB6y7lm9zZ3cjnZjj00XHldCnDv1h1Jey7TajSh81sBjFU0ms3Ill+q8kE6LzqpdnnlKKtwTpX+eyNhH2c7g9iLAqpwXnuHv0CSVCwbn61qaltk8ZPy1SIWNaQpKdLhk1sLRVFMSWGtm0u9rJfJP61QQIUmjyvFZoPxkvgAnJNL5ZoAQdrPWJfp0PPvWopPAycZlvxyLH97FF9YgDd5SeAZjDQOm+8dkhD0k3dCY8RhTAL/z1Ld+ONefc9vNJJiG6ZANZrbM6iVLdVSyyw9QOX/2W1y0OefNz3R+3Xt0xX8FBI+hy3PofZzxXvfV3kC9rsK68WN/n5VrAhn1+iwjarcnTjT3/LsSIQb+oa4MeQuUA8aB7UVuqqZrl4Cl54GTm2yq/v3kWhvRfENZMpijSKgV2ZqgnXtq/eT0lhFi15i2I448CYVwJbtliXLljpcN2XYZ8ZZxMPMLfc1vwzHbSADNVzTRiTArZyCxcPIPwk+QVUw4tZOj0NL1Jw2HtJuOpQuUE2xbNNDRkU2ncq8sfIPrh+lwyv6yE6aamMs1ZhiGq1ScnoB6qlbcIPUDukMcblsOz7YhhK6K3s6Jk5hJQOIwhMuIFvnkv9EIXns/iM53sUsgc7w54ssA/CDka04bZnVGVfHeN2R9R1agpRRC1Uj9wrt1D2suyDxpHEIELHWauRAJFkmhDkjVEZSi7NHzqV+buxU+YibFyJodjREDMsTsIP9zwQP4S32FnrDzzAvbEDGc8NAa9ygLTlcJuMgfBFujz1Nku1akiqM1jki/r5yHtfxze9kF9RkKL6S/wbj8A6+kfhqaqQQGETBLeGAtceww983IKDeU+1ZfqUWYPc0uJxYTWR37/YgmxdDd+zgDhMrAi0SJMm0PaaMZjmuSmoRSRGDO+hQCH+cvhCO4LMV15U+D7luo9nPh0sHb67z5l1lI9epd3zLkoYZURo/Ea+QjNhNjXT9tzJGq9vWKlg0S4ix/BuSOxfiKJ4x1lBB3x16IIQDIGtTLXSTpQoeKgIiNdLRkiHPMlZ1kzGoXtqOL34c7g6ZmQSUADM+2RFqmOj94opYDZnE/T4bywg1SMTY2mt2e7Jdk22kaX5Qsy+Mr4vnu3I7ezO6tEdIykXSdLO+99A9HfDKS5AHd5Wy5Y7URFXDL+JBqEk1YEnRlEGm0vgaFxQRCiZK64mPUjQHbSIzeSSJ7r7EXooxufI23F1JfleFh2MLf9DUwimsBS/TW2yE80Lo833qvtCtpsRo8jZ/wupZMhm0nFcL4RqjmkJ4QbQppRIoEh0zsAOIFpwAHBG376Dvc3t580KJdrUp5a/HXP+oNu8SO3E3HK0L1BjBBCzbKBrAPWLR9jwN4a379ZpNhUMyGf5IqrC2+8+PTkiblG+3yvjDlyojU3zz2zRXsidFlsOwhtlM+gtKPLRK9xLtoRr/Dy6EG4D9YxJfAAAAAElFTkSuQmCC"/>
          <p:cNvSpPr>
            <a:spLocks noChangeAspect="1" noChangeArrowheads="1"/>
          </p:cNvSpPr>
          <p:nvPr/>
        </p:nvSpPr>
        <p:spPr bwMode="auto">
          <a:xfrm>
            <a:off x="155575" y="-708025"/>
            <a:ext cx="438150" cy="3524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3" descr="data:image/png;base64,iVBORw0KGgoAAAANSUhEUgAAAREAAADOCAIAAACW6aGXAAAACXBIWXMAAA7EAAAOxQGMMD9aAADrAklEQVR4nKT9iZokuZEeigLwJZZcqqqbTY5G0j3fef+HupKOZshmd1flEptvwDWz38yAyCpyRvcE2VmZER6+ALb8tve///4aYogxlVBiCSHFGOhFv8VS6P0QE//C7/Cf/GEphX/B/+RQ+sHnKHJQSvJ+kf+nIF+jI/jNkvFv0FPjWnIxnIfPHOTS8kvkX1K9ih9Z/Ms4E18k4WSheZePTPRocsWScad6ZJY/u47OJPd9d0d8OB2fc+a35JXkkUvByuAOsQ66ADHTheQdPlmOukb8HbtxWR9bDvklFiyiflawqHhYfdIiC6LfkH/13Yiz8vbQHmV+Sl58HNpcNtb10LXzl95Jtl/sSNlx+0pd+Hqe9pfgj6ALEWVtY0r86T84of5JC/zh/e8vzaRQbNf/o2cp9iyyT7xQtCtZvl/kXaUvfVq7t2jfKEIs0Y+069p606vHxhGB4NAoRIFDmSaI6ItvDs6ul1NaA12DQOVWEigOjy375tRd6cOIwOlEvh31KYp/BY8d7r5ejFtLpUQlJNBvKcYHSgf8hzwb7RARVWKupl8KmD8X8EyJoHc8Fr+Zi+y5/B02vQumB6HS2HU4V5JnVnLBUxuH46tF5QY4jO8igLnAEFgJYm7jvoZ8om4r7sxYxGgGLKm7BUrD4fxpslPFZjf8GjHqX5nlpF9Qeb6VHXKosbjtpEm5GI2dTc7iSGWwf3zCyjb1WSEenH3thCpPZc//ybNUKjf+lpszYhECt0UxTtFL6vIqCQa9QTlAdElUgU5fp0N6VyCglAjNoBwSwQHgv6By09jN1E4V+PhVhZ/umF4wggOrDrP1ty8oD2ILdMV9rZsjnBWbvZIHTlWOKzkV/V+wRcISFZarRsNgySxqZV0D6yRRhkzYRW/ULif8UvKyrEWOSZ38LzH7JPol9p0wjSybahghG5BCsoUC7yqLNU9n61JCcCZT2tI1N5FVQAqpmCQx5jPNfieJnOoCaKg5lUoXXTrn+GgXjnVHqwoq9ibewVeM4/3zRgqVZhv9hCDbFrgYnQc7YTDJY9r3P3qWUtW54h6QAJYwNtLIyA2rrXowlljJRyVZMVqMoHz6Xy/LDFXVPk2om66iLCqdtg8hvJ5VGOoZlTptoaOxgCq+CK73JQyG6YQd5bFyUPXoQiNml0jYJhNdJRj3uH5s1GFlU6FcufksiCslKBvhBFIhDBI2JuVcCK3JYmWTpkzs0MMMgVgop00RBR2yrWtmWJYKQRE6NsvxcofxXgoXBivBMWsjQHRxVENi0YMhEd3hiliqLs0OTAv0D5023al4fT+6xgm+Ii4Oosmp6IpC78c5xHYwFOdz1SfOWrbdlcf0TTuh8oPun53Z/gRxtkeaoK/8+Z96FiVBO9LpsJg+Vg2B9SwOfmO77vZkRRnNiBF32wfD1KYtjStKs0Wu7yoJBMMDtpeVkyo1+MmUyh1CKTPdcUEpFXYpk9tS+V+u9PWiZk0YPeltRZW1VQxgGQC1t7zG0pEtQ0esC6mNBRZL5tdaRA/M80LcsIE5TOOJSgl0PDEYKxbmLnqv77ux61PsyrateSH+Idg29D1/QUjbbwVKp8SKJFsSManc4oN7Tqn7Fu2g0H5mm8KGgpubtvK2KE7edeeMdk3wRyNo/UlPlHOMLkbt2qUSTcVgYgMaM6riUPxuP/EEerxjTb90qKoHkNol33/wLEpqd5hRtbL+ZpDKyNuEslGzE6+hUVvZ4uos9di9O0hjUATmSXHJ/R3HKC/qTWdQJxSiYfdqmfiDVTDbQKwGkRkmL/Y8pjmDPrNzvX9LQVmjfV0cBhH/ettM8rT9ApToT6L+t7e32/VK9L8bd/TmukzbuszLPN2ut2naljWLYsKDdF1P11nWOeel41ff9eNhd3h4fHp6/LSTlZsJ4ZGZOORdCMMwEEvlmEVosn4DmwfDGtG4x55YVboSoxKALZPubHRxFFvMrOoK1GToIAb3ugSzoYJJLlF94C6Qd6tYXGlU0v/ecRPrzUTb0nqkIzffjoZPnA8bzqoS4u6Eod71f/AsUZ7FDG1jPEXgkLlG6QBiWRevNMSkmMfZRC9nujgSNgtVdwXT0o1qcQMouEbSZyquuoIpPKNRJeEqPyq+Nh2cBeUYU9sZg6935f7irga9URMhRh6+VSpgQr2cU2JRZszg7kwKZtve3t5//fVXYpu+6x4eHsZxXNfb5XK+3W7zPJEGIr0hpF6UfmPHBl7ZCv+f0RxJnXF3/Pz5p59/vj09PY/DuIq26pYFCBBALQvSY+AUHbA5rjFiwCM2Oj22gi/aHnyQjRUgFCcjx0kFDKF0XYGqc0NlMzMdY72QydE7wzU3YtOJ22Wp0bsc6WIrxvaEzofOUc4xzb4qZdgt44T/J89ilFyMjertquBSLlAV47K/widDgXY5iOXQB7O9Q/voJrSTLWMxh0XjjTKN4DxqGMogg1/ahVPd42hiNLpuCw7aKiXpCZP55qIZwC6LldzkKskkblC3NjhGVZ1Bc7JKiCve3l7+zq9fL6czvbs/8CuW7XY7z0TxBMuY0tf63cBAjF1lfNptYV20LuvWDyfSTMRA9M7j49OwGwigXa+3eZ27Pj50D/hCUQs2OYWX+nuEQRsqKq+Qs1JlBUOqun0vXAE1ZKHC19yndkp3Pobg9nHry4p3p2nxsFmqdsLK9HakbXndYbd/2hOGCkfbS8eGBu3I2JzwP/csyqMVP9YbCqEhqWYZwx2ftA9T2bI6fWPoi3qYzEkk/hz4WxUe+rnMAVQp3PxS90xsoEshHtzP7k/wTbYbM9WtRqv5DBUyykemNCpt4Hci62gggH7Qn0BfcgTcxAYLmMCIEei9jcDY77//8be//e9f//7r7fJOeJkUwrZepgvBrcRqJPO3O1ErBgxtl8TjQRcbyE7p6JR8/DJf319fCrvf1ofwibTLmtf1knuydLput9tFhVElOqPjbOrUMwtNn7r5YcsZdQdMgpk04E+TuXf4lXTVba1sf6Mtukpgw3oR/tP6iI0z+4O/y236DyZ7u/P3VICvuMBzI0f1vwRw2kvf+QnaE5ZgLu9//Czq5tW1UwqtXkFdRsUbJlkrutJ9qWxiUikG9Vhb2KPXwJxyt95vErd0qGcoLsCrcVUM25qSreLQV04eAs/WAgv9HPLL+Te6YWVSNTSnCur7suuLVSL+25KD+cSCRLBykgdMqlXkk62QSX+bLrfb5fT2/te//tu//dv/8/L6Nnbx8XFPtE2nWObbFhOxTQop1NuM6kSTwExgiFXYwZy6cYxDz043es3z7f2d3WtkAT1/ehrH3bZul9OJvv3502fCbEncD+u2ievAuDi1xFV8V1wyqPhxNGrYpMFhKt9MQTlZRUMfrc43C8ToC2Tf4j85Jrec43qujb00H+HThtzqxYLhiWIn9DNkZ57w3aWrwjGkCazww2cRhkyNb7fSlmiBDL+UsVpyVAhRaAQK68cFTizNhVodGoVn8FQWlnPNorZUBOaJLflWGaCbbaujXBCa41W13AVn8E0RcLYwIbSPHO4WRyFqxR/R+Flj/0kiLBWN1FVLQu/Lus7zutxup8vr+fR6Op3e39/JyM/zvI09obC+J14LZNFLzoFKEcckZJlseOWN7Xg6sk89/0eyhfBXIm23kX103tgLtyx0J8QnpGHIHJpv1/X4MAyjERgrqgTPte25ySwz5IstmmOGGBxtGFEU/wp2z2N/sXEt6OK1+gBmbzGc15BtEV96ddkLnYomT3agmyUtFeV6V7izBibaZVSZRBEcCgNaw1+v3+65U0B7Qr9vfZYIKREqKvPP1KvhBGuUWmnM7tcoRiJzrnUb60tvTjFB6N3eqwixGImbmgNWi+5bqfcVbOt1ByIWxsSDggr3YzTWnrvXDRBUEVs/+yC7zJjx/ahXj5a2ImF56IZtXSdSLiv/R9S+rkthFRR34/j89LDNn/uk8I20A9sqEpk0uzpJ0lBRUaackzM7oMl0iYS6iG/oeGKdSOzBsnsVttqCZAp8en6OHYeMiYv6Ze66kXQT8csmSTldRanA9QbCS31kh98qM6qvtNytieNcEUTFZJ0B3dCY2dgG4y9oI7uqSpxKwe6ALk6CITjK8hP6vRggD6EFY+0eugdZXTY/OGF9suYe7k7YIkYjyB+fsD6wwloFsVU1mwSIFp1xhnRPmd1cMKAWelwPSw16TfhKKc5zTpofnqqxY+5VDajdvMXOFdGooIFwfjPGuH4iR/5u8gV1O2XRonBn3QtRVizCCIXId57nZbqx4GeLpSMKP+4JIx2GgQQ98dFMi0zmO4Mugm6beJQtdMD6QP00HIIR32jqOYNGIjzbxlbPvNKbA712o2jWlFmzTKd3PhEx3/Hxke7tcjnReY5HUmN9yxrRns4pUiROtesaoVv9gFFVKdyJGqCIekTUA6MH44KSRnU1Gjjw0xstqpkSK/maZ7/SgJBscdvGgUWjWErzJvis4YZ7wQsZaGteOaR9uTPUraD7SxuMshN+eJZo4RxIpUpdoMLqcFFebgi6qhKVyjg3oYwKBo3tkLVgFoqtvR6Dna4yyxitVRmGJoEQFDfGugLBIEUwpR98o/1T57wKzHCwC0OlcTl5UlcBUTNxw7SSPthy2NhgJ/WxscqZSZlcbu9EwWR73K5X+n/IKxNa6oL4n4Pkgpl/jl9JHOcIZRLWEjfDNnQdgT3WJxt71shuSf3KyZ6QPcSOy3w9X17CH7fp1g/7w8Mx9cPh8Cg4kRm9i525D6swjJXijUnM9Vwq7Ydg3NC6mXAqU+7BPAv8GGqYhro/KtlKNYIUFN5Dm+Bmt/2iVsV3lN2olNDwlzlPTBw0J1TqwyK3XNee/z6s6Pr1A0cFU1+OciuD+dKaHjfiLYrpEkSP3XONiLiM8sCYLQp9s096ODi23nJjygmTFXckO0u4j9Q2rzJmqXYof5ZUpEb15xiyrFxSIGtN6DVJyg2+uHvfDs3iipbFZ5ODsNNCdjg7yILE9dd5If64Xcn6v57Pb9frmVQMA7Z1YaaqWAJkVvQl7CInl2uxk1m0T+7JiO+FZ1YxcaIsNmE/gmSSKUD6LJH+en9/u07zuNuTQnp6+ix7Skfx9fpuMLTd7E9VmhECsrFgnI0qxqlE404iJQMXOrFuh4btzPY1T2MFWOZQjTE0/jGXy3e2hxs25kq+E4vGEpWmvzthteLqvTSSuFUarg3thO2l66laV1v57llaKeImvt23BQzv1HG1K2PVDkqjvYODGCxxLIRK+Maj0UCA42znLrwVa/RI3kzIGQHeqKaKKjy/kdCSQ7SYq4OK4N/V9VPPNWtH8dxqohFbEES/y0yIjPXPtmzzepuu18vlfD7TP9frlbhnzTOpnCziHnqkCN1DX4k+EdZJyLG08HAQl5wlIPBBfU//78QvAFMni5mSQk7wwha2nuhgwmNBwv/yjHzH2Z8YjpqGGKMtpGSLFF+eCubuiEpgOu7LxaJL2OKgDefUD8wj1rBq8TMaookWeqgQsWoDVxpuaRhHOSproHe1NMxF3XBCubu0Yyrnje8PC+2d2NnDjy599yymRrGKzRnMFnBC9jV2pq3Kw2iht6NMtxTPKK3c4SKq0VzyjaSndhARYdngqxatjBaMb1RJlLzLVE9lMF0xg0uaJkFGiTgrDbhaF8uc4RizysZ8QnrlQpxyPRHHXG+3lawaTmkpneTRrMxVoRNJEJqgGziHMBjzkiicYHfvnwr/KKjgI2VLMm7A5C0gI+mjfky7oRuHgX737YwW6GoUgqMYfbtUiQhzU+sk2sOCwXuVb9G8p7ZkkN26gUaVre5osFl9NVgoVFDSCHZddVt+V0ROtc5yH04YWsKvUKoSqn1aXbfGme0JK+BzaHd/wh88S2ieGA9jZlBwmWHkbnDO0HMwTnDw3Ctv1jPGGlI1fF3lraubYAqxsl/E14ptdzAYUIGzOisqmIBHrjQ8Z2+aAjKuCUyrG1K/6Ihkxsa6rNM0zfM0s7l/m2/sST6dzoTEyK4gUiZNUiRnWdKKE+sYCW3yA6ROKdiIyfhQS80ccOIx1HwqlW6jvULQzGj+bmGHQ8+cwlHN3X5kbQPylWxqi3cpO6rQVHDgTuOgKkGteqX6aviX4mcAHZh0cSjXiJxi1mhpwoZOEPf65J64m3hpFfAVboXQug0MgFRF9IENvj+hAyX86aKw6p8PJ1Tj3uFXa9NVzfODZwmtnmufpQK14MrIuaK13bCyvQmg4tZRMPsTW9QATPyoyx+UHYWpzElqat/t9sbD6PsOuwjhH3VXCRJ3Jo9GBuofgxBH6eQqoIZ/JQ0z3W4XBmDvNzFaCI7RG/N8zZIA2MFjTDql46glshwS4maI8SOfTOwXWF0EtwRPqlII2ZbLVg2SWnlItDKq2NjJDGgnQU/2QbNvIo09u9YgN+SqyUFRuZeO0SWeb5Opiej2iItEQ/F2cxWURV/bCkA83lBjeo0DrIEr8gutBdBosRSRBvHoU/rFPxB6w1cO52J7wgaw+RkaiHZ/J+0JnQf0GRu2aU74g2dhOYZohHlGcaIgGN00hgLd4D7raoDcMWbvBktQ0uWLlKqJcK/A6Lzhcl6VHUG/VCy4CNnj1+MDswq7bG47dYmmYDLCMqK3YFvhgoANhcKRRPaAcX5WQWyRjIXlJsnHl/PpdKH/n0+kaISL+FPeV3ZORUmvgWriOjDg+o6DimJaGP7CpQpuOZolV9V+NGGNBU/F2d6RKjYziVZmbzhDTwnfjJG9Bh393ERaJNRqa1GvCiZHXybaVPRrkMDwqmpuU9MtMHJppjRksi9Y5ErrT4XWSuPebSLJriWck2MDB/0pjS0bXVsZsxHL/nvjOru7dKthfNOdcVyaN+evlr2d5x+d8O5ZVNBBL9iz+NrpTarUr5tpUC0abQdwfV91mYm7qlOatQ9OHtHXI0EI+yY4wMEBvqIBYXrkudB/m6RdSbG4lmflDtkqRbyxoln4J8gdL7bwCWstBMSYVYhZphtZ9hdinG2al2XScn+5CopbimoRzeQvsVPNJd4rvK+PCmLMclxnWQwF38tIEVUbOherhFSQFi1tWUNeonboj3XdYifqq2Pe8QLogDPoXvgmm0AJZv9VUCo3UX2ZbrtDjMVGo8doWqnuZHAnUGMoQOvHhkRd2Rhxh3BHr26gx+g0fUcnwaJnTv5uILuWaD0BrSXllw6VfD6c0O7RLt1+95+c0J8FV602Q7SfOCEEf2gMzaoAm4eRXeshZ5Lp7qLqTPWd3m3ETieFJJB5dj4AYn+MCKQmC+VQQuE70jAQGeN8SuU4VtysbABVNsTci2Ss0H8Lx/E3slQu1xMhMeIYYhkCYMt8JZUSs8TdXTSJ+yt14igWfxZ6ZcinrErYsBEaR3hHqzX9GYIiLlemYnBkRy+O5bDDfKmOwzviisvCrvI1uXDX577r9rsdWTVJfH1IWAy5irRorHZPM7Z1yptGf8oBYBc5xhbXqdhlo3sdHJvbGhm3ubDwa1QtET2Zv1UFjTw0jBicGe/iNi2P6RUU1Dmd+FnVNPqnJ3Q7rHJ5MTny4YTNpeuzmLywfa2/6bO0n9pJdBnt2rpcvbvuq36pTgndGundoRktFbg449WvhAiRHNx5EmyNWMUktrmJbMSYZ7pFGvVWVMpnk5nsLV63hbhDQiv0/+kiZssyL+ws5tDITKoH3Af+1lcQd5boDOEZy30WuwkYTNhTX9mgpgMLE9quUk0oRJUCxlZ4u6j9E/T0UIolp2HoBzJs+mG/3/d9T8+csDdqJRjthhJi4xaxCHEjnoubJUauddMrFqkhm6CODaOxinWCo5IaPNVHrMTsMMyFvyGbhiKNDfA49wpLif7jCWO8O2HDME6t/+SEsQF4/lb4T17aNKu5Zj348YNnaYnW0BJW2gKFfWM3KdOUpmGTiinz3IRGvJhnWJoh6QP4EkSnKb2DEq3ELItZDxtDnM0ivpOEZCXYuEhpCuuTsziMrxyOnOhNepH4lky6gj1goS4Z+aCSTSQZcmoY41VeKHrpjG8XJ3qltqihwFwBiW+p+QUr3dVtzFZqKF/hhDRSilwXvZX9bh+6fp5vdGSXkNS8EB9x2kFRcVOiaQIXlCabYoxugURIhlRDZnbjoW15o2ituM3oIlgRn79n7msL4bVS1+R9+SCZ7bKuauyplcqrQd58tz1hc4YPZkwj+n98wuZqwTCMU+NHz1uI//hZTDH882fBHer9CKeVetdRejU50VhY0p/FE18+sLhZOWpcBSS6Q6SjOYWCmZxNdck9SZYj7HqJ3RPLdAA/EplfpmW6nNlWodd0vbAPeZ6JCAVhkZzOkisOYS7knZtFYGKUaIlEKQGFubSYwFuIyEeG0RFMIThi5KJYo1AXfOozdKBtsKclRnnikiRSQ7CMYCSZW9fTaV7WadwT6xweHl9/eTkcj+w6kwrOTlV+qFKq/uJyqv5iyL5U/YCPK1jX48M9PVTecvWoJBIM4dvjxpYIg0dxvndDVdK493r5d1ta9LcaXgqmviortuf5Bydshdgd7vruu3fY9v/NsxT3ONufvp7ma662kJ3RtrJUj0RR73WIlo0RXQhbmEU0jwTUs4ZErJKgqIVC+gBMyE6uskgKyszgi5EYmffMM/T7vMycNEaKRZVsiU3WA/yGStlI41IOERumlI6dVaYvXbHgIUTRGV2ZfLKglEbKi3rD4fdzrW3GTrFriRdEmqZ1ch7pJXAjVUMKJw39+9vrb7/9un84fP7ypWPvs6Ilw0lYumicaiJUn8y3sYYQfVtbMsQ3FAyYoRuMS/BfiX4lNaGCvRNcWOAaFZyrqL6X3C3W169/OCCY20CXtjlhS47R3GJ2QtcMfpU7VWMkfndptwIb+zq2N/b/37O4nvRDi3n7e38MNxh9dU25RGcm4+R7OWAAXQspomZ94oVghNBWFhBF1L2hhoszw9gLNl2v5/cTwTA2V0jbbFwyjFgklIlYzaXYBkf04wM3MyQD1BOODBxgwaFZV8+hYDGSF3tdOUEabUbdz4KunVUwmzDAssKdYNsIA6YYqUfTYAV49bDbPT08Dn3/8vKy//vfx3H3+PhsPpSCbk3qupIUmlBLjAzJ+CeuW2IsLaoxtOBsgE3TDQymHA1BmK40sraYXEsdjseK+XAd0jeyPFTtVerdNFRb33ISdGsxqh1SUZYzj53QIGQj7D9whb3vHOVP2176/+WzRIh+fxNf6aso8h1giJgqSHAsEv2eVKMLgWl3WUVl+tzBZbBkcXFhPQfj2WDmBkhSnMWx++v57Uxmy4kAmSTt8zEwcIi7ihSlwSMsDJDVI2hJmXKtmFPfhS2iMoyuNo6DGFpSKLZues/GMAjVG0SzsEWMlsQT0NvDTKBqFzqHwIZBsK+Y7ueHLapjh3Hc79Knz59//tNP4/5ILP3+9vby7aXvhv3+AQk3jYyvAE3NwgZJmdF4zyXm0HQk3VT0qQfATqhM4QzTeDbck2YqSRbBHA6QjKnRIcFVh2Oe0j6CgRz7U3nD6L6esDV7sLQGMltrxE9Yfe9+/pbowx3280vHH176P/8sdj/qQLLgAngmeA5lBXPJoXuwfYstGeneylto9SPRcLNliEqkaQtL/b7j6izpUknaQ+KQjMCu9C9pmdv1RH/N08RWR1HfVhLKLAoTDZIpTpHFg+aJ6mqHHOA74EqW8XA40J3cltv5dFq4u0VGlo22XAJfoOGs8HvmxMqkD4hIp5JMttBGcadKNHmlDBO0LTHKOMVe6fb7/W4Yj8dD3/fj2BMP0Q28vb+l1H/6FB4eHjTlILqNb9ReDAcaRWOjlJtdPptuqNrCd0uFurKfem4UKFTSMLGc1GvnZ4oSM1d6D7FCPW3Bei/L3RaPRl1RDE6nPJezrW2Nd1KoJ3S2+XAJfRZ/LCNx54rW04UTluaESYze8E8v/U+eJTSX8+vzSXpz9Lt6KpoIEy2KI2fO8kvS+KCeIEnHBoEi2b7JEUtE4+n/wqmZ8+W3ZV04BnkiFHY6XS4nzgdb56A5WhqC98a3GsdQp4c9mlwPDWVE98A1VoRbudvYfn98/vSwPxzonO+vb9P1xsYTXwJcuBG8SrH2kor3YRgDAQqxcJgDNI0f2nJqqFQautMv6wrvRh7IaDkMYz/Q+8S0dPTPT0/9bk+g8+XlD/rqOHDDQI5IlaS+FPO1FJdotiINMVZb01C/1AdKAZ7qLCBLxXSx8mGMjT8tmvNDVZkd7fAvWNghZn1Ywd1ewKG0q+il6PYY56uuqLTrO9oKHTcbP7jUTHA7nwRbi3IPsaDdcfV/eOmG03zjIkLX4T96Fj/ew0rOUb2zmaq4aELJnDkA2kA1bJJzZgrZ5aknsuh6oXixVDhSv0XBYvRDgopx4wZ7bBVPt9N8uVyIisnEv96m5UYqh74iYloysMQgsrYOekONcDBpz0k03OKisG4Qu6brd4fD8bA/Hh+enp/pt22b315fuTcZRzxLl7HukqmJRVNFDj2CVcR2Ba1uL2ZolNDsQDWookrQqKuZA1IBhq4PkjrNgc4YCIFeTqfjw/HT7rAbO7LRONVnt+9I/XAzGi0FVYglq6wc2uB6I6vGX6FHx+LLoyrIwVb1MWgWk20i4KzjwUbARoWqzIW28cEdA1XYO4ZxGezy2M13Jy+QoKOgViP59rbO6NbeuD9hy0V3NN1AOf/jx5du0dd/4llie05z3LD47dWcEYHkyRmqmJLCLqY4zlthC116eWUR6rsQxsJJIlyABe9tl1LuuOM3sRJBrwsnuVyu59N8fSdUNomJn7UTBXOIJgbgIXMwP0JRjjc5iBuMUkuJOQ1BKh8J5+z2R+5ieXx8OD7sDnvSc99evhJ7vr2/3y43kv9KB6BrDm7X8RgRbRThNpGoToo5eqxDXslxrTneEUO3+y7SIlDy7dCIIEiaAVtj7DSYpunl27dhGB8/fQ5dJMj6fnobWNekfhjUz1CMQdzThHarxQeTNICnyksHCyIO0aZISUQrs52Yiu26c1FrEFggFWTU4BYToCynYqsZXN05gcZGY2RjgyrIW8JqbIw7VSMSPTRHmhPqu0aE9xZ8g6Wqqvn4LM0JU/xPPEujeWyNDJf00ieb/Tz8Z1bgnrQJEnuXOBjHfVs40WtbObte0t5pi5Bg3xEL0IekXaRtCwdhiDmurFGQln9ZpinkqbDYXW33ad869dYF7cuvICyqVQPnm2MkJmwZrsKVmLkcD8c//fKnP//5Xx4en4eRhPjYc4Pk8H5+Pb2/v728nd/Pt2mKZek4fJSy5LauDCE3f8AEilSPE68KGz9BZ82o0o1IvNANMRlZbb9gMifZG1HlIHMh6V5SLXSH9PmwO5B6JhGSXniIwMPjA7NNFzUbJxfJSkviLYT5kVTjKbcIdg11b42shRHU3IwhNixQZbMrJ+M0P5+bRh++YDaJs2b7yPfGemz+LOYTuzug+aIYp0rrLSPk70/oUPT7Z7mP+ejr/oQ/uIH4n34W40kDdRX/EDbLEJJuIZncJQojFuE+FKRhVoTIuY/EENclkG3NzcHn9XB4IJHJXSmY3uh4Mulvt8v5fOFkl0lCkozBtiWIjQyRFZI6dFXAFshBhwm4u1DMV8XCnIAfO5EjnyXFcdx/+vTp559/Jm3DKTmyBHSrRKAk1wmbSf3MQviIUX9igLZuUoEjjuBNfmJRzDaAXSkEm8WfwffRmc6G3R/AVncL6pjJIBv+FrQmX9zK+fxOKuPpuYyHI33/bX1jQbN+fn563u33SmlmzddZR07U2pxLLXYjISN8pyg9/k7uhmJHNJIawC6697DRq/cC3b8g1mxw/8EdIgp1J0NFKcHRZQurDEWGerCT74dztn4Xf+fD2fyE7dWrbvjRs5iOcv/Bj5/F30xJuQjmAUMc3n8L4wXdd+6cv3I/MLI/rkT2ROGEwIdemkjMGT0oti0cj2vPKGPM20ScRdrlwq8TWy7TjKL8xLMHyqpSzZyjDYY131AxLxHfhcpXlTMC2iTA2TOiGeIwPj9/fnx8Is7hWCIqDQrd2ETU+e3bN9I1dNsyN4NVC6kZugv4AQDuyBjKaJshlxAFZgEWkI/0bErm03ZHmd1xqLJeUUw0eYi6srgK9/WSwbnOyyWeoNxI5xCUfX1daTlGehhaV05gSMiIaGjXQHPwNAFdFoPh6qPxiI3L0Giet6J3FqphAsJSZ5mqplKvZIep587+qRfFkypVtbTlIrzlkwoIjVJbFmgPczYxIgwtpvLf2yv6SezSoeUo55wPl25soX/yLK6LmpCr6fJeWEYFPQRl5kkSUptyEVGdYkcby6XzXGF/Or1dpQqSEUze9rtxJUp9J7lOUIh+XKf5JtkuCrSQj5UkwwTC2m83BqNSbBIeSdRfslmFde/F9uc0YoI4j88//fTz8eGZ/kLBgPj6Mim+0+lM0IzuPa9LQhtydiVHFJppuo/wIXAnVhGVY06XWFbJgc5o1IQlh1aRXNJoS9mKwFA3LGjuMs/YYP5hL/vl/E7P9fiUSADRtQmyknzph7TfHeipuoQOB3eFRh4f0PIaIICWSbBiFo+JFvT8zm9g5oo+YzBxHM1VpiIrtt8zvgl6M6GxSYrTXOPGdahTXVutKmzRUUuUzQkr8xjbhLq0rYI15X5vwLRUXtpvtQkK8T9+lsqNKJWry60xTZbyGSMgy4bu3UT+pEmIYcpuN5KOITF/vZxfX769n15ZyeTSC4aITBzr++sL6Rn6hcMsYo5K+UqQNDEmW24uxoebf/h+YVTARl9LC8CBcot5daUwph93zwTLvvz08PAkvSplm7kcLYtjeyEtSP9F0oMJA4ySYwQNRIaazI8b4G6AqcMfArySJsVEzKn8AIaMfxqJ517Uwr1vQzFTjFRKYpOFTUBS3Ffuh9Z13IZzpGV+/faVTMGnT89Pj8+7cQ/jMBsxo8gv6IIUM8ndf6zqQzVGNI1nu1uxbggmv/0rTbjFKDMYC5k7zrmxhVK+AnpCPPI9BvNA5N2nrkyMA+5O2FB/bFmlUTg/eBbnT+e3f3DCYCf8P34Wk4cuDJln0IhJqhi53f3C/q152soqHVZ5zAoxDFcQn94vl3f6l5AbIvRXTs7nBEqi0SyRe7GF3RoM6m0RdWJQRrwK8ot6GhziWA6YP70qBKVvSS8IYejHh4fH4/FBEuyN8KMMyuwkgJosv1LaOME232BliwtQmp0Xm2Qm9TbmEuBOmkTRjVWAeKgjNJeEsHBs+6Mzkn5ThZkkpYra7JgPN1rcy+WNXZH7Q7mFSwi3642OpofiBgJSmRaz6Q/D262+iBXYRssVKC4kjewNBDuXWxkoNv7O2WxpAwpMa4g7NOFuvW5jKlRq+w41OcU789RvNZIqNIwUPlD/vSHTapuPl27xWMuZPzxhpf3/1LNUBrbF5iXqdUyKHLLBjllmMrhp/whtk37YtpXTJ8+ny/VEHELYrUMWNAvRZVoXEEtSYBVBkPJmjuqC4ozkDcNesxb4u3knu5sN+QR0trfH9pcI30wEHQ7H/fPTp91uJ9eSXGop+mcMKZkIPcc3E9dDl002u6PrLTwQpkhJsbgCkKRjFN/yTN9lNJTBAEHnKywRegYmy0uIzY0GpNWIyVh0OgF7LFh/99LORjoGztdbjB2X3LG1RHpz2MjcEZ8KvS96Luk+VSFvhkdxrK/YwVRyaOwWz4by4L/xhx0aghOFAPJS1HdYPWsVQFVfg5aLNvosIrQVYzU81GBoGaMxMMzw9luuGEm/4gaGG7wmkfyM0a4STAU5uful6wmNIZ1jg1+65ckfndB/uonAD99DgvIwibyCYWhfScMM0qyVHVbLKp3CONuF0ZqYPlmSwTB3lItSgkbk8VOsdiEjgRdB8iVLsug0bk75CijGlAlUi+0SIuusGjYMCdt2w/7h6fHx03PfjZYYkXAGurcrV9y8cyhT7oIn+xWCRpx0JoNjoXo2Nz6cH9CVRjLkSCQwz2gBJvfOLOCchscA9kpqJGipFOFiXLVTTGZNq2BikEaMvd8fSLWQWKIbna4XMmnoG/2wS6E34VmCWSDRRKDZqhrYL0bbpdJVjHfsUlz1gCQaFQPMZ0kYeN+wWc088AiRByPttpTUqrUQm6XAr5UE79IA7Ej5w05ZFCA1sN1Xtz5LVagNxdtHrVFUsZnHWxqA9yGkU0/YXAtpKRY1sr3ubY05H4xMf64WZk8u2x8SxUei8bxOV2KnUJCeqEO+ALdLwhgWEfnuF2U608b/kmjJE/IMUghTRc06QZcLKZ5Uf4AiMdMzwjacjAMv0LjbDf1OzIYsfcm5/d5E4PF2/tuvf/v1t19P53fiEOhMYnh6upV/F6XHKStS3ZmSk7XJxgANSJqBnrzveyx20uctpYpGFrIpwlhqQ4Gx+K1ztw+4LKCgmIEFQEp/KdYsU8/80i/rdDrx5AJiajryoR/ACJVd6nrI5TQvTu09I7modrzJRBB+hWXRELCxlzkCgvnQ7IutEjF6UiDodFNPaH65xoRwdeHs0ch+u+fgFlio6u9jomQx1nJsprDETR1TU3eX9ttujqzP4qfykzTnia4D2+wE5ZWo5kMP0pUUYO4FLrFNuAvEtpluWZLzyaQR7WLncLmrkjQKZW8QLIxkOvEfF236RRRDpoZQTJa0MSRNbgEkoac1xaxqSJkGuY+rFNJUERU4+o5qHAKNr2/f/vj913/7f/7Xr3/96+n1lVmEndNcUBDEmOEbkIbL4p9LZkfXl2+CKKPCUSW+BMt80jcW6bRQPRKw5J6lJYYyjBYOAUmKaO55/nmSNptrI3TLNs+3dMGVSQ9y2uptLjyIc3c8dMFJV7oMoSmHC1q+TUtQd0ZRBoiqKnCUwTTbe1C3Cn2gkBA128KPjMZYlZcMy3njuY9WSYsbjexaMR9NCd4Rq1Gnw7B494wm713zGCPdybofnbCy3PcgrTlhy672KNW14Ozt59dF6BVebTNRGJ1hGAYk6ZJgJ1m4zjeO3pOJz/RdhMqlKRSKvGJQ55nE0PWnZKBIp4ogDfflUn0iO5fM65A5cZM+xSyXkgOq5BUAcCHaZiwpLQCztmdizTSQIU1fJCaehzKQBSCI8fz+/vrrX//t3/73//729ev1/Y3U5SbNz2SZPa1BxyNFjUKrtdsEN+BLEnMkRCvJ4X96rmBDBlnF4ya4sRHJs6c556Bk5x9nHpMtkl0h3Q7inJa+35cx9nGdFnoKUjvH4+O4GyVBQbsaYGWcT6IBKU7HDt7I1NUGdICpG4VayhQ8z8otoAo42h8KYlI7SF11mWZyak6GCUyzPhwROQYL99gsfsiguQdargdacredCR9OGIyj/skJgyv/5heHgh/BnrGNgeJoT9eGgyAtSxTXU+bEfSYyIs2E7t6R+1TwYLB5Xa6EfTjtZNNG/GAVYQX4QsnWzjy9iwW/tMUnGBU7lC+XxF0kHg77/bgjwpouJ05nDquYKRJz90eiDZWxFjIbSSGbWjryAB2HL+M8r8Qq9I23t7fffvvt7fXr6fz6+vWPb1//uL6fVh6FmavtIV2bggUloXI1NSUUq2fGgvDnyZGNrFeWnNTgayy9a6PUMxtGFy6IKsrFItILWYaImGwyDShGCz9xOdHG4Fe66uxQcCNg8no9HW+H3W7P3dmkKxBe7EqQ88iai9YrlqxTtBW7cIVLYn0qs4TMTGkdyU4HTTs3j8i0Fo0StNOUnRAazWjccU1DZ3qDTv3OV6EK7+b9+yPvfG6N1VEMrblyqN+9P2Hlh0YX1XPa14u50VptExq+NfUrmodkKNvHDP2ZPBaiCh6UJzqFDJjr7ZrXiZGRdSiCtsuYqcaXitKPbNUrMA7he+p3I5FCTEO32z89P396eiSr9/T+nhfuhpG5zzhCqRHGkWB95iJGgltebCBMYKTHDZSlFmWgN99eXrnH+LC/Xi9//PHH6f3lenuf50l8zSmswWxTxECTyfuCXIeCYJQGNSG4ItwRIaKlT+NgLSJupbMMyoGCNBqMVkrdmLABegkEZ93M1DwrOmfAFt8kI4mly/USu25/fOj6kb56uZ5373s6ZLcnUyhj3Ei2tFLEl7L06QyW+mFkHdVqVbPe/Dz6a6y0bZjNvHHGSNW4gHKL6mhwmFYzCzyG1sp/TS9xQd4iItcJmr1VKgBzFmrhUKMBimn3aN+tKsI1z/cntNMWE27KGAYXK770W/JnaYAlbuYuRss+AB40ebvBSSXmh/y73CbutbeQ9CviUmM3VGjkmMQZc8DcvJXIZyPdQtvb9Yf94fHp055gBjHO/nB4eHjc7yRQemH2WmAgyWAJeRQxSwTaiReY2VeT0wIqBYahJ8Sy2x+IvC7X67L91g8j3L6cXp22Xgx4sqOl7Cu7g8ZQGTYzw2JCa06GKap9kHeFlSro5Bas+U6x2YBgPjQZxafODDHEdrlVUhf3z4Him3ADMC03m57pXuAep4Ui5EtihT7sJU4Uhh1n/aCDomaUdkiZM7dAMAeWgRkDZyEERzqVH9ytEIODLnU3N/LUQH1QW6kaOZZr5BLZjjSDMDQuQ5fi918ATnS8d3+YLWMwNR6Cf/5/eEKzr+oJG2Mptimh/+TSjXKL7pni+hnxmC1B1SvpF0xnuUk2IuecbPelZra6WuWbC4ZwEPeQmRuIVb789Keff/7T8fg07g4d11/1keiZrKMNXrhV2vjnLWuuh4CxVV0CSr1a+tl3xB3DQDprR689/UZ/84gXnmNJ+PC4LvvLZTwz/W3jbgkBZcbFUQ3uVhqdSZ0zP3a3cmmPKc9QlGEAFYOKz+LiNpjXm2SEtBHUk9rLaBTEKwluNo3DDOaoLi7rg0gLy/3XI1uUZP/TLwc+/TBfOV+JRwnQM9NjChCAbkmocONihqxbCzms4+hcKKqeBFrTz/0G1dlX/BEagfvBJWBBCf2qgdngjOEnDMGCFyYlasil+AG6r0W3WATVHTdUC77UuO0dAKvY8MMJgwqsekI7/sMJVel95xa7u9VgHgI/OZ4Ijb77oqMgmGdop4JENqV+I/BwomHY1pt0i8l2W0YujWrkWRHS6o+s2OfPn3/5l//y5cvP43ggPEVClE4/XRduvERsw7BMytOkkhN5m0LQq9RRSv8W3hMZ78oZ0z1h/ZG0ybg7ksJ6ejocH+mTTebz0VmmW7dsc3/hGuqB2CkiOhR0a2Fz60uLWrn7M911J4aYVJoK78hSItZUbNoZvOHWZYYDlFsWErXIHPAYjBXrCB2NX0OwXtRRDWnz27B3hKdvcHVaT1p3unDS3I7LOXmkIdk3B37tuk4cm9IMlHmarbOubCZIjVpDaPzDFsVprX8cEI3TLPnGeAKmi6GtygLBlZQyjT7DdyeEJjSge2c/3KXtVEFuVlVjZ7c4rWWzyt2twtTkh+K//OMTOn5rL10Mcf34hEbnzVOYm4hzZyRbhMTeBsTBLqIe4bzLvBQ1x63rsXEdBFFUaZoiJ2ASi+wfnz/99OnTT4fjM4+qSB1dlIOiM89Pul24UQaKgLmUoLhbSK2AYMa0gCAuBSVAtj8eCOzt94cjI76n/f6B7oMZkJtqcsczLtcksTzuCVjOyXor181DgSmjSIiiHFdoALGts/XEKAX14xuirhBEBZSXralN5M8TzImg/XQCIBp3wpEMnthwVGhj8QVFNlLTsBWtwmDNTqqd+OfKbCUO8Rt7z1+H3e7pOY7Djk4KfWgTRGNw99i9RvDbNh3ncrSx++9Rjgc5Y3tMqB7neohbCXcnVF1s6BDgrjnE9cTdm/G7A74/slVBd8/iB8eP3/lHJ6zP0n6xOX/48EZztwpfVcMyNuMI5jCyU+sG9SLjWolnep5BKZ4dtPJzPOjcB+aFU7aPoe93T49k7385PjwQva+bCib6MtlLp/P5xI3JJ/E3KBUXb02DnjWNS17mIosZI0L3KJWYQ7/LGrHRAQGbjNYgHbPbHTYZoCnYLPryKbaRGI/2cE41WcZ9yvpT7ioLHxqhq28NKyCzn7qIEu6K/VTxJlMyKiNVLusLFa9wx4nR0vGY6M3w4TzRSVm5jAOh3JeXlyIla7SgnPjMT5IQ+I13WgAQR+F8ax2bNA2hvtUkKfzoZSb3nT6pJ/lwaPwHH1UVqL+3QY//6OXw6R8fYaGq+1yBf3TkB33ygxv2E/6TWwq+IqQaEndrIeyzJ0jA4rJDyggnb0nlYyqNCMEVVJgBZmhAdCNCejoen5+/PJBs7MdNUg2ldF9DFvM0SW/ySRqAb8E5RP0RQsfmsGJyIi1DBgzf2l5+GXmkuAwBlFQdvo0V4wA3mWQptSjijAMR2mTaEDTBbEvKF1u/dVvqGNvBTqnRGJ4ou6JztHrZgpn13ChjVUdAdTBUq0kNG4j9YH2iS2iPCWoaFaTz0cHzskopcOCWI/NERhvBUfrS9XZZ/5AQk+TBkeiI0sDWHBYewM+NYFX/VYAnrFplUXfKMIu5ii39JgTLoQkmJIppf/uuGiux5kSXGjkPZrcFs7NiPaHeWIPlcVz1Dt8nXFYjJNQTOkjzw1rMVvy6H05ohlMwV3JpT/gBtrX2THtC6G1N+kpcP8OTIXl8XcdF/CLdedDxwD2HjvS6Xk5c7+g622BMY/4yoCPDmtDT0/MnsvtLTpswg3T4iOIW4qZQ6DgGPM2OoI4rEXItYlHW6brYCSwjYMZ2/0jW8EhHM6JZFwmMF5n/uohZz8CQEA2pD+5NgY4wQWWvU3PKXREPNwf3cw+/3KY8o2EV6ay+ZM7jFkBq/f/VaJGFlo7m6JOBdtF1Z7TYBtb6Hby2tfJdF5xlDyxZCYnBaObkvmnb6MF3pD3neTqdTrQChAJ4YBqn4UhCQIVeLdz3vQ5mi6uiuwscNulawYiFf5Q7l3M0P7QH/kMTwvHEgorlSn1WVUAtw6oxfUf3jX1yxx6+Qs3i3enzBo/5CaveKXeyot5csOQaO9C/WD0B7isLd2srhNR4E3o5dZIAyCAeVc5KZFds35EBsa5PPBz8NgmwgfgEeckptMN3JxPwiMMejw/PY7/XYbYSbeMW+SmRDU+vhBwQaUtTxLvEpoKFGsDNEmaheyG9wkxDXCMNbhJikZIXwH7qhVuGc2eCXsburQi6jOLcYLRmRSjRDGK+WU6MoydmsJh5gGwJg3nYwR95I8HB2mwF+HOOaklf+B48o+oGujdJkLJglHlVQaEhFHfH8EoS26fQJXTf6MAzZZEi2J4btfWrTP243M77M7ENhz2DWn0pmjgOoeoEeP8dUhqh2KeuGuTt6LZI5aHodr5wTTBPAUjMPnDjyc4L9ZOCx0+qCd6yjdvTrRVubOvwyVEcfvnARfV+Gq6rnNOAuh9f2r/bXLrFZneXDhpUtdRE+VKOUnNGh/X9/vCQpRiGu41zoHpluT2MBK+PfX/iVHo4l2TTk3ifhGe4KDcO8fHT09Pnn8bxgPYrSVQ4LGSSvUOKu6Ebek2jJsUALomi6RD0EFsERkLfJWKV/cgMM6J6mUlVnjOzDQ1Hhg7zYzHQhTTwD3pzy13egq1cshFs9OqKqQ56lj5jvKBxhoz3YPxD4nzrpFZsW0lS5I3zEzYdygFy5HxLEhucQcYaVgQRWoCJo7kk7E0yReR6H0+PfdukKRKMHHmOTeiea5WmNByeHg+7PXHIfFtO7yfGZtDMsRugn0XhiMbTygxzmjf8qTyRlNZNgFZabKgmIv5iXNgAmCrL8R34qpOdUOhXUwkcr7XGeUOyVVF8yF5xlOfCPsaWwdr7+XBCkxLGo+0N+3n+0bM4nzeX9k9NTZly57rMIj0BA9Mw2dB7ovWJ2xstIvA4j5g4SCF16LfCpoME1zqAIkJcLHcJ5Q/D/vjw+PgwjH2AxRGEmySrd5uX2+Vyu90E2KhwBiyXIq9e9iHKrDNWRAxD+l7QiARheJSfVL0we6BXE55eet+Y8u5kYiaj+411F34Va78iKAxrCgj7mw5p9QnpGbZZyE5K25pWviCdbd0k3YHvONv4GslTzuzl6rwdR0Ak1ZBYCyTcEpX7RlmOUJh8Vx3WQVrubMtyvZ0TPz1r5nm6va4LZ712w+HhQfqFFBhtKCn1BCCl3uoz1bmh6oowzFUaijGcFSuLmYJR96qZIaGeR/0NxbQOLh2dnWpwJtxjnmqHOI7CgjWHuXSPjVHUHuDE3XqiQUEt+gqG9IofafKhcnUD80ycBP9ic8+eRyJmRI+TcZdhzm6C5F0kzYo0DWcAFHGgbvDUugaVTZPefJw+3DMAizwDr+frikoonICW87xeT28vf//7r1+/fr3NU9COS3wY5uYR9MpBTWX2PMh7IzEfZwSbNSI3LW2i9AWF4YHLKF+MPRHQKvCyVnBq49n6qhObslRswrgpFu8n3lsTuwfiQqeapUnNugWJt0bJkhb9FIBNicuK9GNJhhdKcZYMwYKYCEc2stBUTg0IKNuQho9rmeP5fKYV2h8OpOymaSIVQ/CW/ZtYYkni8Y2GdWPWPu6iDgsJmtPSWBbGWv6dRloH82H7Tpu8h0sjGEvJ2/o1sx+cYRr53Zp29dJOu9+9omsGj2zihPeugh+f8MOz+JFGA/os95cu7WGtLWQb5KKHLfTe3Y9q0vQrUTG6LRNNdSk8HA/LfDhfrpmzPNjnuawrIJxGJ8QvJY7pRWopOfDHNS0zoYzz29vL19///vW3X9/fX2b4nTBMT5RMz9Xxo8q6JCEZGRLOFpIAuWJCu6DHsj+lUWetPUazA2aSqnzcpLjjmVDMwsl0E2ThgA0YH/LUzqXrWGow8yxxZRbqEr0Z45KVXbOW9GzS/TBH7dxnSyw/EM9JFu00QiuWPFZyLlYHCirxW5VpPJezFGAH7o3GJdCXl5eXnvukRcJpPC5UxX0jVU3wF4l64qQlWKBKiSiaJyw4I6nd4gQr6x1Dg3M8WTP6sXZCaKPKIa3krsaGP2ajGeL9ARVB2Z8thPMjP57wH13at6NV8sZIwdemPWGbz1ZdJc238JHSpaSEsAqRpHeuEZYezNz74sB7Vm635W17KZLvwtUBwlRclJI4v3bmFirny+X68DwPIzHV9Pr69v729vb+8vLt2+n19Xp+Z2BGPDf0Um4gFgXxBjpKYNdlWCv3hJIuBJbUyOQsyYo2wzXUJyGKzNbZRvqGi5BM0ctLWmBWTCihLWDDRXWKAYNPbqfcc7J+v/INzUsfu5kwGvHFKiudy5L1W2zHSyZasW5p6l7j+tBUg1oG/2vCqOwTCtFA/ZLPBrsO0mBbp+nandnDRqp4206nE9mXHHCmWxw7wFtJXEC5hbNm0FRN1Tkyz8SpyXCaOd+CMVA16c0HYLnb1QNlDOiYTa+hzx0qS7i8r2ZNY+RUJv6Oxyq8DOaMazmnOd7xVXCl2J4Q0M5RnIvO745scVo98P74u0hQbxfIEiVwzCBjKcViIbH/+Onzn/n+8+vLt3mZZcoSD8GLsCk412ulHX15+WO3Yw/a29v5999++/rHHwQwOM4wzSxTg6gYY4ZObBbOOJBcgaAOswRTpo7lQBKn5L1Ez/QyvpcnVq9vYcs7MyRkX+9mG+P4p1hCVEFeZeNJLkgekLvK3TZsZNB0WyfhGLq9tVuI7JYktQBLkiTJoG04GMTyPfWlkx7V7DTTVM+A9EqDAQ4jGsVgT1E8/5rpXcyQImPtSb3Qp4fDsevH6Ta9vb5wYEA6hcQ0Gpn7qzg9gQqzyQsPxcBbqsSHr9d+6GrdqxJS1VPhkTIM4FZsXEz3aWimMWJjebdqJHxgGJMgVRH5kS7jG6z1z054b9CXRkdZOLGSvmsPN29K1UyNpXMHqOUrvd205Sk2WCjKML9Fig0/ffrM48i4qezv22ZdMLjjRCdyK8236ffffyMN1A3j+XZ7/frtfH6blyVKdwGRW8E5gRtKpPqKiKnL2eA2iI3TCWhHYkf1UWyxFGOrxIg64LxCjODLXdUMFiBZr457FVQ4PNMndplxrEr86F1CWnEirMb9QPjgVZQSh1PDAshHbBMEduKZDIlBDTYlKkbk2ILGJBMZofnQTMZiXpH5z2BsGALm2NBH7InngNogrUMsxQ39fMysjgrdnBDVT6yFzp56aNykPBH8Vy+HMPI2peIJArFRR3Z0C2kqLTsFN28E93KFcCfIi4Fq+7MyTAvtmhOW9oR316xqLTh4bX1ujSUTXB19UIZmRKl2ilHymiXrKbGBq+Ndg9rxXOcfYRjTFj0+PX3++efr7UrSbuHYQpTRkBx/l7mq4Xy+kBLqxkGQy8Yma9+tkmBWRTrCmZI3EuEJliF+Ae3FLM0RatW0BJpmw6/qssEfQ1u1IkSgeARYrxEapmmEutkdpjAmBiueCRYjyhwAJaOI+Xel/80dOJvuc+mkxY3vekFgtCw625yWgiOvHDJif1hpAaDpfuUeMEjUtDeXYzgWYzrpY5FIbC3Szz7Fed7eXl534/7x4XG32/f9yIotWa2O5mW6urG9Lw2TBHObKbgKxll2ZHMANE2pfgK1KoLZCFVZGWG3CMeFl6Gsqlj8iV0/uMiPNYoSTAnUTWyQVTBuaUFabM9pdNIynt9hVWKNkqlc1IaG3H2Hb7GzGO7fIl1Z20QSogbhpkh2PbfWSOnT8/M6/5m0zfL+HjvI4E7g1E5A1hA1j6sjbil5xx0Fwm2ZV+l7LCFyJT80l8AfUcz9zqGUqh20XVfSMuyiMDe6qChGmFhUsIKrDhjZcjI9bJMpHB92IlSPpISTiPwT1+EAmbEPgJ+u7/oJ7dMielBx+umSYXRvm+PvCN2CCBU37fClV02i3iwVYh8ZBlzD6DhJVyzOZ5126zjs94cwTPN6uZCF+CKpRQ+cIiCHCbtvqrs0v6YRth6GNJIObtcrgVfNUinMzmEmueIPnMQwmSq04q7q0lKno6zQELFHMH1hVGlU06m6qouJvPAPTliMKyoSdlVzb0T5paPzfbx30BV7Fj2nfqXlcNgzJVoT/qw18HJPou/LZl0siP524/j5p5+u0xQ4EWbhBpsD9xva8QiYI/1DX1vhzZV+nBv7pehztX8l2MlxGPTTiBGdWdhVFrV3Vuw8km1pXcaH0Q3oqjd86URvREvYNn+r7Wiy5ZYOBKDT+03FIuI/ifoLtxGElMy0mNhtxvwi9dV80gRNOEdRpMhhtY5TtitIOYspujPAGV6cZiEYo7gwdJ2Evp5SmJDWeb5drzyR84GYZJ2m5evvv+ccPn8pj4+0YvvYNVokWkpy0XbpluTvEL/SrmkI23APzwRbyVhj/pA7rlfMnxDcEWc53NHEfMO0juVM4ZQChFCMKBt2aMyhaLaZbdM/O2EjUr8/IWSWniQll1P1W6ZQzdkegkWHIAiwfKV3LampwjySKbO5yw2EIzKaizYZ45Kxrh9++eXPx3H3+vZGHx32u+Px8bA77g87Qml06LTOG8fluIFAmDmbLUkvCCnG6d01XNvwSe2Bs7PmCwfVKc4teLloakRyxasqT/U3TV4EYtOpuIlHJ7dDG5wDnXpLCN5HU+G/3Ig5V1IBorIJY3yJRSGMR3iMFPi0nF6gaXVJaVgfTkSAdAoMzVZHy80S2UXWi0xRX9b5Oo27PUmg+XZ7f3nh2dT9KDlGIzemCVIIrR40EH5yqWLILGrvANMbRbR5CQ7XFS46A6qw16eJFZK1CFBEsETBFC19CK63vziCCve46E4rVijhikLlpDPJPfyrrsh7+6fZ6TsvWfGYqV/aucRwqlkpvhi6EoLN1CGFuKHYtQEpUH0qXOGEwkqOxszzTIRPKoV7jO13t9t1t9/zdOJhT6qDeXBb6Dukm6SpJeL5nBTDPMMRl96bs2iIHqiLe0xWseQvLHQ0tkaBsemeVCyHv1i3DRGN/D1OJlHChbxtotcg2SrU64KaMy1JsBb+d27NHtEJgO23tLrJCbmcNGtmWQqypNElJ7mvHGaPYDRJGIotwzstBLW+QjBBfQ9IOP51vnJywLAb6Y/r7UKgkEvIH59KPjCArsnIRedIoqEGhvk0Lra8rXKJDiSSQ2mkc5WyuprOFob5i/lXPcij1k5Qbm3iG8X5x3STI66q9OyEbm3fHdmAaBcmrkaC67T2FwA/V1bfXboqJX+Witf0H/WMaI637reahn3QW1B6QqQCZ0T31CgJLFmr9uGULtJonNvzMa7a7wnvZ/h51CKCaGE7IDMr5cEI3YwYWDLSyMuqZ1pDzFMcq4SBzJYhr6EeJlk81uM4WGYOJK2bfXcSDOAnoTeFVoz5BhCDwKFQgtRxsmHB7QslGtKVtLBnLmI1AwxX+mWTZOmVPQHEPFvkmrYk7ZeT3zyCqNp9prG43CaA1qoiFL19CkKfvOjTjWzKcMhHzlEgvpkv18tpmq7b9ohEVTy9JGZw1XTPT2B2ifrDakpa4ysISPqsCWn+L2irvhnNkgjFGl4aQrKUG/MONnipldYuF4wMqzIpTt/NkWb4GS8579qRpZGEdye083+4dGiv0lxan0U+sKfW3cn6zIpTGZsFARWhyX13iaXLyJk1fS9GCotS7iwsDfrHEaVXHFHQ5HnU3W84WQb0ipI+0DUqAgDMu09Eo6OgvHNXmuJEZvvrs8hVKn+AbY34MROvkdzZxmNUrKyWqyN9cwap4ndbgQfYhmRx9CKp1OhBzcU5vFRc4s8/iW0WhlXD4EpS3OXwRTvWDsaxZqRBKapotaJ/3W/uYxJv105qN/ouLjlPtwvxzDxPJJsk7ahgPgL3Q81rSigf5DxXJyg6T9cZ9AwW29KlrOvnBOkqBfj0zicdXIHxyTRJqIZzfmCLf4fEFEqZZVLZoDkyfjhJyyRO+kEV2h3z/INLR5fPxkL6LP40buypGCmhPonMn1FXU1b7Pxf1OIsTVqFNSGgnLC2LmG0IpMkrqKkrDgQYP43YVoLm1gLJeablFrCIaRhJ0pT+4i234Cy2TiE4QTfZMa3wtt9taAdAlPXjS7bV0VO8RDhYdyX1aVl+riA15HbhfqEreQO4nSFTSqVAybDcVglq8a22nF/U3qkSAY/TgMNqWXlOTbaRHkGh4zavM7Gk9ATiFj/n09v6+XMeRhQGbTyajhv8sMCS3L3d7vHxsUdHw2IDGYI4sE3QGrlXdVJ550OtWv3IWMeAizt8XVpVuqxfqM6uGBrC112wSEjDRThh/mDBGw3Uryq2qFyKE9Y/Dar5pe+ODO7zCK5UXPS2MoR/9npTPEVsBfryAAlekmiuEUaM4iK2ud2mYdj2h4NTaoHTzeQ/CB1RfyxNnVEpa2LhTFOW8mnXEJmuabAv2C+ORKvmuecZpWB3hUmKZ6q7LioiIaxpzcvVcg6lEkFywSXNaDDJUu44ibJJtSTbTo7GnxsX8HCeBFIpQrJFaCerGZ354JHgxozec+q01FqO1PwJkVnELufLbV6W0PfzcpvX27iNtHcTF5CfLpczaaRx5FKKErt54X4PDw9Hs2qF0PlGWJDpPsseNAwDN0G0d2seAO60EcmhrVPT57hXNaAlty7aQ+85qpoU9wRdfqRqqo76jss/MMw/v/Qd22roDAO9VWs0RxtM7ZMF9VTJaDpsBvzAI4izqGDn6JeFu1dwXcAgwzaKV3g1FBw1Xhktrq12XNDxxhpwudczsU0h0a+YeFcobolVZjW2ioWfKUleV8tUd0ueapqVH3OH04r6fkplGNxYgJXOkprzp6ObTh0cElzVI+MLuR5OMzgX9gwUmBrAhBinLLUSAYt5f5PKslEVozSPQldbWYSiDQ34fWm+yWVo6zRd4itn1ry9vb69nM9n+vrT01N8+hzSmMuFE/gGUjij7rnkC0RXwM4OUgCULOHsnvCgOILC/diQXvXMxmbdpJ189pWvJwzNYU73H1Dc90c21BW+e1Wdg1PJpV3L/cNLG7U2Z3K7P8Tw/YVU6fCsc0Nt8DmoQvIckQInUru7WdKYS8pIzs+K+2OV/GrEd96rEjEbZSSAExTrG4NtzSXu10h9BHA/3T2/PUO7nqaVVPA7P+jNu2pv9JI/F7jO18IPc20jAoSruEULxfFexW2SsonuIGh6CJ7BGboeqX0atEFdWmjstLudKdE9MXi5jcj9G8ZxdzwSyzw8PQ5dOp9e39/z9XI9nd7fT+/EPNx7pOuX/XF3HOmmzpfzOA5JGl/RzXKJtyAHdTrjqmrGeb5AjNGCLagaaQipAWrukAOAK+2K3dNj9MAl+vE1lsydBoiK7uKPTtLsvlGcXfEHHu0Pl5Z/6qV/dMJgUCSqvcdH6zRInEl8AMH/hzvQwIblzHNU0ylDhp7zsE2VmtwYbcXeKgSvwQf+cofpfPy7xWXkjhTom864832E4Kq0cQhAe9ga8ZXqlMGiPS+rAobHL0RjV0h688njBRDQsk1lrWp8N+sdYeCh+rQrXSMTZRy6TB/Y4DScpLWAtncyf3oA5DM1mJthnQ1lFGQ2SH1ejLawsvLMh8PYP4yPTw9Ph+MhjQOX853fbtzxdJqlAIPLNEIknDYv0yE90dlJD728ccrS8/OzVS0YcVUgGgx8uCleWgHTxi4AdkIoRp4GeY3nTRSUxoCp/skQnMqxFMGBmamdYpI7tMuCXxr9X5qDK7e0rrnmhP4o+o7Ds2jPUlw2iIcHfXdLg9KghnqVc7EEBRvwL2QAM9BmJ1lh9NfM1epkf04Sh0QDQcny9SLeYM5w9ZEL8YqNmVqxaXIgGnF3lYOS2QdyHrQfQGt9jJ3WPakS2i0lvPtRf+tu3nnJqgYJCndsJ6Lry3i/Y2bhwT8tbINC1aD9N1DzGeALIGNdPF2IKXGgsxkc4Od0zmlv1wguI9uzaNPGbUHCQSnjQL8u6dYVNmqm23wjy78IHmKXmGQlcT3T9ZYflzSkhdjtdSL5RdrmsD+i2ke7OvDSJUeGcLKaPWJIxgiwOLU54ooWlVQqCqbfdX2NWD1IX/1XtgitTogNIxXjgVacVgs2mGhtr9de2lBuxK5CdIc7adjaXgI57VkgI6pYCGbpihnRm8WiHYED+MvHlsmRqHTPIurQ2ZnT+KMZ0A6JnXBb0GL4K9mb0TJj5TdM8qyGTdSzVR879tEukCwxqqoFV+/CSxypwe0bvatcS8HmAJhHwXY6uqPCxY9vdmtiFlWpMIroiEFkAfflGKQgqOSD8MEctqV4owF0YuPRf/yycjFxBkFdizfP78csuooe4Y005czVSud4IjDGza957u9KaqnrOISMelX62sqDRnh458Onkd4/Xy+E3A6HI/ezijsZWSU6M8I8SeoZiBbXikZzjT2gfHXnRKpb31jilWpbde2mWiNajcIq87TSLNx9+6OFEc1ZdcchzQn1DCC43J7PEQ+uKLdefvgsEc2w3EvCn/RKvFkNDIymtBzfelnu8srdY6cVeEMq1Mjk1SG1Ne0F7FqRevT/t9DVAlU2sDYGJxQTJxHyWAVECfYPfNVmn1QLp1SQ6Y/nJqsBQ3P5KGtCStlSVtMi3i1uNSijLiN4jE14ptGO/Yk5d/3WD2XH2OgwctoEp+oR7RbRxrFJF4pNFVQwzXKH3e1Wojkq6EvczV0FP638GtG7V2RaCeiUk3tOEOdHI9Nqul2vt+vj55+Ox4d1WSeu47g9PHL6KVAFJK0GG1S6YrWhh+pK2E4Wt3q10ExVczBtHs1haeDF0Vywlmq4ZVuBFmUZ57Ryqtwrk6qmGqSnq+gwrD2hLmfjvzCb1SS3Q1B7khBURrvYLMFsIGEI7geQpGO+Z3VxTqFuhvbIFIdPWNDCSAYYobEQnbWP0ubCchBbwYPLuzMVItTurRoeMVpkPdgPuRmDl6oTDSyrD8GX02P5zRZDhwR/LzR6TytGFLDdmeAV+xlDQmgkJa87UoY0ksZWPYc9hXKlDwx39+NmzEUG9hB960iFVfUt3Xxn5qPDS2HCmjdgqhDXwvvibo7GXFH2BSvZE2PyUDeyoVIehsLpF5zptMAJsduNj49Py5o5W1baxBXgbTk3njMDjjgBVXeL9BAyrg6+iBBtEEPBwYUiZ8NEgGVBLWrzuDX2hiqKRji3QCvUc9451kA+FUF/4B8/oW6+3UhoeaVBKEEzGNwva0RizGK3qzfWqyfaWYZHHksSO0tJQemcssmZY9I3sBvxGkanWicgd8K4ngHo6kQp5Q8+kGjNWkAoYotIBbN2V7KDM/LIFI8l3WY/xs1oZ5Ga6MWR+ozrOIFCm6nFgDriEMx1IfJCuvVlmSQTzQcBFsofGMZYP28AjYm9atwsigFZEZcAUvVkTLSPBqnsEYD35BbanKDS/BcatCZHFjHBxLGWee4nsGVY+2W9TnkZpKcgHcitQPgGuHv909NjSsN+f2TXWUgV6jbRW5O7wcWaLAz3IG1LZbSZjYcIA2pctYFOtSbUkq7oyuFVvMttAUG63RTvMdidey1o5n9LHsF//3BYJbc7zdWCT2y8BZta/Kd60X41owtqtTcDPmnPl64zIgNzSSwtcS9a4pSHhwe6gd2Oe23NM8Zz86szeS86QurG0FnCPcX2EVSAx5miorTq9HTsFNABsHGIJgwBNy0QWlFtmx1jqqtpgA6CSYQnL1mKjh70gMoK/Cw8RYdbIlk80Y2oNummaHajBS5D7ITqBsm7Q+NCbjTCw3bWWca/S/7Ewvi1z0U6hIAfkC9nKKjdalsexbZVONhtSEc1WVa2/NduXactTwQTumFI3HsUPTpT35Oy2e84M5B95ZIt5j4rwzMmhly4aKuQvNV+2lJMwSwkWU7CLAjORWEbQ79tkXSzFbHK2XYDKhB2e7LdOTsmm9M03H/dTVD/WnT+cdPLT5crLysaczhZMVowpB9UjwavcpCZTcUcWpx5nPs1qeceFxbhwQOOWJYeOSxALDMCoPsexualACMlK+tVPaqfQrE0D2sDkGsikruS3GsUQvYcFTyzsX7RLl54QPPM6V0F7bwRq7CAitDHRwDUcuEVWxpSRwQjKANbvk3dZcX2BaUYMk6xxMSjdkf2COylWQCjtA3DSTjeWbawzjMhun4ImgrhVn6wB4/fvXg4tTQtdZqG2IncO0CAVUr9GIc8ztyHc8pkVnXxyM1AGBsEM1KExEOD+wLiZkEd+7p2pfWfFbUi8TIWU2+z8BX42xijieFY3Y6aQGbCtP7JO+GumxbMemyscX3ehm5a29OZvIESavlYCmwRheIZAQ2LuEVQDMPFUG/QFKY5pJkK+3qjUv6FCjCSjgHDzLn3tgaegdx6S+mXUQLovMFnR1Tb+cYFo0vNEPQGYnOzvlbYR4RXi+I46ynB7Kd75TAJWQH2NJWcYwOToxktbVaXrkq7WV7Qi/lTLnclfcb/9JM3B+gpRMoUyX0cpLEInWQXtGFaRreNOczwFJPegYLiMgljABmRIKa3JG47vHTl01BVxb1BsqFZcw70vyRdbBLZnNyDoeMpV51MbIf3zhprFX1gqGj5L1oKD6jYgCvIlCUpMFxAthHAJPqKmkVVkCWhkvvOx2EqwAOed5aMiZ/oZkmxPmYW8Ctm51SdY6o+NCdsN8hPqBLSkn1KMS+A84BziVKLkVRpfEPV/yc82KvvQBBLZGjG/RnWpd9sYIujEXxvWdiWpWOOxwOBYwJo3L7YUqJDfcFclyFo0SSHEavzuHNRdDAm61+0F4xh7liaFanUYwLQ4KaRQhU5di3AMVzODEFf7oYTQMCWr+BCHTkI0WCR7ZA9AaNGHqbE29MXGU5GQj+M0pZGOgbwMxKaZUtdKjq1FkiNMT63quWAmjjdUiXfHMz6d1lrdAgdQXpm2O24E8Egra4PR4LRxwf6UxSUMIxJl9I+bLB9sdNalq1eLqg60oaMbWZTRPQspFJRkHNJQ5Kx1oqGavE4Ivb1j467sG/W+975waEC2MaU249O6Efes25UnBsaA62evd6ImQhKJ4bjlAL7KNEMKKskPfkkj2zkBl8in+T9iDaw9By35UobT2bN4XDc7facRXu7LcI50SpSghozLJhQ+YRRw3I/qd6o8Za8F1E74Pvo7ZHxLe9DWUG9cZ0tmWYWO8MEczOr+GqLCPQ75pouqu9zcH6IlUXNTDYnczFhj13hNlTSUrRInyUuhmaV3EMVy7CdoM07ebwZhqWhLZrk6+PG/brOEmwhGH+6pnXtLY598Zgkack2DPQ0++OBmJcY5tOnz8+fnnlSWt9B9jelRaptdSZ71M4LsLiCWYuOTcTnwEmGV3kR89DFjg88M4Knrdi49TuJptwS1LxpqLPlgXq4epCrPP9wQCXsj/lpPz6hHfPB7aSwztiluAS9M50U42tcAl9s5azWnOmNS1ezYdjx7D6OlnH7mUpAkp2JF5mSo0xKIe5i/MFtnWsLPOxuQmplCert0h7Nfg94tmTndmJOsO1RmRIdSRfT30V/BGN1s/miditSDaPOVJUh9ztqbkV1GmK96iwBu6ge3nZakgNDA8k1Hcb8dUV9dRy1GgZil13e8wxqjj2iuZMw0SZsIzg2BCsOazVbqAgwOp/Yzsr3xAUOuDzIK7LBeSBGfXh8fv786eHxSeZw7CWVNiGWWswkrIg2qrPVLql+FDT85aQgmWN4O19/+/vf/vbXv72fz/vd7i9/+cu//Mu/PD9/GvcjwbciolEmkpoiCG4N4GEcfTmFVr9AC7QayF5tIGeSH1pB98Lku5N4EkzwJm+KIWV9zWb57lvY1gJ7DwaQEKH3BJR3BBVwmdKwyyPX+4W8Ie6waQs8fU3T7Xrh75qLmqxf5hHp71THJsdoBfWNmsylNQ6rhvW9LMGy3bJmEyZ3AAQEQoqzeaxhrJrqrNd1BHhvhzg9itwxo8VO4b5X/1Y0CaPaOkTXN/5pKnaP3H23Szy3gw08Hi+dd9rFJ8tgtlUHdeCaMow5BMw4aBi7hUAVakZwSxRXJTsH2LYcejRVSNptID0+PBz2BxJq/H9uvdmjfUkI2gRNzgQWangVxT1FORJWCaewcX/668vL629///Wvf/33l9dXOukyT1z3HcpTfB72B2hsZJsXA0gGipKDcVvS+IHoS2mft75j7xer8tKbFWxUGoSmAs53zH5XbO6WVqi5M2CJYEHaXKs/VWwKPwVHlVXy9k4toEm0h5GhfHt0zuD5khrMrK5VLqGZJtqkHaFoMQ2ljpN78m9xa3kmqlVnD+CxV1ujnH1dTLRXrByMVXI0W9/4JWA5jN5t40OVY3DQ4U+LZEKeZBPkCNjVlcbZXMzXw/BZcrhZNN8BvFd7/0k8itsKDkWSLPgBRz6KR7Kx55nniGKWe9BUtOT8HsWWcZ5p1Z0vF4IB0iFL2mn2fYdOC+KYAYTekSUzjl7t6mQq2pk3spcpQxXvx1jlRtIQGEPILZ/eT9++/X45vV0Jga/Tw8Ou655FTpbrdHm/vHVj98DDtTtF4d+xgoGCVs98ePnDVelWlXrdGdcDVSH84GTNq5IZ/BJypqIi0AyVqH4nM2bu7yxEs13qZTnfDOHvAtCMgmRSNZxIRcu7Xm9cSiUUGGKTmkX7Ps8LAjq9JroHieDpkEq8k5UElc9tUVxCV/vBLBa9XUyPCmAZVbCI03spUEWykMQsaKWwKxpEiH6Nasc4ulbN/J2FpZClvbeoAKb4tQo42UGyv0TaY0FI2nScmseqZrfjPEueTcI2Q57yBK4k/gkoEIp3UzU00Sak9q5werguAch4iFxP1sw4SEsadLfZHQ88X54L1GjRVroXQtyV+wycKllJyxiNrIpwQS9Fbps6z5fz+fXr19P5deUE0fVwOOx3+8izU/ttmS/vb8SpA49h21m5J0CMod9Q46TqFSstYdYVNg3TRu8q4jJqCS0CqPiitOQU75NrjFp8zEc12FSUhkaC1/VpyOH+3iJmaUjdrNm1cmJu0zfuRoLh8zJt+e7xFKLIhPR54hBnb3XustOLpPNuxgAqiUEV+u1SV8+kKaIx2tQ2WrIbFJGRL9YsuwWnb5YSWooVFrNAh35onSkDCFRu76MUr5un21ozdBSAOViW+haEdzzcabejMoznDRQeJNdj3HLWeZ2l5m0uYnYX1i4JzgTOWlJ8I3WU1sAh2uomGTTKHDOOI/2QDtg8qXfPpssgtpl0NuXI7DZP28rhf9qjiE6MMgDFKrrheIhlE7Vphr88EpdIbdP1SmhiIRKYpwv9eruJ35yphS5Bby7zjYyzw+PT4fgUiyczKvcFjwYpJWRFPZ510IRfguvzKq2cbdRqxZvGgpXxoqVKmTjz8wRFMEEtrWBJb2IARLdbgt+zSXdVQyYRwXSab+Z8Z3qK399EtMtwDZ5OS9pmDpkkDb8JNywsdEx17ns0L4bbjVEa+6nBhMoXun7VB6D2Z1ILwcWGpSlFhUObO8vN7q+KGW7sggibrhNG7dmK64pKAoALMFgR1krT6g4MeTnOa3ZMPlY1GIqzHvKnDS0rNuNobpQ6pbR2aQg2FEuiToFYhrh1FRG+SfAmzFLE1KNlDCv6LnKhf8Tzda5suKiaoRinMI3SsHns9qOMtqI/dvRu4gCmZpStC/dzIuHFY+IlnVnkWnRvS4SdKhueJF1I8bwUG6Kc4Xo5n96+rfONHaFlk6ZUm7iuA4N26XhHHEu66PHpNo57vl3ZwmDBs2gWvBauKQDzYvCCIrDmneDkbneEDWkkUsNdVRfYnx/QnSLQ4MihYjA1UR3ay2Xv+NDeMFSjtNrjeOWwqCkDDqaGri+7PaPxq6QdFqMMY07aeEJoXc/Ag01eyUmL0UIl6lCKobrrSmzu2x5SmSKqqaX2X4ium9XrV8wkqyEn06ounII7kCUtDUzYhWjmUTCeCZ5T5IDPtkrDlKF9+flVzt2HpKLlpanDXRqGci7msPXKfpwUMI67dU+oZhnHldX0vOSlC3ZFM8PELiwSpuIUtk4SYWWQNUcqebYzsQ1P5uU+jAP3PGNzP3F1Jk+6mhcutpkmYkcu8eHjx4GfbluDC4Oilq6vgPpgxNhmHcXVbO/n0zsGeiNy10vkOluPyED650Kc9X67faE7qyA3GnOqNQk2yHeZTWZIOy81hB5NBd2B8MZj9mEvoE0q5HbLR2lEgJmLzFgTRxX1lKYQ2r1DDiwN0ioJ947rQk2xqXcvuoYwwH6QqsNV8mS11sWuID2L+Y5XNnFngrwe+bJHLcb/Kr+DPZZL8Vgv6bdQWjvBuEtXN5vEqIZTtuxBj6EnDfpiTGSKLmj8IYNLm6grphcqpt8wijDVdI6ifa2yue8Mf7jdBIUGYzqUNQhI69iyIU0wrANPpB6XwyI+NIGxm6+JaQGjORFAPLaHvrSn/x92DMJ4JG1HTDKM4mjudyN7yQZuLsNlCXEtMh79cDweP336cjw8pNhL5miR/tpJur4aWLHYnVogm8w13ZYrMcz5nVgvtwHrWI1SsM00ceOOab4+lSfDpWgeDWVtHMNLWt3ojR+s5bDQ7HMVq64C7/nHScaPdyDnN6jIrCokk9DmV1UOuq/+AZfVr6g9pFgyWl6z/aesZPQq/CGR5fWwrZLWwjnn0ozGYansOfLMJZF32+149NK66uxLrJMwWzD6DyZdyt3D+LsOY6OaCmbwFEneyp3KdIEw2FSnYOkSo5oKPWftU7+6M6WaK8GKSaMbhPeoICqF5Va3VOycsFzWJkbTSTEITZ5oCxpHyes25m1c5t06TjNZC6RpjGcswsNFaGJ4SJSZ+QVT3w8ElMkGH/d70jKkPgYyU7j1tQA1Hgev+kOmYj2Qrf4kL+5DJ48WNUrGYzkYklkdKEZaR6liKDJLmkAX6Y9puhYuYfBnVc9BktHy6NpF5i4huOvlun1B011FZKrrg6IvejK1cBWt1Rhuw0jBynmrtWO+L7d8Qrs79364aO5Ht3BDqCU90TnOvWgGvqJpkaJOf9M0Lr5NIxd1h0IaGEzXuy1mWUhj2J21cCgr+pgZfMdCSp9HBmaBXWeLZKMNQgHZ5XQLNxUVeAcyf2gYGNHDOspu9q0Q0GUJ2qqqJU/lDMk8DaaozUjKwcKgMXp/a3wdesEsluiSxl64SjJU0/BGk9oRELbhm8nqMI5Sw8lBTunPmSWbj1VNFlUzTyMcxBi1jrwwUZMdj57qJPmi57ILYpjD4cg+qwPpmAPxCjdqJiVDcAizaFhgaSYY1zaN3eHAZ+LjRzQE5Pvh9HMys2TmFt96z1aYdJgqaMaYNFuDO9Tfrqd5usrA6uKO0GjrW6wRKaeGTAQxJ5daoD2FeaaZTJm4ZjAUZPyYmpooYxtf4NawuQtx+vet9CkYmflXNJHMPEohtmarHVANHXBCCJbRWfFXsfvuHbvhQsViHn5Rlpod7c5Bi2mkteyWF3wUJcklSzISz3Xo+9ttud2u0smpL2alKNG5j0yVWM1zKWZcJzh/9f7v5JD5L61O2o5Abx4EjkKjTO5Obltq7vmgHG8gwowafejivavqfD/+ILtqcpHhl5DQmwyWKlVVRg08Jc1xRScFHrE7MD/slmGV7pvWGw7pPpwTQxzGLcx3Rx6J/fDwyG2yDxzmpy8mMf15smLPDIPev0EG5bLVwz2BR9JzqatVOhw3kFqkVZ6Ka9PZhbaxmZWzFMSxt0xyL8jsf5/YhbBwCoN0oCoWQKuFcdINIQOJZZfOWJZg40+jgwy4SYxUi5UjFoNezmDFFYUJvVCpP9Q9vd9JP7bYmVx7Fauma8+onyuY81vwROhoVWfKHTU1seY1IzvEVJZa3qZLo9Sc7TA5IEvOFIKRoFB4TzkTSbJpCONO3Mpxh+C0iwSjNH0HOAH61MLT1YAxkVMNcWyCd8yo1Gp8ghWLFrgNrXAzlYuFSorEYjFcDZIJpsOFhkMbaHJ7tmi6Fx68CFzciru8kYft80iiglhjTg5HAm6xNb9wyQBJach+dJcPEv0Y9zuyQ47EMI+Pz09Px6dnUjSkZGgXxCRhh1nkprKdrF6QocBczsQsxHwZgyV50M3cbtP1euLOG514qTl600nIJSMvgb7LM+6z9JoqrGSm5YZlW7bN9apbqvi9EDDkOTmcXiOBJk24sXTZgCGtIoBW1wA6YqShimC6wpnBkZh9HgynVQ+BKyUXr77bxXbDlV81YxuTNpo57fxXg5v6HbsTN3YlpulRbv9CBfXqvGYnUCGJtm0jp9Rs3HQzI/tDQmBdhDuF3uHipsD9gW50mDhbejResbxdMIiZYnXlYPAka55dUazCURMKEv4T00JbTLsYCtFjJK4squiCDRqKZvvbwgmQMC0meCpa06lQX1V3ucFsbguAxwo0DQY7jg7AkvIuZ9VIItpQ9gcOdQRWFPO8LgtnPa9sPBArHY4PxCfPn54O++Ph8fj48Hx8eCBbZtgNMuyqk5CvziCxrKZNklx7Sft0kuROdKfT+7dvX19fX+j8hO8eHx/pZxRXMcdYuZkAWS/n6/UmWXFC/zINgqdSy4SELPODlWEU6UPnYEhOmWbCFtfdONLj4FFd1jjFt29iI1ztmAKp3HLPUVV1GK0o8zhIa3ip/mnn0QwA44566socqt1y8Qcs97aS+qyZPHuDfkplwbIWg9pN8jBIEZPCZnaZCs+oCVFs9E5BKS9X247cTYirOEmcto2IjGJDCbUNsSoI86fFcKdb/CGZSWKGNdI8RtXUatepjRKQr9MotAIYaSjPntkkiaoFLKGgvRiK+38xAyeEkJ3DDAyYNaRb6zZQlClUSgGmYviQgbsjRSu9oCWVilcOHMrQ27Tf7Z+eHj9//vL06YkMGVI3xDlk0hDmil1yGMNtO+ebLAg7GgiylYK0ms7MWZbup/Pp99//9re//fX97Z2++fR4nK8nsqw4ssbRogzP8vV2Zd+0PIDoULZIiTi4KSgs0vtibAUDsqekoM6n09v7G93oXsaiIIVIFsDb5yZN/RTPjAE2c3sUm/DYrK1hBy/ttyBp0yHArU3zGfinpkI0rGnkgr23MhPAKPiJYoEz1vkIVr0krEdNpIPI6I0w9fT33BWN0gXccYhg2Ekb/Mwx7Cy15gUhLqiRjQd0R2RDSW7VnGyeWXSIEjScBkoDf8I15hSdJYUHLA+BxjdmigpoMGpExOdhxKAJoMFsF+ctXQSxXa3QOmomUYw2fcnEnsPgoCBEE1ELshlsa3M2sefCRZuOqCWjKFLIoWOPQJJC5NRt7O7SnLHduBdhM4sfn7At2S3PT4/Pnz4fH47jsEeOTBoGjEvPTXiEVD7z2IF9avQLO+HQsnGeiHr7nt65vr9++/btj7fXb9PtSojuEvM8XXjn2P8plQqEF8ycS9JGqGQN2M6EG8XblRRjV79IVCuYDSXa5cv5Qsz58/pFCr6LOFxliTbixomejiMWEn8NwcG5sR02qVHdJpfcS2BxY1MNjVB1V0E1ikJlDgd70ssNgC6qfa/JwuYl9q85OtRsG1daRUFk37gg6h03assorzAY4pENnP0/biuH5MTfI46VTYtygcE6aezAtWscfjjTL3sWQJ17+tUlVx+xQT8mvDk5xUq/OG3aeMOFnBF0Ap0Gw8Qq50t1BRfLlk1SDl7hoC5K0VZOmvAFEVjcAeBZPIrZ5HbV1FEcndwdYM9YMWECBcmAAdg6PBe9yESMLo3bqIOn5Fr7/Ujm/uPjE/e7GEcpUOnQJ1YsbR11SktOqIiMfTijI7dnWIg5/v7b75fziVb7l19+IWW1En+cXrf52vPMmiRxl2lbuDUuGgIW/nXlXGxmlgGE20lt5tB3ZO8wu/QFmYahgdO+LFGww8x9B6d1q5Y43+qWp2k6nV4vF9KHHTH2fr/jyFKnU31bpmGYZ5IqtmFviEDtH67BJHnPtUJFfPckW38xctPv1LCE/e5cAP2HxzKIENpitSDxGWPIqGvS/iK+OU2q0pJj2qp+t+04CsyLxX1oNziHLH7C89DQ/hy9aulNXykAOu8VY7qioqygClDznvBgObS2uFU2WMlKtD65LRNa33UTPzhXtSe1oryuRsXNxUFCjO222j6or7uJ3Muxll1ZSx3xkc08U7MVEzfojteOJweIlhaDkb0sA9HUniEOz2RW16/2ssA8UpS3seuCabzv2ftAVsiyTjJP+9//9//693//d+Ki//v//r/+2//nv5LpQ3ZG5vB/kQZcCiQVX8lts2IJgu8wJkBm33K2dGJriX4xCR3cK2MmBNbY22so58u0ad4Q7vF5uxTiSWbMWRrzclcRiLnACXWYYtxJeWnUzhC+P2bHGo4zypDNhGRT/OZ2a/CNC4a4/c1m952jLEfTMwmNBJAVlRorSB5fZEaPcxmLqL3kasAMX83h2jYxeGPa7Y4IXW2S1y4d7BVDC1jjk/SyHgiZoyJae2JoA2UVNN4oA0Sv1YtVrqOLpz5NNJtD2q3Upzdl3OS7RDWRqggJauM1nOW7ELSPdQxe2Rl8U2paTPAbw25FayaareWS3ok8ETzL+nVFz6pm+dNt6/oRnNZzYxiudRk5mi+tf0gV8XQgOteqS8Hiv+M0IKlfQCfMdZ24iVnmtsCEuMq2XE7vtCXfPj1++emZQJsYSvN0u8xXrnjhMoDE4GJDMxKseZe0IAdmR8KcKvaNdqwcgz2e/Qi2HSJr+cuq1XP2xMWcp+uF1BxBk08Ph1lQac9syLwkDg+O5I5InevJeNphohEXlmqFn1SSyh9NkrBugu2j3xFEkjVNCaUBUPblYpBJ+S5qj2VVn+4qiGatGnbXGjVVSb2xpLoOGlZRNwR74IHVzYRHgi0n1IzbsKxZF1Nz/jA0BUOMe/E9b5IEvyxRpJdSPXJjAee41pyH1Ca1Z6P5Z6szuUiPlWy3qni6tr8p6tMInrMfoM2d0IO5PvQuo4yRcT3k5/HyZV8Wc5Q5zWM/PIu2ZRge6TY05hbWqjKS7jBHgdldXBBfYmJimxvmREA4Jam7IyKSwgVeMnxxpaXoY0dLtnBh+XS9Xq6SgEx/EOP963/5F/oywTvaq2VeN05KnufbQgeQWoppkAfulNBQvYQwUkEbBN6CgPIA7bphqFSfXElSiUVsZ260K+5q7TEd8vVyfnt9vZ1fD+N4fHw87A8cTeKhOvQQDEq5/bS0X5PGhWeSBZztQCp2x4WlHqM0idUVNYdz0f6V7v4pRszY6iTOHt1PM0udwaD8i9FRZSkVuCm5yyAYR8H8cRTSK0F5CNwpTB0Qlc6csIqYDfD5iH5Yl2lRsxstMG3qN+ATAOCdYmxmgDViW414nwHeaNimiLuoU1jFnryRm0ae1fsedLIX5IX6X2zzeaSE0jNW2fzWXuumwqrW6zjDFDtPMJXiD4h2GsHTQA3g6bqpqSZu9QTUBm3EdkPSMQobhBpXcEqqKBrYzOtMHLIu3GthYBuGrIgZPYHf399e397XZaarPX/6RBxIpCelOYjjQ7dvWu2PyvsA+YLi0oiZz1pyK5xjEd2al2QyNKsRX9TfIt5pdj8sjMPZv7Gt+f30/vXbH9P57brbkWB7IDUikVhZ4EwConCpPPvYJzKEZsm7u3GzAcwCAdzQli5c8gC3jQLqHHOyyJrxTNM6x/2ghiGNo1z/KCnYCe3M0WsASqU6yxwuxlZ9seQCVUpBayBwGUV8mldSnGFcUchujtty4/Im8dtJ2Xm28l3+Dj05EjcRWffGgIh/Z2vqZXBf/fYVbgVztqdahwxKjnfqqDanVHRpAiJU+03XKtes5Kh1Z9rKzfSJyQsH1s4VDT4JfnUcgvaw7cvFWPAz61dAE/0Ha1jEZye9Mzixnhv9ZdIn8/V8Ol9OpE+2mROeOfrP5gzTN/yTJLfoVTiDicmxWxKZ+xzWTDzRhM0S1CioOFFnU1IPa2xRqGdsaCF7nV7nPl19ZOU+UdzMNNONboNui1Temfj47dt0Pk37MfRDGPYJzdbqQnFkd1lIwaL/RF7YmcdJn5cr48auRwIqR4C9gatKIpkpVsxmNdkanB/iXX5NE5AwSWiiDCohAY5n1bzZqwek5SLIACiLf+1rlMJlc2ykevA4q2kpU0gC0SE2llmGBYhboDoD6MW+lHWjRyWe0d6qQftrZsyuyQUu16iCSz1WZkIYDrDF8BURhWC0fE++lY5LcVngfg4xWAqCsLpqOEQoCjLVvB/uDVWh5aQDWVITHEJ1SVfjp7nhO1FkEMH917a8GUaFBoIy+kTTMi2n09vL16/vp9fpOsn4Rp5E/3A8PjxxWTEXBWrMsTP2FMyzDpwcI2qBYeDAsbVoYCVG1H7DQNV1iOa+hM3lMsJRTjFjwJdNChY535B45nI6EbN0KdxOp9P76/V0XqRMbRxPh8ennJ+yRiVy3wNgc8cc1JDSuSSTAeXfC3r23m7LVdIsiEYOB04h2u8O4kuMAP9Kufg7O34KphSNtGtWaJV+/nVFXwEZNsWynbAMOJvNLpLz9wrkQIu2JJUpS+VKZ2h7h98UATAcj0cBSBeRSzWzHWRKD88CUoYI9AxVk8qvxqpztdsyAUx0jX3EFr/K54Z87tgmq9Mrug2j6ENZphX/7dk0WooTRL266xAXaUZAuCXPuY7GNojcNXA/uN8iOkhzeR6sZ3Swz2V4jOZrSUfB7XIm8nt9fft2uZzyyl2fYIOQFhrHjkwDHs80EyorCCdKFlhZM6/5snIObtZGOJHTl5WD1Y6SDS+mWe5Wp9jDKvJEH6w688l8cJo1n0kXEmu/ftuv80Qq5vL+bVluuWzLWuaJQzQE4HSHhEiAXLg5HseORVhw0lCUSvm05SFvmN1C3yXsfyb1c7te9lwLsTtwTcQx9ckQlzbYMyavgrUye1DlaZGD7DitpatWJpvw5fdTLOYa4O516ipygvWkaUMuYBzvulw/hR08DLtwQLUu4YOb5RfzJkm78kiq5nw+k/Agw5QrcrlsffP9qLQlxgDTkCbHqIQGcHBMEwIs+AhJAt0U6oeV7V0LNVwSiw0j8GUqNkw5Yt+w+u4OD2ITuB/GtP9HreLKvvn9HgS4ZAZ7Goaz0SMOLDEJGNLnQpb02zfSM7PgLqNsOLvFSpGSSURa1ZEoIUXuSEZCm0lT8D/Yu6DDbZEzmO/dvER1WSCFNc5k9NQeCkkcLJtX1n+bZ2Lul91AlH06n6+XCzOJrAdPTVx4chFIjP4cNm6jR78vUpclVMauIFIwdAxnp+6YTo7Dgayg7hymS75e58v5SkeSjP7y5aef/9Ttu4N6q5CoojRZK9CDFZe0293ghXgHW2oNA4ZkSW96MRy4MTyj6JjlYfsG3bg7zQR1w0gGKBqKDPBhyBAiLkfn2Q0rJ/gtRWcKdALg1iyZA5HrB5f9fg/bToiD15RDExwelge2scbRoZp6wxqWgaFexAp0u6u6cbg4UqnwOwo2GtCZbpIgp/4KoEltgdEEPpHSCw8SHKlRzfcamGtVsa9Uw6eAh41yM4upZTmss8zdYJuaPlo5vs465nJhBc41swmefU4X4PZy40D3xWGdzdIgMJzQRACiVJ1I8tAJSUjuqJSec6EyclRVYZt4hrZGp9wcUM4AQZ3MyFUyEQEn9XjwA7AZ80ZI/Xq5reucEhqf8IJOt+v7y9dLl2REAhtdPWc2REFjkiS6YeykRPN249MjArs72uOxS7lPU8jr7ULMWKRy27LvJMlYHtglqkoOueWkkKo0960IU2S0m/eamb3pLAf2TNAry60epAyDrELsZO8uET1hbIF3CLUMK6puae9LlJD4U7uRpMLhgd65xSvHCvLKkatNKmC55ZcAVq7l5SQ0LpKVKNoqw/S4WX3kzFxeY3VGF+yUGfENORp50sZrW5ZqssVaR4FEpfukgdx05C5NJYxypCbQuYFbKRsJ4kn9gBEGGP905ateFj17bHSb4bHqv5ArbZLV5glXRQs/LVTFvUiWhaT1mSuHz3SWkelDysu5TqCHp54g0SSDNL3Ys2jRh9A4T85GyyhMjQoaTkd8ekPmv0RO+h7QBayw8fAcwQ5WBaC0FYOpfjMeLK4lpZ+ZfXclL9O15JXtfUyEL5mA2yoVIpxVt3FanVRhY9oHOoFJVkmBXB9nUlWHNw6Fiy9R8oQ4XnFjwLkQt1yvf3pYn0ZxKqTYqvpqhfjvJdh48hb8q8dL64OkbHYhVtnYmtLel3R7DIvUUD90UljZV/9UkwDgRFq0ktlkpzGMBYZD0E4e/JwBySmSE7sxt2QhKli0NhRyXvJuLfJBh2E3ICmjbVxQSLk+XpXZuL9yb8cE5+YqKS3ub5zm7hQrdo21BjC4WySHrdUAfhHhkeiKRV864MCNRb0Y6nvczAkWXa034vUGOswTxGkDajAIQEgE6WOEathjKO2XJITFgT+I2HXT+miNFCf+oq8YHkJheA62IKz9pS0XR3wCUhab2CubppK8vnKKjSYo3gPzcJ+jrH1C2BdGH5KJUtYkXfYidwdhsUsgZN6mGfY9/cpVD0XjhQrR1ZNId8L1ojOXf4LkpKCIz72saKrInMd+drLuRncAeCpIdHvSFIrfrOEo2Z0SNJi4srOOJM9tWm7zjeeg4jlE+8kYU6lNpvMcH3ougNCU9WTC0k5ZPO3HHWjt1fQGC7ANV+FydyeOLpNiXXh+0IJIM9JGGDIwPGOlN916FQmso8THI9KFj0ydx6qULGOCryUE858F5AEmM3dUqhd1gkc3W51CnbM8ySC0c59jtPYisTR+VQTypUDF3Vyt9rCAANC++eaKKWxxYXZ628EkfzQUoPEl4RhJlIymENkNEMLMFDtxLmwuKCOmO+bCij4h3SR0WlCNiQxhQ31RiWZlFV0ehxBdKJu5PiVmJl2aeJuKLnUM7qfM3K97XSXK27kQMNNGpZeuv+1XZwOCYJfK9Cv5WgnizuASA7RS26QBT7T+KmamFck0YWQa3IJFCyjhU7r3RZpFBXhCijW9M4s2WSymKNLmigdJrtY/U4oGlfkdUig3aUItPce59ci2rJwkPhIQ6tGCnhid1oF+H5CmMabejBjlnWiKQ00XE1J2VHUMqHEji8h9Fzi/naPZ++1AnCHTitgHGjQWTgvBMaxruHqalswiJtM2I0zBBNppzAs+aCSt0VcnEaVI2oZ4IGAh1J+iKT1ns1y7EBR1vnlBUXWt2MdFXevJTPRiXmboDL6pro9quGvCWOOGvlOHoUregng6q4JVKouiDjz0aldwDAepcsEME/XRc5Y+GQA8vZTbOgeOYBKY0hwwzc7q2vQCkzIgaG3lrAtCQC5x0xlJbNuk9su8Op04f0CTTYkpgAXKCENCUk0qbiKon0CL/+BfA+qjuyWcKI/dxyQ6jGtx+40Hwa/uIRSDEPa0JEbJ7BFUe7KUKVCEkEVZzRAZtkb8Mq+SqkcKsKzOsbZj0exg3RWWgBt7r1cx86K07ZP0HHYXE/HdzteX15fT6URiK5pAZQJauAyQESxX8XM3cuIoqTVi5u2rtvV4v8tMFY5F31BUIU8DjgFelEITejxa8p52d7cd8mGVEigCFxv7GSKH3woDs5kH2JfpeqXvi/7fAEXUoAySn8agrjseD09Pn4hv+MI5et5+MaMqQrEbBI/tK9SXoS8llOKOxbqyBURgqkArOpD/3vynTmSfnQSkFyzya/IyFZ1GmRB3RzU4JJyAMRZvi4zsM4bjAuJ8W0SfsB1RxNF0ud6koob7kwQZzMQSn0OZnGOTzG0owM47MBoEMPEnjUUBuGW+kkTsIpuC/GbixDN5ej1eQ5zmE9OcgdKYzi4bQCmaimVOW6ZmmekdJXSv3kjcqTZZZpdd1ykiMEmNAEEC+5UmfzloCq5lr8g3RCILZAqb7FtSAFY21YKyM2yW3C4LZ0toVHC6XZK0h6NdYJ/ky+vb+4nzEqTllSglviHOOeJGpyFaQ11nymL9mqs7rBgwCw3ON3tGswJMv+iCiYsqoJwfKmzLu/3KGediQkqfGg4Cx7KSHOJxwvy0YgSj1TCdB5MGxdbicL7MKKbFH9mKlRQTbSPeJmbK/UbVurG1GBpLxRGtbjdqRA3f2hOYS8XApMqslCybJCU3kb1QlOnQMs2g/6L6sWXOK8tFdTkg7dIAtHpxoyRHyogank62cuLiLHQg98rCbl7nBZlnQVPx9XEi+3CSu+wbPFLhNa4l3oYiliQTAvrLGCU0QOtOoGCIKsNt+SCrI1GleHEywg0ZSnEVp8fIX50j6+gFKObnUNtOExLU05Ct87VjKL89MAcv2pY5y+522R+PpHL9rMJ3Ks9pVa+Xy3y7SPUONxyjx7hNt/XMCIXE1unt9SQMczjKmFER4liRTSwZ4GQkNkl/3RFxpN6jfcExmP0MJp/VZq4SJhpMVvtQJQnuWRqfS84eW6fzXKRNzSY5ED1JiPO6nN7f52USN/x+v2fGIBNsWibOYpP2EIh7LpxgQFJhFJuXVLyBfts7GH5m3oshqNIPbK/uHZColdZULlEBJ7RgZVCalNC8ahcbjTTbn+BMutVNonVM5wWjkaSrvjQUiKx72Uhj4cGOERYWhJTH/Z5rJsQvez2fb5fLss7qOlIrZysYJbCtZjRl63cZ0GcEnpU7hnEkXYyKyhrJOJHMLkYaKfToNaQI0ic7ONKzXEErdsAoAVFOKNJS2AEizo3R6J53SRIPmFVQEO+Aa0xe9XZLRQfJCzVFahpTqmopFuSP0k9gmW7vb29ERY+PT/2wN2GiLcXpRWR2OZ/f3l6WaZZGJNxEITIaTdf5SjY1JxlMU5AqL2IJAW/CvZYr2IkEkHwd4pZBGlXvpNKW7Rn1gzVi2WQ4+AMEGr3W2hiscUJkyICAYFmS6sMx74+iaTa6b3oGdnoO/VjG/soObiSbdcMGwU93Sc+WojbvFnAPEZU15qUpo26QKFaA8MOboDdxQGssFrduhpmCaZWOykm4ePSkQB0yUdzrjQeUtbB2UI0aA/0mDPdDaxUlW5Om+BYGnuH+iQ1uDJhZsbABejlfSPeus4v5TbjLLNWiGkqwq16SU0di8Ro+Sy+o6kMOS5iGKh5/TPXso6X2SfgFqf+wJ/E0IOtVmtHoXOuC+q4YzUmgCgpcqonkdT1wBmkVkqQRbvZ0z7sXdHE0BdVJGqZWwmUfhBqjmWgGRAnhT9NC0vXpE8c2jw9iTPMSbbLRtH202sv5/P71j9/p4OfHJ7Lppf40Y4sF2rA5HSxFMEuDi07zOFKSWIgEwQjxHEloc8es3Z5TrmDPOLMAnTQNi+zvWpnlAlpLHES1ZBufknR9SbgOfD14QTcukOVF4k4pxE77/cPDAyfRMJdL/5RU9mT9p50g2hAtOxCoJnVJjXV1WxWrpDTDCi4dCDD24qkDLSD6AD1poO4+ZhzgFkISPrqAB/N8VLeHr45n09znhioSMeeJYA1mTeltzEIjFLThC+Ly6ubL/PL16zRfpb5f9R2UCsKQBa7nYggAixzRpzyZR9h40tnGMrJdFScpSQ+xOtAxyEpFTlDHe7LMUlA8RxmZw8VZp7LeJZXSSoVnrgtsKSDmTAYlQtxZ+vL4igXvaaqwWfkEK+cWaFGrDMtpeyeDfenuCHcRyF/niZif7eHE2eDoj7wthNyunCP6+sqDsrn8+4D1oTOI/6TL0u7ndruy4E5Id5Q4w5rjyECJG/syxxz3uz3ax6E4L3AtAMji3mOWm9VQ7vEHrH/pkovwzFGzDjB8mHvWkipjQMJIeo0Liyzu+kNWyjA+ffr0UDaYCLyQ28qqoROMbgEHZOvtdgxv5HaLzG7W1ungGPXEgz2UhoLTkD6JGjn6ixXxF09+0Vz8hF7HKVsvTKMJc9fBAxLcvivBsgTcyCgoJomi6DUDN3QKgoVWtN/xunCw4rqLu7EbSKqVoc9LnLW9JS9pUvdqlgUG5BswQCNJpyU5z2aPExROwUyyWaSAMtFVcVRQp/3IijOBYiJzchhhwrQQ8QtIa7ZuVJYLMlHbmAh6YGtn4+nia7sFOKY2UcdJChhdWaOLQtImdbZbht46FO3lMIS0hrRJO5Rpms7X2/585kK9XqLkMUgSwuX15e397X2eZn1oDRtmNEuSVSkEjIm1JJlLvosoBVMb9/I9HB7IMudCwHGHVo+o5GB9gMF3FWgUr/e0V+3GodlhCouKGdyQ1t6FktMIxXjqiV8PaEp8C2ycwMaSj/aQHKqzty5oHuFQOnZxEL9gvs3M87QwqINutgmsucfGBBg8uEHrX2pOrt+67UJAmpwnv8BAT1q7gif0wnGzfYwVhSlZ+ppjwPM4+Rub1HJzWqINss5SK8L9d7oE1CXejgld/Emc3CSHlzaPMzVkJmmRFBh2PXUSGGRBICiCvcbS+0rq0hAGzd42OjTJs8EcjG7Zwy4L3rTHFFEMFnjy3YyO9MSq1C7LprDBYRCqxjmloLNttl4KMk+q9xSH4CIsygASd/y7DzOg9E14Ptk8tqI4x01p3Ko8O3tMSJP89tuvRF/7/eH4+HDY7+kzevPby7f39xMBOCL83WH//PxUG4ZxNJB9/wgVy6TriBl+xWpJePjSjsvLh3GwSp4IxAJq6I2jzUthasREiQHWYLH/oDH7uzA7ujUFCxCIwglS405sejgcpZPghnqZFF3BiOhlwDEEdaRArmMXmYhJ1YRy4ZFq0nZSDfTUNK2orxbcq5CrnlGTpjBfkpV6eb2IwjrJ/wU61HMXhR6WeAbgwbBZvoLJzCwyiYQnntFykQo81mMcrCyFKw8Ph0EmkBGfihBhRzyx120iBtskv5FBOlGKVGVJ7b4oLTXkMTQ6aqwrxmgoxef8KH4MwdM1sH8ZCIepv6TYbhkctMy6HL8zzkk6mavTKqigrmlLD84uX9uVD618QiYOqG3bFJUZDJFAi3ZkbQrao/REMsPMfVBix22exhp4yEi34xnucGT1yzyd3t64RHW6HXY7WrHL+f10OtOpj8QwpCXIdB+4+65UF8h6MfLcJslJgKMi1fQlDpogVR9XMUaGDEWlHXrP4paSc4UxjBGdZRdZxXQ0EN7EJ7J1LlNBxRg2isghrt0LUg/TdJWGRLIsFnCPUo0Yk2pPpChGHU7EPTfmWTI4FsKge/ahcVF85wLT4/ZNco9SeYwmTm1rxTDtkuWJmE/MfJXC/DarsOqoYpqsNCWZLJ/yNnErvBsHJdCX6Ep/XogZJHGxkPIgZMptMbgnBouPp+cnbk/eMfLm6PP1Io0N2LOlTsBC6Fw9MlGSW4Ll5SSkI2jHhoABg3ZvGr1Fbm4x72dBuia3gO6gPjWf0tL2OkwYFDlRVEaqGgpmdtuSSvCjBV3idXNWVbdk4I4DYjHzSER01Q2Kk4ExpcuUKslSJXUw/Wa+FtdCwmncurWTCdWHHd334eHx6fmnnw7Hp27o6C5Iwb9NV0H/EmyROQokDopIv9s0SSYK/bcoZ4oXSoMBEj+gRVilax8MPDBMIxSim399Mf9hKdXgLZrTFTRQE6M7BspdBlzEIC73UDpiEeeL9s0g1cnTFjnCC5y8AlfXVKjgO8WrCwMgeW0we9NG2tNF/Nab7Ad0BbOiOVi75IF2mI81pVJZiD0TvfgeUPSS3JgttdxFCNXDLlXTKOZBB+ROhrat83I6kZiTRH35nAD05cJtjoWm2BIlGxRDlYlV99w6c/vy5UuPUZgoGTIHKxxtYg6lYBkuEG7irZPOmb16owqavQrYyDqsWk6SYHUVSJME/Ko1cMBiUukMjknmEzBZyhwnWU4KZW0MdozwjaqjI2Q00otBs+ODDxeN4onigsq+L+jwKQ5yNQVxozn7D3WZWBjd2pAFU/4K9mx0ShKyWtjrJzJ66GhPySSEH2xZw8IGu4zdlRUIUMWQxICqsvuoyeOcJfqZZD/YqMlp05Vq5G+xp+Y7FEdOMe9E1Hh2UBQWTYOr82ZzqzI4HpUNwmIkNwNdPADassaIRC/iqVg5blluSBkTm9mpJpTi+Tt6x9g5BlBichCGPV2uUeYSPz49Mud0nWSrWV2nfUvVohifiEqx0SzE3qW6IurvURkt6QjFx2VgOe7AH2hYno7dscQSXG98OZG2gRxeZQ6TtASR4DsBr20m7L3M3L+fxO7bC2e2PzzyvEti/VVyK8u68NCAxE4f8ZJkVB6VpKWDomX60A3uvl0Lwm7aAdhhahSSMMXLBAc/unC7kO6mi7OJDyYqJRoCZbxE67mGDfpNGndop6Cg9jToIesYejQb4MBrQABUj2RgxsxZ4K8ixSpLJIoOXg6UEOvdi7FnzSIHCYsEuIM54zP0aMFDq7lMt5mAa07nE6d+X687IobnpyOZ7GlMO4Hw48gxHMkxlfa6a81/TRyvvM3z+XKZ5kkgaxYDl5eaOYeTBHZAVJ34ua0SQnOsmGeMWaAtivFKUL7SsqJgTKRvmuMsFwNjIYS7ti8SrzW6ZBQwDIfjoQBOkOkL67WL6tItWvWqssfFv1m62wBUyq1WZhLecsePIr81AOrMb5G4ItBa8rhYiPSBR7EjN071frSoZrKEyyRqbQMhgKAjqpajkQsjh4X44HK7nE7z7VbYcOeckXWTKH6WxFO5PKk0ogaCzllIiquU319G7on5pySVTDyZNmdpSbpJNI33me+mHwriOtE8YuJUgnbljzYAi1yRY1HsXKyg0MUWtpKNlpCWMmdkc4pDQHW9Kqhg4DNjZko0U7Yo4NDpGMEcdGjBoYKPw0BMmqBUpKIiX5SWB4EqNvr4YbL2WQnglICivsCZnbRoA0lEekl/PMm9I56RLSDQS+B3vF15dljYTudXMmOe1o0nvQ17kc0cQl20a/u6aS4SXxy+UeHDlTAx88w0oQmMuz1IX+32ZAcde+T2ACB7UbRpC3TQAuoCBZmsV/QFH2Mxw69oQ07REqJ1c3AzOxlryaHRwJwERNjrM/LkrVUiZpzBKaEBmEuABU63SiqIhdHRAvZ4NckkkFzP+dvLyzxPj49PR55RPMAfBc7XkHaCD6JH7oMkBSKcZDeGp0lW1wecL2SxcSudRdr0FwT8zMJRs4kud7lwlwgyX4ive+mevHG60AZjSfrAYSZp7DQZKktfr3IauVMmj4XxES4Q1dKRVNryM/Kj+0bSTDAjUc384rowa51usHiLijg+gSFUaWdVMPuJXfmoCiFyIhkyysh0nC2ZkMLao9peu2+plMXK6Zn1pjiuEBXcM2ewhOvWjkcMbH1W56qkMzNM24BWikpG8Co22rz5JC7G4ctPX/70pz+TGUgfz2uWehtekMhZxkTv5/P7y/vpjR7tsOdBbp+eP5GVmHVCuxgqwjDYZTS7AVXgTeRDBVkcxNYHUU8y5udxdzzY0J6o3hez4mCC9Npyr5hFH9TYwV6FisVkQ0yVNCBfF9MM7cZwdq5jjmNfU0/qM5NBfJRhaZtMcUBCY3G71HGdijfxDvE7LC8OtMmHA6bqLSQqIF8Phz2Cu0XchZ3k54rusxZhUjAsiVybBQqA4sqHYILQ7JY3CwLWZmsBRVFsAvI4t+1yvb29vt+WC+c3dHEVgkEsz/A5BACIFRlQvEPT9UaoAKFoQO1ixR6QtaAixnddkSkAKeD/kq3hqgcbIFHLIBrBHcGKyqojkXlmkAiDTp6TWRzsNNPUORuB6MGtgIRn99IYr5bajFydz0nZzMgoaEwT81Unbqt2JZykg5JqaLNonq/+IYTAyJId9KQ3jrv94eFIBv8qKa2Rw9+dpAtthDTO509kSBL3H4jKH544xXErXH0imduihZkTBGJ0KrjViMowsB8fjqiKISh24CD74/G43+24GVsvfZKj9oHRRW3Uh4x6BLlnbV6MQ4q7+yv9Ozmr/jDnYDBLsXXrqqqxM8QidQ+c9L4n22bj0Sc3+meRKs4E2aPS3J1Bwaxz7n21TaSl2WveDztao74T5JbP59PGHnp64J26kJN5D1Gbi+GBzW0lLWzGOkLzWrO1kHNT/oVvMV4yG0v2mbNPCVhfb2Twv9OmDOIgztIdUcqEEogMlhkKuVHbNC8Lh2Ku08PhqFwqCypN4bQ+LzZOFduxYLYy/yOTMTmfT210hU4WP9cthj0iEl1YRabT8THHhweBMCKuslV1yxlkQTaj4+BVrVH8EKpOTLYqtLLAjmI0ucMcpOZQ+jVfzmTsbTvm0aRAU+G6ZiRhd8TtxlwdONrIFWDsfYt9knZNvhicVdOPD0+f9scHKZMO4sAMsxQkF4slQquAGLampK9wOwFu78sT5HYHevPx8eHT55+enh73POhq6PpdtC5I3pfDa6WkPwzbM3VfKtV7LrapoFj9Ik28s/oDjLNc4URFwXrVENW3yL1FOhIhnCHAlQFLgAUjWwZh6dlJwUPa8gQrZz9zd2JpSDhIcS8fPEmyHXJDEfjiOseCvqVSLm3NUrI9LDQMDK9OC90CULgAomRJUkw5QvicfsSlrSHMRPKcLTuzyJtuxCWcBTj2aO0mVGFqyjpKmybhN5FiHDTTSSvnnNwVA+ZgmUsid6TCjl3sMgOpcLEUF/tqHFcJuGhUwPNNmS2ii7+Zqw/IrOw/PT7sD+M8397fX0loYTpaqZIYClUd2cGmfJqdFOE9AluZPxWGshIlvqSYnTsYMLt21tMMLmk1mk04muZHLHRY2CF5iWmgR+x55EHHKGEp9NCLKhDJGQuJ9QlmiBnEhedWxYsI9GKt9hilj9wMm7iGB2E9k1FNIGV3fHgkkastf4NOo9C0K1lbkIeLsF5/a2g93mEt5SE4ARWkBWMvVS8KK0LFDZUIWmUlxCTNuQMjNOT/Lxw1z9pV2uwG2HDOM9kyqVxg9D1t9kGinJIBPU8XAbKcOi35nWItxFTt92TIQXMXkjWPFk9kcC7FvSK7lG9JZrLKXkti48ZJ2afTaSV7TKp2uTlJEr7vTAxDaaZ6UdBSz7qR3Vxi2QqwtrQxvOThRPFKB7MITxfMCImkSM2tduuVCiU1Y2wTbWsSIJmnBUZZOk76HIcDGYFEJKdTOF9O66yJoa7bLYet7iP22DBGHYDjOxvNhnUqEcOaQSyHBcZhunKRtuQWajOqYEkl/pOEGCdFjjy1nTlczP0ll13hJiFI5FnEtmGRsfQcTYFHT7uD8nn6vvd4KEpfs20rLR9P8eUpi8eBW72h+QM7VqS/OoYLiSfKZHdwHWutbPGzh/fLfGKtb8xViqoM4aZa9qCx4aAysWiEITbpGnVlHW1F5KkSnh7YIUCPfb1cuEmA2IY5Zddo8kVigxyaTvvYIV4+7fa783amIk84nChmPdo09hxAHAYypgQ0sWuWl48LHdmwJ8rlhsfTjK5zCPug0jioiNUwEbfX5ULjdZq5su/y/s6Z5HnlnAyC37ALFJqIRNaoV4lWWRvF7R4QHeeU5imxlW8MY+ioLl6yvjmirTQblwWehv9hOLu5eSffNt0PP1/SbUGhYFANWjRjpXjY2m/DkJ6HGl02huawUorntgSYf3IdnF64nFXClcl9lnf6ECyhplG/WADuAC6O0MK2/hwv135lFdKLF1H95LLIJmJYBCf0zpHWIkr6m4KxlmZ6HugiKkVaupoO8RB88diCYfDYaBK/XzlVCX5e1xYWarYVCmZm6HG+SaUeE9XC8UQv9flHHQWh+Ut0nOBqfsL9bh9kCc+cHSNOdKtKztm9qMFpSnjDpy4WruFels7Hum7DttUCm8RNbXZ0/CiZbPA8rpLSQsSXpUEro215bWwp7WLkxCS0C0JSDftcOd6yLJKescy3+XY9nc/0jxiaC7d13fGwvlijSTA6VTRD1iBCzGmAgZOVpBzqOkqk3ASeAtEgmL7z2hXexl68Xh0ktEyZQ2G9OmCqryaqAw1rxRIuEs2tMaPPXECJ6Pl6Wbbpej2vmO5o8ThzhLjAwmO0IqzKQSfH5iO+RGe+fpMFGxewS/lOYrt08CS9Yr4epdDYYUaAmK/cv+ZCC7Ks/bxInyIeiig0ESyrG+SakVYMIoVHDj04RVLogwso7KTh0YDUdX065wbr9mYMY00SK8YpxiOxD9k5oBFV9rN6BT4qDlXRGoYM0ZydbV0XmBf/ILMVRukGEiGtuBtjOaClYWZBvi1IStNz6tLXPZMe8kXz4cm0mBc8pxS0DVZ4g7ypJBHG5cbv9HB7IpuWsyHNi7IgHMyOYHpNKi3FoFuk+wnXt1zPN6Izrs5fkB24otZF+KFDHb86wArWG45reFVYYxQLDcqi031drtdoTwFwJX4AtP8viP2bFw7OQEnNLO6SilYdU4yCddvUk5uidxNhJCFDsgujGjLKL2SFXWeCl+bOMm+qMmldcDHo75IioiZ46/WiSP0i72gbSIhtA5uYI4mJvLghlLfqOcwBwJWQDOT6XmHyllNHDD9jvq84dtjPzVu1Jay8FaYVwc8RFa8BZBc1bFGitjtIyBrmgLATcaV3C6RHVz6uWmIlaVVBWqdZioc5G22rdGaKRSMtprHc+HevmXvQgE6QfmH6x+I/ICbeQmmt1Q2EMlXYBO7ua1lABka9FBErucrvPIqCqZR7KUijlqRtMCWCzAWgBpIizzMc9zzchbOP2Oa5zrd12axHRzeKXU73SBqGS7PHMTBtLRNXg13O59ONY8YX4h/u+6XFWng2qbe3wo8qpEVuATsF9JEhRVcqWogICwRl/k0S9l3D8oPK5E3xC0XxnLOYDBzd4BIJtNWTBGFLctTNjabgYMHBfaCmN/dryDP8sFLvxgk+pcOAGU0vCkFZBGKuOmDMMZzzXcK4GiYC+RKC5sDqgo6QY99zIkuFM7o+YvhItTMmgUmqh/XKKcDPux3Zu1lj0wldPcRHM0jvSD5TFyTrHfzCNo8E5aTpicalJTyQpDHnyJ7VDm50BZ72HEH9fir1AHMcdTUuSf5H+zVX5BZsiVx55eKcU+qjawedWLzFgiM5V1DAiIYXmAr0pNK6QS1GIfR9SpZaz5kcXHoqCZvFxjloGQmG7IjRtGHMLdOn5LUJwiF7keeEcWPJHJA+TED2sLsdjg+jNG6kRVwk70MMHtZLYcg4UmI5sHpW7pTKGuYieQc3Rmho2sBSX5w/luW1LcUgZdB1R3FF5nwCXtdkBqDkIqMT+SYeDplQ1K9p5gXZFJSyelGXpeofboPVJYTYWG6TsuWMEnjo8f9inmDhXy0pUi9lp+k0Ge0MNVUM25WF2D0moIWlki0BAaoSE8dH31IwTAYV4Jmls42kH2Yhcf5EKP/wsKcljKi9ENbbrMMA2gYJMovIJdtoA0luHZ4+7ff7cj4TDOi0gEfstChpqurV0XhVyWjYC++plqazlOHVXCTPmvjlyJUwEU3JWj9EcdIvNtPbuMBC+aH2HCwcn3FlYTjMdFLr8oIiEprIWgyBbYLebia23H1LaUjvIKgPFX45AABrYtOxu5x0TyfziC5ErfNtYjcJU/gGx1qFfXJaSVRBeIP/4h3ox37H841TIqZZAQtpG26R29+wVcD5eztxz4xAt0On2SOcv5VlKuRylpIWHt9NRsw8X1fSSzKIPGNVtELHUBF7bjbbsIDCNVmqDsk61keNiR+4iRu/spLcgnR8Z1Xjc+DNV8NbLt3+OzKYugFKA0qIbg1z5FWz6YoWhc/YHN99kbicHlYE4fVwWESe5Em8J50yID9XDc4DAaGbBBdAIj0iuIEmT54wtSHksrnETeK/31jKS48bEj5SJsxLTYYU/EVF6xjYiSehQ501zTmdolCPT0+Pj8/Hxyd6OtLvMetwpGJRAyuICHAbZXU2JulelCR2vETRN6IsRMfsj8S6SXpWxQY6ORgLTTTSvCruPogtMUctH1QlE7Vq2KwUt+lNcYNYMbXH9DWIx/1tRXdOFYuDFffzynHZO5DpYgT1bfT741GWsB+m/sIh8yks5cbW6pbbnDScVox/zY9hrtsfdofjKJlp0u2IiT9q/qUOPDkcD/vdQXONQeBiNS43RmInnvLyLkPApY8lT96bpVsbhENJVrlVYjEE7OhfgtnZ5TxTgKInJrHUW9PSIBHVhT2mPTJurWmd2eJu16uRkGT8rE6ck4AmAzo0fIBEb/IyNB8Z2lkvyR1nAhqaSUZiHFJP6LiTpiWBmzl6ridyIVaQF93Tmg051SYkTlDEcys6C0SxuxDaEP8v/0cYibsYRkDNgobcooiA5IpUfXXoOjL2wwOxy/NnCe2P12lecG7sOkMNdkRmnuFb0May6PpHbdMmoVup7BcZFcxO2u154nh0l53bLcEfquUfw/XmEKzgjJ/P4jP1RKKxjWNA6c4EBvlaZeIM5Xyidekt99iRQZ2czkaqaTRrVCo1xwMT92437K7DZeAJCn0n7QUzSmvQQ1hqhpGBttuzU7+XPxKmIMUOoSzJspGElz7J2vGLpzfy+CA9lI0k7tQ7vb++v76+XG8nDg1JISw6wxebD0Y70clWMJCImMQMweC8wD+zYT+QfpYRFkkLQhXqcCYo21YTyXemMEmcDBmFzaK3JJeUdWank31ZBaByPwXLwG8gt5k12Jds8kidNzEiHYBD9DlLpjivnrcBUGhv7Z0k+VOz/+WumDiTPDC6Kq8811abxRSxr6L0MQ6qsTdSqX0xqlTf6Sbmu0XVxSvCjDZI4nnfc0rL0zOhaBJlBIWv4nqRJ90VS8wphnq0+MBcDShldfNOHVZSDr7jYYO7pAsHa7qY8al2YKsD8LLpxqVdHoiLvrqxPzgUWneBG/fYqw8ME3zuYGl2qpia81euX/GrFLQ2ScDvkTOdSfAJ8BZfEY8y3h25tk7qId2lI74yaVIjjWqkGXYnviY4GbJUDXUSNOIhj3t+ccMdyY8WpcZpf0w6W9zQKZNhT141B2xDUZ+ogE18XxiinIJ3x9XFFYgM4rF1k0fS6HlxPZLq1I0wcN0y8wL9svWRbF2hvE37Gmx8TQ4wSafZ6MXGUPUxeB6LL2bU0KVKtCJYCe4dTejAHkh1G/N/iIbuYgkWR7fABvqO4Mx9l4DBtqxlNlJWL7Zy1GbJiYuWO/HwsN+CjZBl5gLQItZFx7Z6QFlOEfY1PyLt8MjZu4yZxwMLP85fXrdpnk6n99P5RCA62JDTbI0qNOspw9u5ShChKgRBD1wEmaQj8n6/Q8qIl7S50mh4pP5RmibG7rcwvZrFb2ZHm2lnSsDoP7iHrLgBaLrMmaDyS/v11k+ndNOyZXNkBn+ZP3KTXwkK7/tu2PbW6SsDnkR4DmLwNo1MunARSHKRIMBeczqQkUGnOhweSMnAGkc0pSR1BCUUYdMhtz17R4OENHiRVw7yd8jF95Exum3FfFX6Djq/mMCwCLdeQtzcWoPUwSBcN65iZS9fmiU3iMsCJEdUnLPc9k8c2RLXQS2HrbxVQIQQ6jpj6y2DLljQGV2BJVbr6QadZAyFDrsjnrRls/78wVGi7lPImrKnaVDazy6oWwCFCsIvfKzUeS/LtgzS9pEnMs+H27CbNnYcwxgp0itZ8Coji55hwq7jNvmR86M4DMU9V+n/wnNSeKfSQikHgV0pUZ6RMoKhpBLOFhORm7mxYB2kS4brYGG/4NwCTWKhx8pBLRcZbFNfSO9ekOB8UzwubC/fBlcT4ARzY3sY2xnq7kDdWTdL75SS8WO2thXww8kVuU6KSIfnrvThQySpeNwGO40+ntmSVZZV/EqASVxgzYIMjSHlC+J622pDvV7yAA57HtM1i8YpWqyCDvaSOxUEmwV1P8JsCKZP2scJNnopmIUidrgELlHm4WAl7ZD4nAuaJ2b3SvXaEMeCB/LIms0u5hl3FtJK7BK/y6n1qIHxtdo8zDbcHYAT5JA6yvM4pTc0+1xQEqmFNRKVlFqa7GVb3ItZcbWk+IcOlo9UhWfIjjX30u51f9w/P316fnomdfrbr9v7+Y0+5A21jl57nnD4adgdAvsA0ipOG4GjMh7HxLVvfdTwvPSUkkaHC/ujbSiVHJC06al24cIU6O+BFjbFFIjvnG2XaaRSwbdmhcu07VLD+EEjyzY3XZ2Mwgcm51wlFU0g1x77jRopLQ01qqYYZ1eMB4XkXjSdKKMO+Gj5AOKSTI1iwv9yPa0WWjcEiqJfdK4Y0MGsY8NBNp6xOUoIJc7DCTNR82E1sUKvojO/tcSK3cc5W6K4a1Oo3By1ahoUVHMc8bwQh30cEDoIkJ/sxhi5r2mc14z+JghY9rW9g+2z1GAxifSd9hip6kWXOmucDewKl1dUjBA10xnOXY75EFluwjG321TUtjSMj2E3mgpoW5l5zhPPTVbZlGT38R7cHmx2SVYzL/24P3z68vN+6B73B77j37rb7QanHImwL19++tNPfzk8PhK8ui4ZwJevIq0usnV4w0yB5P1NjQ7hl5d1rmPAreSIHwEO0l6TL9X6N8YrxkI4nK9snbhN/qsYirrFAvQVm8HjEIqvdTR9AQ5TUJYbwzK4xQ/aMounAWMGz8zWV8xQVNTd85gGkOQz3vhUGapyqLK52UBOLmaLBQk3QughAMp5ZkM3JG+iz6fbZBCH9oHDom9WDqoGczLBU8TARXaz0CABdJlEnjftLWa54hpMzNrWDFZoU4OwySQT9Gqm03c8rYH3tOOEaGKZKVxuWpMlQnXsBYCh4atk3ItTYkMCvOTNreqUq1BDude1PEdHobY7GEJGKEiU6BMgH4Gb28zl2eLjUpCAtgi6slLCp50Cwsr8zAmDO27CzWLIXf7sHpMAkpQVTreZB01P4/Hzz3/5C+nN4/PT169f315f6Sk+//Tlv/+3//7l808Er75+ewtxo0Uh+yNKG57b5TydznmZA5dSssrurBuO96zZrF119FcwbmAzrMeoZ0kNqQF+bItBbHs+dZQpSGted1oIBN6DVjFo0VRKjgaGS7EautaUac0SE8IG3xXFZSs2rt4OK5EpDSV9gFvmIr3jB4Hk6pcseIBSH8QkYykohNboUVAEGAH1ijm+bUiL1AUgOcrbKLLwlabSeetKzxZAWtHLHlWK2tBBiLY4sTLCASRUg0efWJ/BhIi0ClrRTZN2k9ll/0gW1DASLCk7zqq63KYePgg6wU6C/66QN/iwi8Jo7kOC4RRe5xBMxFjepLgYLOtPGsNoaC7Wb4jPN89E2xeecRJ3xQpZYKhv6KifoE84rsQKarc7PD1/Eh/XkdjGG62Jb59Hhd0uF16lNb98/Ra4hGP59PnL4fH5Z0KiD49ffrnQOT9/+vTly890K5fbG+FNhs579m4V7qQ8n99Pl/OJkNd22Ev354jyO8S4NeOpScRUfonw40tcaOilx/Kutfidc9ywsKoeVQ/GSJUs7euAZ95Dw8g/GIWDyCx1sGWWO1PEWec7v5nJpwoeiiVkOCZrP9IChGKRQsUSlr8H3kReq/JR45HLbVaang4wU762SgO4ed7tFpKjUHMrxqmZUQ/Uuw3jusxD1219L12iu9V2w1RdyZaEqsuZPKJcgGiTXV1X2W4yBh3YInAs7Q8PRDKPD8dRCta4REQ6JsZLz80SODGew0fqKisWrRYjh2CKtODJ2jYEaq7CXvlH1AkUJ+JinUJEXXHiOhu7J40prrde5o53g1h6iN5qxJqfWawvVsHMMF8+//LLX758/vn48Bi1I6vk9dxmst3pfzfJ/p+m6/v5/de//Xq+zj/9ZT4+7En2f/7yJ1KuRMvEJOtWXl/eXk4XgpsPRzInd6TJF87pnDEPTSrr6kArMUF5JhmyPr3Tp4vviCFQ0luejX/2Mg+GfYIhTAdgbuQUZyQ3XUxhqyz37xap08wuo+7AUlUppfm9UqqLNvSNC+3pTWPakVpEUE9uBxlwcz7z0Jy+UxMEizap0XCRqSMolsqOpnyEglGFs3AMvGeKfTgexQ2geeSZ/dFSLN5xu5FtN45LP0n3mWJFnpAe0uYTCxu9kUU0bSYsu2bU22xJizq17lLJmaQ32cGFC7z73Tg8HA+fnp+fHp9GTnnrdvsHOnLc7XhIHefpzGxrc5FBZwyLgmNoRSmDXHkyqTb/LOqT8Lxy/ZZuPWJERad/qPOMM7QYcakzTdKHiDqHXuwgdaDZBmVJOmfhsj8+Pj9/+fzl56fnL9yJoQTpkMa/5OOa8C2pyzgRw/z677/9/o3A2BriL3/+86fPz6OEyQ6HAymO23Q+Xy7ny5luE8lgaEICwchbI5MgEL/KSLmduanCYpnLoI1kvXbxuPScZPVzqsc4iNVXXHs07n5XPh+MHAdj7gOoxIzv9s4Kwa3pqlM8LtOQdb47yr1u9/xWYHE6QhExrN41F75yA2bY+FXk7h2zOYPKvRvw8xsyWym48jILGLY7eJXk1uUSkWhB+jqJ4cMnkqAkU2GSzOh+WCTenWWUJcEk4J5s8URIIFRQw2gqGjQQXSc5dJgLJpl0KTc9TTDyMhp+Y2fsPBOMGHv2tBIPPHA51FPX9XTYdL2+vny9Xi6oXVWXuoXokYcR5CqBYyOa5mgiTLPNRBZIMEQWi7OYkfEFFhHxk6QWhYiL525nnYwjT6qFeNoFDk7lwlOEDsTon78M+yNxV4lWx8vZBESnvTwpIdq1j8MjZ3v/QuDzfLl1w3jk8BgqZEYMx7ycz+fTKW/L4XCUSoEFbhIzuCPi1anvZRzA+TbdYPWviGNaTrQJMl75lQd+ccXu/sCtMNpxOGb3R4PioVE7VdA7N4CLjH+Cs02/KUrXU2Z1oTVUXFWMcZNiN7NXIO5dfbT/GNHDs+pa0h/CGSaqbg2mSmAsVK4r9nimzqz2F9jDucf8q8ibgt7NUi12OWMy5YzKV46B9t2ui1qBPLDM7G+Djv/khgzBdmKT8nkksJAeKR3X0KLxBNaU57pwY3q3LLNmNZtpVQAkSCDzzczz+fzGw4YKWblkEoyTVL4dHgmsPZJGvIznGydAXDg8FFiKSv+vldtJrkuRJM5eZo3A+ZJMUAFyQ3ZKVIdj93CZWJo0AjaZR58HLnje5hv7FUnFCibkLFLIA0ZE4sFkAcBVPZyksRsPUjdPFyEsKU7yIqY5Eu/pOaVtFd8kC6Z+PPz0p90nzn8dSCgQ14i7Lq1zfn9//frbH+8vryK20rothMuC+jE3GWIZ+p365a/Tdb3dSMXAHSGPI5My2Y3ViVeFlfsmGpLT2vfMbXA6Z+2M5EmRxazCYCHG4IwUFOAGALM26OmvfrPUL/9Zgy32ujuglPZ9ZaVQE0Lb77pqM9M+3p3HwI0fFNv+DJ5m35zNf28upx2F8IaytDkh7GCZpkpa5ZJJs/diXg/iV6GvH/aEE8ZO0sXX/YF9WSz7V7FAQj9u9I4MxGQDlHATbP8NcUbUOMi8Ci1F1k47mH3Zo8kb3QudA5GiQfoK0E1frrcSXt7eXjGdibsPrzOhdTrr7caNn5F+qNl4yHqGfx1IXGVjMOtONyPAZ8G3ZU01VVuieEDCM6WT73BTdi4HYq0jC77piCjYh/J9GEU8GHXgDFjuycJHSfP5oXA7YI0hii4tkm60sg3Jia10jd1h3I9HTmHZcUUG3TaJh5eXl99+++2PP34nw+XIgy642Ak2PI+5vE6L9FMm9qDf4lkYZ9ms21wqKFnQoG2AohETXibtSUaVDMDwCIzSqjt7jJCi6RNdO9cqfjzA1XfYrKHy73/R383YMr76YAV9AGZ2R/dVfrmGfVQYBzsIX7Mhs/55abnf3i3B3N+G0e4vrcis4X2+sDRCIdk1R5jjbPIO48xu0XI8cMlAFxKBgYenT0RDw263Zb//LNPhOCTP3U24QZh6qMlg1RENUvAkD5TZy7kb93vusa2Z0xHJlmgLzG0lyGhBxun5xCU69F2ygGdSLuznCTLNe1qzlljL7QcXBOq40FFZ1TbF/hsMAauqB8MEY6y+Enj8QihWKoel9ib5sGHgmeWl4Dmew076GNFTx3kaGTeuvcASbv1EehtLIcPIp9uV7A5uTR126L1N6JfOf7lef//9969fv57e3+lPsjCPDw+7YVwNmch4d55aLfHbSKbdTazXDp2NY5KpOPIsUC62HgKQlbHHYc9o0QIs+rmFQ1r+afVJyzxBtZAzVYVtvYfefsgzjZ1TLZnsGK1Sc1bGiXecFupMBIiFIlniuUZUBDlZRE5dz2rzyP/yXeBJWw9Un5vl7jkCbtWLzgS2GgKegWzWBQ7uu0mm4pLMPIpkYvLmmnECCamjLUdUNHH7hR1ZG8NhlD1Ds7Ui6cWLzC9bJLd/QQE10dbxcGSpetgPUl+JdA6UPReM2Oa4Ow9+79LXG/EK4aLrOZOWuQ1950FVL2XTLcj2ckEYGt9oa5ci1GC+ShBXdZqpssLoyRTcsQEbzXdYvVLCM9L1c0/QjA7duLp/2tjkG2NBUkIvs0E1J4NzKbgz/UaiBtCXe16s2/v7+x9//EEMM03c4e3IrmqCe9weUeYrihOPZ46vxM7SzJLfyqzEGFf2SYeDCV5JIeqEHxfeRB0DwcH9cc9ua0wT2qCKmjVRKW3rmhqDpzJMUFshmASqyqfyzA+5xVcN437vvQN+oGGicC/ym9QBpWG7I04JU8+Y3I40SPK/GuQV2t9wJ6ZkHBm23ogP6hFAVdROtvE0Ua13+rmlFeXqtIVDN3LLQp450q05kJSbpPcyVoD+iV1/7KIMAOUsOGGCHt5eTFpG9cHEc2R5LPsg9eecQd0PanxbG5SO+Gq/D9Ktky7HWu/3eHl7JeEcSXH1UlWSkKYjc9fkMbJFMOFZV51TLDXTd9akpOpbxbfRRWm27xdkl7q/vHrGG9mXtSEQu/v2PF6C7ZRllpq5ssyseHejNM4WWYAePZwClhfu+Ytp9WyurG9v76Rh3l5f6erImJUZNREWLG6c5M7Mcz9lYDrrJcSTNzemIS8gDQuMG9RmyNORPoNfTvJlkmN7Ix88PuiuZjeDl8yHEg2JVbkEgvS45w+wWbh/R+kxtGjnjjblr+yBytJCMnMlG1/5LTjZ65kQSBbcXQIitcHGaqkjO6layZXny3eOvXqh4iFaE9LIeIZdzGvGU154ujQL/aVLN0mPZwzBs2+v3DODdhBRSFIK07qdpx1jLuk/2Pfj8XgQGDAqgYY8LFvqpRcwGSRh7adZEj+5aXevWFk6YmKjxdtUPgn+IW7jzkmSJUkWU4fc44Su/fCQYuqBM0zWVDNfVFmLbLWzURvb4iMbrBtstdlUStLlR6o4C/oai3tQD6RTbOrEjzIfnBUn++jWIFKfk9C6W+AhVbu9KB9uok2YljhhYsga9g/73Z41CYHW0/nl999+e319o/M/Pj7K8LBkMlQJhWMvvO5XOlUn43GAgBNa8FjCHiJP0QNeyARE4SKqQ8ZREtU1DUOHiUnfLD60Dv5yN0C1AKJpLvdXWaCzutr6msbyHfPcU3xofvkA4bL1yVBu0XOGYszp3BWqRgr1CpACGg8JhvGyeU2VG7PDuWjcYkc3fgOHJ0HH1hqukQXTCRHZ/uZXggjvJNUwcBN1HrHA9SEZ6StgQQZh5zzd5rf398StUMfHp4enx6fD4YjyNS5+G7p9PEamsR75trfblX7hD7qEPA6e9CAuL8k4S3tCJtJAiLZ5i7PcnqScq4iI3n+9WFtXvJyyNX7r4sGhnBqExWG9k6c4m1fpE8ApCYQQqwzDORJoUSI27LLesd+2GxqBKRPYcrjJCyvPbbFi2Dqp2h8g72kdVmKV19fXy+VCfxIeI4YJ0s49RU3CgIbjdjyEUq/sUAZVy6wURjgyJS5qf1uhahTjQXUg9J3E+7ffaxzThLi6AbAwufKAahv0HQdTOW0H9Qf40jmR8i99+TAfx7RKwxLfM4n/vBPxrWpyhWOe7Hri9gxIgvLWUBZmcYhRlAbuGuAUrwZp5MH3itHd1C7KfJQpd8KtPaAg/6WCo4/EG7KCfcdRwL6uFPANuxE4BD0TVU3XE+mjw16qPsf98fAAX+phd+Do6CSvhWE9/b5GYseFoFrebZiXIiFrMu5lohKDMTKnuStKSRpqY9b2vkLWXhSJKv7shkhVElpwOSI/vzEFmX+0S3WRmklGLjy3MMXDbZrRRVE7zhetPFNtRjYe1ynZ3B6ZbiKOKtZ8RN7sCJFJrqyv5rX0pR93j8wbI1n8b69v9JJuWHsJXCbt1R+4J5WI14jH5bSb201ayG4BwdyCIjn0JY2a5RCkTFyHfkWNGkuvkJ20eyLpI6BUlYyicxiHpgZCzS9xPVOcu1p/GtivTQto9EwICh8rTYfyI05o/7SDf5RMYOTIv8tV229VhXCndaqVUv/8GG+qt1FRvr1j8FF5tJjvAufBiCJAtGyuW8yUiBKx6fvA9chb0o5I2b4k4Q1pbZr7ns/I/pypxBMPb+N17MaH4+PT8zOhN1lHNG5k6wdqQdrp8C+Xy5mbsXBfIhLbUtW4cAUXkeWSei6U50os3WJ7CtBxfbnVYsxSBVws98k7QV0HUdO9UQqTiPuJsnoM95GaA3H2Bk37hxzUoW5cH0zgDH1iOlk6NGnFzLhuU9sArryuxJ2Ujs/T9PrO45PpZA8Pj6SF6PGvlwudX6QMLxSvsnQqIEhKgJaVvAz55hVMmJAVirZ9YI6WUgU1TGKzMIk9BR3aPOAwc7pCi2kpdUzGZvdWCpbS/cmNx9nps8VmNtOveDXmneu2uJssWlZVYzngrHUKivONqgIb6QrSvXdMVC1Y1HkRnDHshiwfQAMFG0SCV1s3E1pwHw72LO8DfISsckErqJKS4RIxbSQrNai7yvhYTM2R+g2ukReNzXVRgtoCp9ly5FIENWdTRmIcaRJEOEcGSJSNQL9UDubj4fj09DQyPhnJcuaIKTJSpErlerktaSHzmFlmJfzTkaU091dSTDwED5DMFxoWiOW9iy9ENUIwnWRRmRZJoC4wFqW7jDlhWQxu/qEy3hwDxifo1KZ9lWVyEN0b/QzwUqIanPNuuGV9MvGN83CpEh8ZOMZPaOx65Urb/YHd9Dw/9CatgqIYH734ADS0t3Hfxds8T2jIJLHjDqNVJW0nQ6qZNFBqQdERbWSQ4ZNwOUTlmax9FTGY1NpSxxAarRIMk358NazifKWr3bvjspgz/oNO8faaxcFVKWYL+Pu5tSuKZnDIgZr33ISNgroUYqy8XPQj1U2OD822aU5sHgB94Ny4HBqm1ee2BQulygMB6KzgcycVNxL74LbR4RriQAjCTEstWkbTc4IeaeWiKI6P8igQaVHJ0XGxVOOabsxv8228Xmnvl+fHB8JkhK+ZiNiKYVNGvGGRK1amVaqkE9zpXKzIiR6dIEeBZ9JkBXCfY6mrTbPjJUk2/gQCAMvh5qfbsFb/jsS8GqwOKkHYXS6JzKReGc/c2MkrPkDenyiBdu5C0Y+HUcvvmHb7tWzTzIV5QvU6h45vVTiIcyvFGT/xqPEk/pJOdAjnVm6sZEYJSnKZKqOsElf2sl+X6VaEYUAFOagkNVAhjXyFMS3gwrw0s6rKPaboSJPyrLgbqjVbd4psCudOrSD64LjLScvz0BrAFMB1fW5ozujt7o/kmv7+iGowVJ6Jdc9a9mi1i2s7dTYXSySEYlEF0lhKdh27amwsovacfldQava9YHjNH0p82zXCoUwIuuyXyNm1TB89iinVClRwhyYltKI9Q/l1u21Liqukq/Uzcd2JrGFu8UTckjeyjS/sGuuH4+Mz6RySt0xkXDMzHoeDdLMr6yzDBMJ2m07dex+nJP6qIm2fOGVAuvWigSvHUmMOJsXuVjcaTAjFig8h2tADJKAazRy0YkNu0v+KePXp+bM02OUMSFKCgYtVpIB/JdMribuc0zAVESQZBXNjDcZV5DkIs0if5VBQnh9RsHzYw8K+Xs+kw/MijbCjzdBKPJKwSJcqbvtzviy3q6Aw6akdNWtmU6dGREoES6+IqhP5Les8qn3sANI5TqZBTK0fsZmRlfRdomLtzAvvhJqCm4iaXKPMA13a3/FJfWVrAFe0YjJURFbcVFfFVjQKBk6sTFLDQFW7SC5ZrGXrxn6mKz3U3XLuHVd4HZ3Ff2QFNz+wYUwzbCo/BRTIBfOhmQ2JK25r7gSRsx9YWsFu6mxBLAQLp8PLuGp/k6RCbtrAK7BsiYc/SkIAd9zneHbJhBau3O2ZUAo3x9kf9ofD42537NFsiMdrPu72I3EPQX8iLyHxJE0oI+YPMSFO88pt8dE4IXgxpqZ5Yza7bo/hD7RohX8waGDHFHeH7AQSEM+fnxl/iXX+R4wnDhNNhJgGUQKsIftR2qKhX2WWOY3Dp+fnLBCI+ErClp1MSpU6v4TKa74Cep3yR8uqKZXwkyVX/Pyi1SEsR3gVA0a5IKmTelglZIS2YNNEzXtOS5TiW5ZJgW1D4DHZkOi1sUH5PFUx0ugQ4xwAsNQSrQn2aJymwRx2D5Vi0THzCsPERHJYlggqLIRKu8Bd2gtNgXTDJ9AWKLsAkZl1A+6Rks+mUiqoaxr3aVOWXIH4vz/goqpzSit07TsuRVzs4vr2Wajl2uBAae+0hIGJUIYZxZAtbCywH7AIjTLVWFAjIFtBHXchLwL5BQGRVCblMXGDAQFc+z1PTX14fN6Nh55lduqOB9ZF9NanZ64y5hxsluZ0CR03wtkk3K5QjHcp0VZvDfskpL4sqEKFApLNlBnEaL/Bzy80q5NYoqSVECXteMQXKcAdx2p3pHCevv79t9/++Pvp/Y1Wgu+Kg497kWUbt73mC29dtydtuXGLWY75B02IYD3C3EXcNjBdcSabDNksGDTOLTU671AO1M5IdZ5Pl8vrO1k/N+wso9KMxAQBx3kxD1YM2qOQLWXO7+NlQsMHSWpe4boJXhaerOF69PhUteaLe8+EIrLahspa7idwfa5ivUczFLkJl1zqxfMqfyPKYFomG86083mWU7EEaTXT5MKpQm3nYGW74rZsMW409nLdWfXE95DMn1wPAPrAEhS1z5ThsDY5tsjfjEmFNZyrS+SZ0GQZhpR8aCljMpYT4/sMM6q/P6qSlIwrzEnRZtuyc5GYQZJx8rjb3a7X6+VyPD7sOGLT3W7XgZ1x+eHhme73PJynZQIjSId81A2QdcAT1QnydCK/2caVLnlq2Cn7ZxdbG9sD2chCndeWgC6qqIsqoyLrusNx/9NPP3358mX3vw9//fd/k3wwGW857okIaWXGJBMKFKoNqwSSCPssYmmxOJfGL3Q+rq/crAeaqHGMgx2kcYdZIwVz5bmD9vV2mTnpQnsPJuENTVFICLwD0QlZoj6Vq6sx4Vka1x1Sp9mAQ7mje+ec4POnahaZQ4ziDON85TJX7JfkKK7/QJGlGk0ZyCaXXMnXZLkXihsfVq5SA8DCcHJ0Q+TVSsFFtXzMeaZRILFNDG0UjjoJ7CLBgXw0X6SqjWJPUJkJJUXu+7Y71McpMst24Z6O447jDQqCwBiM2M13ZTVpeuoO0wBAntwZiPZPxnKvZeXpmVeW0Oxr4j1jhE0sRHzzcDx0nIYTyGbYS/T66fETQbiJYMrtBsVSBP/MUrrIe88dOFi8Z+lMG3TucpUvUIpQqlvUKQPBwjsaIEbC2boRIIrD23HJB+Lecdgdjj/JahAe+/33Py6XUyfzjKI0QJI8CU6zf+BA/khLOE3TO5krlwupGXEHCFpjjmEQmcSNBoG66ewYDIiOqmYkuswIVpL0ukfYTbXUHH+bEkDzE602x0Rugo4S+t/1MhudODVxMjW/Om0zUkVto2qcbVTyOtuAg/zPhveK/9r7eFs9u3GDM1E1gUPdHQTTrOi3eJ8gwz/IIIqebvuBZ+ye7oCWM9a9UvrgCzTftToR9AtZaUWOKBZlsscI/jymFg1Amni2a2WJRnOTCBmQ1DQv8N5msdRY/AaHJm19Z9HHYgwNJVM0JCd9JtgC5gefZTL94XDY1se9OAbyxiPtOW6Y0n532A27rn/fXlh4k3U+cXUiFzBiNFTQ7tUZgYji29tssMhMjGpHsnPt0sL0RIYX5wd1W/l2m6fD4XxkEMa5jeNu/PmXXwYJLf3xx1ecXbCNpq4N0rCUwBydm8kdzgnM1l5ZUXOlEBlM0pktcNMs7hmvRayNdS42Pd8/ZpKzQx75aaLhC3LPhWcQ9mkqnPlEXephZUXtZyVtp5aVGHc1Y0amP1X1gq97qWbLNviwWCsix2tQh/a7vtvnpqL6TlxZPsxHgg6G6/BJDQRV6jeoZPUwLZ81Cq2NrdSvAylFy6VpvM6xaeJVb6koLnKmEHTCpVKqabHkDfsAU5baySO4L6EaN6Ywi0VO7bblZ+OKa7SgpPcVbo4r4J4Rdx96NLNglwEKEafbred+a5yvxRZsR1KSMAv9KeOi4oDGu7vDMF7pspeJZ+Dw6GN0Q2QbWeZDoIQCt6PBxxp3sJg5BF5Ui8ua6DJxia5hd/D5dhrfiYGfHh/Ll8/jODzsj9yGWaJMdLPoSZAzwmIYTricuGF/Pl35hdTunOfNynu6ccAkYGYhSeiMCB1HTV0p5pSQan/Oskvae1vtEKYsqZOREBH6k1WbxiySqG7Ugk7NyJOw6dlwS6dsSsH4taqa4G55O0B1jpq6SrZVNd1hs5Y3jHYNcBUvNHZHcAiqPpSm9SQm+I2G7t6MlVWc6IuxZ3ErJkT/NDiPBTW4rA2bzpGQvDtXic5gYBn9y/Je/NwRhYxRBikJSwjLmB7X+i2hMDX9cdvSQEBwgaQ/eVcAexykiAUNG+DMohhkbsBWVmmhn6XLGadaxSXNyzBvOyI5TvfISSZRL+IlW0cp0OXYDrpF0td2w1i4twfZ3Ml2PhvsaetqVLl3epCF0rLVq0nC7yZczclT3JCjo6sGqXAcun47iiXNeq/feumAF5MMUeDEhevE4Sc2r9aMJrGkakSTSDqMqGiQ7Lbp07DbQIJRIHQVk8LHKO2PAv46G/nk9B0a+o4KJDQwoOZwKtpkxCWxaVTbF4aH2cYuFBV4qm+MH0pD4eonKI06kNo1t3BCf0fgjYqolO1mQInNuYNJVkhwNUJNzukvWmhcCd+Z+wOLFtdYEOGOH9vDYrSAlDkXQqmqoF4hmpbwyFIDxTBmRtnJzL5okFH9YLBauf7X/rbmg0XybTFn08LMfpPabBbz/aAGNF1BE9uyBBqzzuzjDM45xhPJ8nF3fDg+7HZH+gLX88wT/U2Ww+PT49PpkYdGEenlRZIW2B0pArkrxVILwDPBgrGyClJggQcs4ptYtQSDSQ112jL/LGwlDSs83efz68u3p6dnMhSm27QyM3Bi925Mjw8PtHDn8+XbywuoFmdkEZAzAmySSiPpNOxNWVF9luHcl2qXtvMNnHjiLeAIvTILr2P22eKiijap8FENoMAzSNd4aTpvW8E853jHda+xX/Y5noBeas0a2DFGdXAbWtYtGvRSFq75ZqDcKApYnjPaOYWgEaap7utgTKUUZxHWorIZv+tv0YtnLBvKSE3Ets4hUIWnD1IazfGdggr2wKHejvtZi92Y36Hnwxajqcpj6nTURWIzjE/EjtGMrprRS+HAVkGBT/L7yd6XFdaDyLB1g76BEkBCqPS6kXqpIuD7Ui6XK+df7cbDTz//9POfunHcceqXFBjv94eff/4TkTTJ6j/WBfZIx+nW3GksIaFTrZuge6MePInyxzVk5xnRdTJECi5c4f3Sw13OnvH5crvM0/LybXh8fDoeD0mqs9kpNXK7fuLeeZn/ePn29vIqH3Rk93O5xMYmxJD6TodXIpK4gqOy1n6rIRExeFCzqIuYeMxaGMXmKCaloGupC5+t9QhkQJTOU0Hgn1j6oUv2qUnIYMqsGPHUoF+MVY2k5N+KZi0HOzg4pZhvmn/t2QkTKtMZk6gzykyI7PCuOKm52iymd4RjndiDeggkiVuPzD4yvVJ8A6pMMFQ4eMcY3xlXVQUZp9Rz2YNYjCj479A5wqoC1SUGo9+VDqQgxGyp9BqBLZaBq2oVDAEdInke2SIKEsbeZGIdkjiKteoU4CZO3hIwH4f+I5MATbgfHp94hiGnp0kJZYqfPn8im5vIexiH8+m0cTBkhQBitLcVP7/IqmjWawRERORLFhT9aqS5qmRkIdeSF4DLMFe2wjYN4BBv9Gt/GDnn9POXz0+PpHZGfuZzkHqHHsTJyQnTxE/ecb4kaZcCw480TwyokDabWK0LMHhUB56uCcSNTHEPyhCShWMmqFJqVLNV63uiZB9oQoE505M4vkLBrGJpgWAZZcYMdy+HfsXik+2bjVet0h37zWROlVUIK2EXZzjJuLgnaqU5TT8x9Gzp/EA6zkOleBY/ONzzCkzCO/84P8RYg6DVgDEm0HuI0Tp9NkJF/s72IFadVozH7QmSfsy/wA/bmerX4K76mqyQoWDQReg6w3OakV5EmwCXgQGBPrSQG6pbM5EVsUoWqOwyRzAkbj1J38nD8Xib/vyUH6OEOIiZLrd5GMfnz58OD8df/vyX15evL9++nd7eJm5ZtMq3r1tYFQboWpvnU7rFBi3hUzaXd+UGxONUBCkmdT3xWHKZCTZwB7Mnbk3+6fnL4+MD2VrX6+18Pl3nue/H/fGBiymXaV2lw7WBb2ZIhp2aSsvBfOHgDYuYVNhLV0XRuTarBFSUvBRPY/aGlqqIq8gzNi+4wGXoU6q7lsGiSGd2tuETJ92GD/6AGEL7u//isrs6A3qDl+4SVovZ7BRVONnOagqvej8ajqrk6mwS0ARSPTwh1E4afkz9R37U2jJjw2IqtT6LwSUzawwymsJQnRernFCWgArXYw0f45xRfQoAEgoDAroWZyWNqHLNKoKVQ7AhkCIacNKWhdlUUdDEOgkyeOIooDenpr28vLy/v3758mUc9olrDdbb9UoHPTzuj7vjn/70y+cvX/78y/mNaPd85Z7k63nmadJsRG+SOqRtVKEheTwSJFoypc8/iFV4GOthz1FUoTgwDGOwPbML1/zv98N4kObgA53nermezhyln6+3KPV0ZeWIO50VI+WUGCDfsxKTvCfZOwX9r6OZxmg6wlpSegAURGBa9BVU35g1XMU+eheovSM1t5LGxJvSFak7RaJ0Mn8B6hcg46An9MyqO5w2XGV4smYx8yaYeFea7zfUFgTtVuHCXY0PMxT07qtRbUEfs0rM92dWVWtOFAeDUEPWkMlYoNEVzi3+A+IxBsvdtAdzOmiYK9jzmekSipa24nGTmzJm4RVR9iJ/OUnIGzKmpBMZZN/Fr1btxYJYYvBbQR5L1DS9gN6t7rEwSYQysCRcB51rKTZhnuav/Hr58y83Ho8YMXEzXzi7cTqPtwfuqHd4+vT56fNndOrg0jfuPkBGNGcKyK2oSWBoDS1H1KLAA7EmGbkDYCcFDpzlIjNbuCyY+eYgtZZx2TJpszP37HsnJUO2OobMLZlTx8omUX/tOS6J9/KQEsvaHMRUCeTrKbWWqJyTBlVcj6lCJLo0c6+gKZVSTTUL8aCDTydKuzcRhq6N2llDOdBd3CogP6gXZxtTaDUVQP0BKlYb86YvpcSGvktLzI1p3xBrVna1gLt/OcbQHlrUjLBvNSln+pGxn6uSoAKgMpF5svQjZCRiOSU7pig3mBYSqaZHCHwK5rsL7ujUXdD1qLoeCUq4YVUnMap3qWE0+dRMbVUUUiRlvM02QoK0hcUqLblyiZaAI8gyI2oinqeNg/y362+//fZf//W/Pn/5jKC7lDRmbkQ7z5fLmWld0sLoP6Lux4enTpqmuR6zhDNeK/j0VnYorzyGReL4iHNIV/cO6pAHtPDIWAhx1kKcGbZu0+32/v5+Or1xaChzUoxUjEm7f26ktGi0J5gnrEnXqFaB0ZxFSxJILUMXAphFc6clo+xgCgbQWzergVMJI6D1P590n5RhGpeD77G/EUJozoRPzSJwZWJUa6dqaFxydkBvHiusrKLgIRiOUK+/8l81Ruqrwjx3UNSTqEpqbfTWjGnwnm59VENWdaDJeFMnUdlC/dnyXDJg29RNMYYRzWaOjapm8JEHv7BUzhkpObBm9eNTCUM0zrElL+oez7GRMjI9qrgUSujbIdoMvLhppz1Mf5llTvT8x+/cyehPf/llvz+4yC3cxnObbwsnZfXcHZxrPAduKfXw/LnfHaT9nXbylhEWqxOINJFaxarmlxqoJmglnA1GkvSWdSGLZdIh72f6QXws+T4Y9cwlCVduD3KtQlZj5h7sMJDRUEIlDzVxVdwWrAlaYCaz47G05mGKwcCaUXr1K9vLNWjLI/5H865IzNgSulIs+tPiGhVAmTD2Y2WF+UjMBTDZ76AOeKQYNsMjByPm77jlw6s5Z1R8ZUnT9QC/6WJWagjabBjKJUad+lK1TVB1VkyTGVE3WxMUX6sbBtlWxluOje8R2p2+vtc/INu62tovqVRGN7sky+hWSWVjR65iy6Ju7iplGoGM3HXuDS2v19eX3377+399+2/EFgBuoBkWxr1MOuZ+fHm9Xs8E2m63823ec1SHW4Zzaw7RHp02qQHbDzxwVorsxCbn8pISdDWJlcwWZ8f39XphZ8SF0aCCPQuVsBad1/P5SmCNmGo/jkCY0DboExBMWNuaq/LRxRSC4zYEAa5TgYkkWarCTyYIDaNhk3Tx69Y4t3BmjU0CRNNm/HevR0LVNLGqKyPpoMrAyN6tF+yVNsepQRvez76R+QqK/BT3POPfrBArBIvEfHjZmfw+ikVgvuMZ49eGmu1Kls8W3caKdkJTo465DOjxO0mVjd29lCvG0mztHbfcPx10GFwFqVXlVj5oXW0b9QgzH9F/STvkyeFF5tvUxfUnrDX9fGq4m4VDtrf3919//fWPP357/vSEoDu8CSCUXqbqBskGoW+RyOcs+vevnP0lLaQIuw2jNLvgkOfAhagZAIwhWOxYE3KhAmfx8A1wW2XO4ec8gwupFY7PXEnbREkzHTh/matKi5SmTmTfcOYod30bpCBO86hzRjPpFJQgU7R5vJb4Zzg24DFLY+h0yhnReipVwdVsUtGYQFDIqk0WFdY1DJM+MIy97nFas/O+/woy3NB36woHVcCJPIB7N5da8Pq7fl8JzWWnOW6j2fzOuEhZVeEbvWrUvuKk6R8YozcLBgFlcFYdACKeohk/pgr0jlTEGYxsl96qhmpEtgl++fZUBK1PGrV7li2w9DCvlp4lIHDUWibXV1CiqeBBSluSNeFqMSiSonAXEqZgg58Q2vly/vXXv/31b3/7y7/8y6cvn8XpLABOYhroqYzhGUw0bBJwH9z5cr4CjsAK6qVL7ECqoBdbPaBn7DhyjrxMzpTJrexA4GpjDhJxtBVTANjyGYYerL2uRUORPI+JGSxJfj73iZW2l0UrCJFByR/1KAGMhhpYhEX5v7jvdBBdUTpGXEbzM1JsOlo4RbuSCEE9KAa3kkMB1y7NPt5pGqOP4PkyBZBZaMOY1UC9sk2MKr0TMjxgJfASCVpo4U4oKmWVMKoI92heCLVmzK0HIyah6krNyjZ3h2BBswoYVTUVFgapC4kKrpx7K5qypXKmrTZcNDzsiM2Rmy+Evtmssx3Q/Fl0OatjRTwQQW0il0Uh+NHF1I+bgaHCDVs4lUzZsmClv14RN8B0udz+/utv//N//M9//dd/3R32/cjzkxC0lFIXhn42HHnDVBxccGF5zwb6IvXPQQRy4OnHkjIsUZUdD2MJPE95nTfJv5QRLtL3iNVSp4n1I5dfq2rlyCDf77zMhNzmaRaukF7uWWsTk2RtKtrI7ppMEIYJczuJ0zc1NRHGKqofOigLBRIR6xrrIt+nJMeuGid17e8sED2L7QWsde3SiugNrBdrZBXdaPHEDvMQqcVvpAmIwd/p0XcHdr3JbAh5jT8aDZgfVR+oGFQyGGcPqfRioMtaxDjx6x0Ee1eBleuG4lDYmroZi7vxo66Vkp3M8RJVnX35EE+1myyhYmsoCo1vFbN2BEEmzUCD9JLcCvjNsunoYo2rY9EWQElq62HblGJ1amzydyF+NGDwT5AURrLYkQo8i/eMR7G+fP3//s//+V/+9V+fPn/66eefkEggRnIns1SjmkCzZNeTcGaKl7B5xuZLihjpl4mvwpWS64JW+WjHymFEptgkLmZ7X5LEZPJSh5a3sZmXyDkyt+nt7e39fBIVjI6KAXmQQx9X1bJicBlYgkgRnZDXIEWqkiET5dpw3gFTaW5rcrVvRHUPoVKt+zMn2Z06we7oGO36rskpt3NKLXV2V7ICBNMz0R2r2GeMp3XJ2zujFU3yU8FZXclqveIqVlrJId8GnpVi8VUQJCIDhoH0hpQ+5a74QHPr44vqKiuYpuIWe3TrJcF0DQ2fmSq6W2KvEaofu9Fj95vgBC7FRJMrBvCY2aP3G9PU2shHwNQhrng+9BY29ogwuEtomSbbMJQgJWgMi0hBcL48J1BuZT2dz3/9t7/9j//xv/7rf/9vnz59+rDxJaC7epagOXdbZ5eA523Q7g7cMBycScxF1ElqpnBPpZ7bsbIHmnGX1Fn2MvG1M7HBZ5W2ldJhQ61h5i56hut8e31/e3t9HbkhKK9CzzPJmGkX7scj6W0CPbrq9Y0IB/VbGQayAcCJrMSktCbq2qqrSQGSg4LWoogfXkF3NpjhYLCoaJ+Be2arrrdSbMOrjVB3s/rK/G2oGsdp+l2pNQ0qF5tIjGkM9xeH6q2FQRHMhRbsU4dfctUMq6DprlHsRjGkrtpY1lBA9HOyCxrlV/6I1V/dSIjQLHexJa3pQI3YKqbH9TI4YTFel7vy5GzeAFXCQdNsNGxpu0LyJqduDYvgecswhk+1aEOFUO4VjX23oEBefFakDEiQXycyr3m2EeGr3377/fff/mBt8/hQxLVVoNQU03d6JhExqAVwmYHeSbJIXBwGm0swUKcLqK4neL7EKOdJs5z6mTjzEymcIAk2SUgFXthTx26CbczDyGH7NengxC2QkdPL9jApZQ1AIV+TlSBbSCMx6E7GaTDDSAVlrwq+QewqlbBjyV2GLQMkvRC2Tw3pCJWfaiJBZYYqbpLxqb5hErSatSGoz1WhEHBJw8bqVetrh9JiDvSKBeW7qaaHoXef2yD2T5Q5WMHcIzlYDmkwhSUIWCmyUStJ80mkE6/4QhXTNJziRpHDNr2OmTF+LfP3JbUW8A03vDxXBo8aNeIEUadgVmRWknT0oGpBBrVmkQGbGLFdQKyFvTlbTVsX20RyNZJNLzQuMUjmKoizsIhVZBj4hcMhtxuBKKLxw7B7JElM+Or17e12vj49PJE+4eYCXZF7YfOAFAyny8jSigdZfHXZnDYKU7DunSyUtKKGRIKTOGKkeZDh69yXWm5bousI14uXX56C7SSygjizdOTZLv04Jk2a66IqbWZBVO8bNlMIpS7hnnMMxOqXsXIIpKlFCoqQBY/ZRJeTiYO+hJ1OGkWVXLaC36OCbiPr8uEl9kw0Wa/33Nj9bmkG1TPRSauocK8GM/tUOpt24tzX7LVoBHjCmhNDwBVVAg1eisqwznGqEYIhsojEGdkVCWiZ/pQMd/MFG8RSvoQp2KgpZxzMmXBbCDlhuYIw9IKOfl+W6ePOUDuyugcqDFM5aDhHykV4kJBkOQmXcbQRvCTshBHoUaIZm+Ua5+ZVjHPovITJSLe8n8/vJ+79Rfb302FHPEMMQ/ewP3Al2uVy2ep8yTq5zco3VA7H7AGgok+DR3BPRN26VsxG3WqgDKApT18FKucOtVxKiUpsevmssiiFxxGDxfmLnXp8WysdMX7wDtSOISMVUHYb2HAT9kZN7jcO7kkxaGa/+8uEZPjAMe17kNNO6o1iMSKwU9wbNh9CNEV6vRUlx6IVOaYiVHj7LFn51W4m1kiKRe3sigAPagOZiY1H93uNmjVfl8Txq7K76iXzLphdYtvpWFJhKEfogjKeCZvqlnCMxr9q0qubmwWCR58a+LjCUaxyEpLqQ5E2zhJxn9Zl4lD5zMMwua/kBlkv3Wi3jMJOrJZk4qvvAG0WA7NNSN3ueOy4Xwf3CuyHHT0YT3HhSZsFbTTEa8zeK9jcXs5ek1X8dkONAjYyova4q9glRicur4uOzfgNXTepKkUPZWkE2knwdMBt+AiqGGvyiiGB/19hV6LkOI5jAco9Gxsx//+vHZMW18Q7ALmyZx3dWU6nJfHA8XAQ8D5mMgtOVjJTyU0JobT45YxCy62GZlO8gaqX+QaftwycvDR5JtiJM/pMbv0xJeVFiy2spz8g6IhaPO63dXZ/rT2e0fbr/FDFnCysu4V0vyo0saXXSonaUEtPTJOUnZPNImVJLJ/abceaDETys8RC1SZFXCds3IdFq5YCbLKVwSnOCR/rq1x1M1nB58rSen1s5tMWoIDRCVp+FEuWeik9c3jgjRV5o7tyUKGeYRZ9ORAGVP6vHf/7738j9apA1jl3A21WpQKuOrD5HwT4Xaw5jv+JHaT3Vpl2bQ2E+J23V2zD4bI3EnfGrgUvb69GaAW2cf1xgv/99+fpr+rtYgmLq3y6e8t0FIbWs/krc1qzMQeeuAbbBKzM4ULN/k/cHhSXmIAVpTUDr0ZtExMtn3Lj6Gps9qMm7Fd42Wgtpuk7oRrI6LUkLcyPOd3bAVDgCn0czW6E0JdonnANFW5NEbF8iWaVwTMZOOu1hS7q8ptT7TP33mk+bs8d2sEShHYv2KDskNFumaoV1lyl4s/wb0aozteWYtYXYjUvtsFAgvsGqD4myN/sbR/STRudHDRrqVSSzU1v/WmRXlz4nzpOgrP9n4+rGM0bZ+XhI5ZYaewJNbHvpvvtUJwxR4Sg17bAssiD+HMMhLsZZd9V4ulPMSu0CsDYlKFjHwlFYqXSMOD7V2R+q5OJVA10itgzRJf8Tn69IpWgHCGIE8OxJrZ/zA6zIVfJmTvNkOwQqtfP6MM/t0NGWKRvbNZfkQ45VLuGtrnAMHuKnL7wPLCpPEXFRV9hZvFaS8ycP9Vq2fsMANM75OX42jaIGPQ/Os9eSsLf8mFA/jIj/pQwQzZuDLfmkx/zZL0oMPneIFZo16KwimaQiF6nkRkKkCv2AqN/UNXqYCpmWk2umIFzaPJUzvj51yneUnZQnVQGkcEQ8tZ8Qw4tQDOD5pNS2d53EAwKh/e1m0REj0iykH6MThWRoYyVy09fqpVxs5jVJG7ur20bcS0GwpEO+k4RS4p8J4VwR57sQa9AbBMq948+2WHXEGKfI3HyN8bjqlS4ZKRPha0aM7BUb/7OM+PXkUCpJT6vJaoNkUkTqKCqPtmw/nYPcbINBQw9aZftiFQ4cMwtJ894LBhPEJNiULmH744ekSGZtgjFtx2ywrIczwg0TQbPaOR1jBlnzz6Q5c3zKnu3z2AKFP/KR6+q/1YHng85xinshTZJxThVhaxyH28WIP7a46a2x2Y2q8gfJJExXpwqZhRStVMkFbyrtLkqIxCIRqrWDu6CLBbeWsGE+apZd8qwv6PxaiiS8an6mmP9jc1WrNYFSXUNBNESZPLJpFicUK9h3jQnh5L0rMcqUvKYf3A/hEM/H7pOYVOnbweSkarfX2Pq76smC6l1OAOaZ8Z2eqpeoKRJ+pjD16jmDMku7dSqACLsEHjDxSj6+pt6a2cLvHAD9/NRpfJYX9Mc1KSgGkJiOJJNgcijVcXhBGsqa6oyQa5mlUKzLKLRp49AeUIkSQfMfb15yWcQf/31gp5xLT9vkNXNlgRqME6gelsYGFiIEL93cAqjEHLnc9+ceCcPq164h9RBwwfTBI5tJoMpOnNRf7OrxgOoP6nD27dGzVRgwoQlkbGd89JEInFqYi5BCPAxwNQvwiLNSmNCnhxX6Piat2TrE+r9zjOPcYhBXV/v16Hs7WQiKYOhZ00B9cYK8RuGaUgRMWkR9lVJBbqj3uFJbOR0lWih51wOsRHrHKwS4VbVfHrKwXZFtX7IVFgTNklpYpZDPe9xzrNuvN5XXrzPjYjorTQKxm9wGFMDPkt9Me5xmBhICOUm/5AjmQ7ppXNnSapWwL3bD7Z5QIYUjWzG0W0nMheupCrCOqwanm1PymmGU8dDCA5p6J8P88M/t9JBRKmTWvVFxtl0KyaMITgzGKaJ/AvJA0UAuVD7bQZzHmaCLaugqtliJOuifH25vLb4JkaEhDbDRGjhUHEZfNdgw8etTOfwWGApuYmW8eZya5tNYpy2GiUIaLqEXDUhWfgQOQ5oYoCgqnqyJSgaOESao2G/34cWcVLbqJTzxv0ojWqAb9lfwMJ70Gab4DhwRmtqid7FnIkNFt4UUS4EGcFeJzAJpdbDC8h3Aq29Xbw8FFaqBNPQBBEzFnLbO1SqJoZKLYIixZ/EmFMVZj/zuwapnI4cFwrM0gIJZhgb8zbb+OLWHrpKfDXvPvlNi6Slkj9A6cyD5AbtzRdzaBNvUJXGfjMR9m0eJSWYBr4o87XYA5qAE79O/oHgXETHoT1CUIbf9WynbNuKtSOyuMRomPtuour3Xx9OOSH41gNLhPsLDKLEUuAwUxlFdWEFBCsBOJJGF1xjihzTWDf3Ep/rxbf39kjM6hxLbvmPKeaJRgMRevyJbIVFvEG+CmvghCK2UBVqzkpfdTryY3fXqembxIG0sLxtR1pdRIpdShEmHe6QuUi7CS8lIETIl1UfUhTvYPDiZuZGZiypuG4yJ7Jei4UR+YFUdzzw2LYKeWCzZphQNgw/2eM9L2AyAKHgZV/W1DPNPBqTeWkYDMAfJUDGN/Zjas1OGkNqEWLombY3HrgoEeyjktBkpL956XjeHDkZlDTUr+f3d8jot37nIKxqpPfwJxw+ceP3ekI5mk+e4ILnCd2JUCsPHqrUwTeCB/or1xgQIMfbS3zvx0AzzZkhCgvltREybByTSAUa2uvArVxaYQc3JqyHSybKtcfMX7TkaMhUYyBTt7/BZoYat1Eax5ZnjPWiMO9JnUSXq5qGnRwGdOrFKMYURDnZ4AqD4eQT1GEaO/9XBwpUUdITYc6ux43A2WE9glMFrWpYWIMEjGonHtXYoucwv5VN4+2UeBXHWhmOm5jppIsIjl5+gubJr0MXJPyPZkIILDaMzegKYr53NCORuWobt9RZ/PLavUAN8LasyISUKXcxjt2fWb6B99Td+ygSJgd8bHGIyB2kN1DOrfxPdgbboYiBTGcqQmSXtjq28Nys4LGhllDETNqzfVRzNYbsCgl8Tnm8GYI6BcSZGrPaxE5oBkFOVkcYpmNop0jum5nWsDrQvzGrXF8MG2YJTsH050mxZN465Rg5HTWXBb8oRhfTwKFRwqDRADJJjdlMkf2fZn24wDSiJJ5UMq3FnBeJLyZwaLBPwordOA10pUAnkFjqp99l70WME8FGr58PXqy3E3TOeiNbz2gkUwdKeSVhndNYmunaFqxzAjof8Rvb+HG+JDRVfh7sSOrTACGKxlCAXaog3a3k7XNyY8FjlZRdt0IztUoS83UOMTNFiU7fo/SRUpEUEEJ8bF1tqfJCImRu4rgnI+vkJ8XjaiVuhIAz5EWD8stKWO28RzptaaO960bXMaiEDkDIWyoooHkBFql+8LWPUR8gJTLujfrSAfu/NBcKeMFXuJaoNryBD1/dBSOIyOlB1H6zWjW1rmoXHHSImUw7bFreWt+dZNp+UWM/vEXelGiGMx0LMulO4p2QntuGO3DAkCQxlc+HL7fIeVIx9YdtGwszDSaewysI51TB5lTps93ZcP+karyak2fGE5FrjxzdfLOOZvVrLQB5Wl+eJ302/K5WmOv0N0aUI0lnuN1yQHorW8Ngu530OhVgYbAJzqiArbu9obhsOKs8WxaBqlpjOqrDeZ1OtKz9iQUU5FjIdmFfMJtTsmECGTNeKCxiGIXg5ufyV2noFexOl8aJt8yfs0JFe9UUNuSoNUVdTdgbop/cyNHerB4jbhoMJuZp6OjC1oN5qIWayGOPVdW7TKRFT0A3bmLiqa0yeQ6bpajQ3NzUDHJG7PmG9IGQxDfFDBzkpj2T2vrf6Pn/fe2hbaivdCvm3x3BKZj0+y0cg/2VZ2g3QCyC/Hj4GN9kqa0rT1/g+zrMciDIqdBQpe/L4om7T1A0NgrxdYSPKoC0tCNt/d4wq3xujJgtQhwG/FUqa3XIbguxbGTghYU4Z7UGpViEs/x2NQRLdsbedeJgh/Jl9lym7GkNmXZvIcQM5b2znQCD6TwpebM9JOF3ckoLBcW9NSRNdh0olX7JRtCSdSKpgNiffPLgq/P/ivYIa1GXLwGrdoDot1f4H6z4HgEZ0ml0osCD+loj4NwaZaj2ZBuBff5/YYeE2f/x9V//miQ8SpoZvTI3IhHJq/H7S2CM8zA9kHCDiXc3ndsdS6lsLLjpSuq9K1azfE/kyKHOwMIdt8L+D1EEvYLRbwbZiryny0hKafpjevyhvz4UDmHg0lvAuL2VBIKlaStAtBSJ1Ltt4YlaE9BO70EQzM2WTzAzWwQ4n4S/1YHtVY10rip4tBlyKSzCx2byyE0TesOBq6lZbN48kM/39XoUUZpfo1iKsVjQ6loBfef3W5lftDf8favm/9yGZGq+wBb4QRsqXWN6wH18qBGbu17jnpbx+mTrlFeJV+5rtC0v+zfQEmeL/+yF1uhL9nQ85r9wy97tUNqNB2CgbDuaEpFLMFCX+kAZckjxW1n9dZIq64QCDs1TY0B5weY4A1ggyI1CCZlCp0HEhvoQxTtqMN6ulRCoiHBwlvPCdMb3jS/O7ZUoLzjiu8EN8dS6Id/LUuzDfzr7ylaAT3Ijl4GaVkgoHEwIhbCuDU1adn+5Rqo9qCSc5bopZDCKP3ow0B9v6OKZ2ub7593CilrZMGxgPrjmm3v60E4/bvPsSSYPOrnriXXxBt9wi9lZgBQe5ZTzJSLgFoGvWVWK/DrkaWsJcYkUyfgKHfjbJ7xqw0NevcIkLq3zTxpLDpW5lK1k6JbaJiD8FUHBu6ycpFMqYSwyH+C8vwR3zlRuVFbCYjlbp/DdQgypFx5mKVNlEoFFDe03AdAxh00LHCv+ZeKMSQ+tZCLbVkk1n+pkebb5DTwGkBa0iUwoZ4SRs9+vJa/cnvLQNc1slIMtx0eogjhiRpfYg+SuX8M47DH+7PHPHcQcfgdTD8fR/vKpNrfovn1EZw1XGp+YPd1WNbjtaiafqzzUucjqfF9OHCkNJQF4Y0PYrHlI6fsPQuDtnySyhX2SAfBQkYsI8xhsum3K6KHjsu3R0JVk3oFdtFR1P+hlFBY1O9En9i7X2pGPu7p5nQn9lPT6/Jull4q73qcX5Y3yHdt6hPqy7sEnwVxMPsu0oRDyog+nPTxfOM01fmIkWmQoc9S4yaaccPNCZgOmcDh+VfHJ48JY++fN0tCl9HIcPIvyC0oPBwrxUtCw6whdeZ1TWzH+dXpZLtDkiQhdf6FXWalHOZM2DsFguNpM/tPgtlhrW6aY9jsaMxiGkp20JKHLCirNhRFWdEZaOvDJm+strhosQbN0KO8QUiLRJUgeSE0rPvZrS+fUG27ZHzxTv5gWzDPSm0LIgyh2iISkDPT4jiFpzHQNbcD57NUmfgiHUGXBQRL6JogX7eaZ/tzQUq5Y6I44/ti3dhSx7TvYxK8tqAxjMac3hGUhNlaLIOav9zK/v5awf2m7eW/lJk6emV9bHIwyeoo9j+lwPBnVufh4B6sRNJjBSZwxvCYppOITThqAV2vfCqRnHf95naqZL2qYhb6Wtc5Qt3dnb6y2EuFNpGNEs+5NIQ3Ht3fYDvmWFDYR94Nh/uFVKxhfAPHxULALsJlUwLAqsO/lQ20gCNSGY4IgFbZKyolzP19+WRlZmXgqza08WhjhjP4UcFOMxAygKROzEU0LFcIP0IePgictCZ6mZw269SasFtFtHSK66T5fYJgDuRLJxhccBCdc+75/qiPT0URvKTrovqjOXpoqLLakjy3FPvqfuu/GMuyJuk35W0W0mqS4Hoq6i+yc0Dy0t11SoYOS2xcdv9Ur0C5t/4VqTafr6+mHfOoB0juUXBZkheTxuEOzFahBdYvUD6jVys65qnn5/7wugFiH29I8Y3TcHB72x17QXhZfTb4hVRBzAeb+RrJu3mbKee9RjVSlZFYz3rcDQGRKsgzgGjZ63spMA4NkaujcL/F/s/HRdBWtv6MH41nXHr2GIpoqLGkVRFNHDCDitaANQdy0NyP667ZsG2bKmBdfq1J2h3+2FNFimD0kKUS49NCVbFsw8VGH+kM7H/n4oajTeZVJnMUttaSnatcPCgkd1jkVjE8Zv/uwzQ/PvYB6y7lm9zZ3cjnZjj00XHldCnDv1h1Jey7TajSh81sBjFU0ms3Ill+q8kE6LzqpdnnlKKtwTpX+eyNhH2c7g9iLAqpwXnuHv0CSVCwbn61qaltk8ZPy1SIWNaQpKdLhk1sLRVFMSWGtm0u9rJfJP61QQIUmjyvFZoPxkvgAnJNL5ZoAQdrPWJfp0PPvWopPAycZlvxyLH97FF9YgDd5SeAZjDQOm+8dkhD0k3dCY8RhTAL/z1Ld+ONefc9vNJJiG6ZANZrbM6iVLdVSyyw9QOX/2W1y0OefNz3R+3Xt0xX8FBI+hy3PofZzxXvfV3kC9rsK68WN/n5VrAhn1+iwjarcnTjT3/LsSIQb+oa4MeQuUA8aB7UVuqqZrl4Cl54GTm2yq/v3kWhvRfENZMpijSKgV2ZqgnXtq/eT0lhFi15i2I448CYVwJbtliXLljpcN2XYZ8ZZxMPMLfc1vwzHbSADNVzTRiTArZyCxcPIPwk+QVUw4tZOj0NL1Jw2HtJuOpQuUE2xbNNDRkU2ncq8sfIPrh+lwyv6yE6aamMs1ZhiGq1ScnoB6qlbcIPUDukMcblsOz7YhhK6K3s6Jk5hJQOIwhMuIFvnkv9EIXns/iM53sUsgc7w54ssA/CDka04bZnVGVfHeN2R9R1agpRRC1Uj9wrt1D2suyDxpHEIELHWauRAJFkmhDkjVEZSi7NHzqV+buxU+YibFyJodjREDMsTsIP9zwQP4S32FnrDzzAvbEDGc8NAa9ygLTlcJuMgfBFujz1Nku1akiqM1jki/r5yHtfxze9kF9RkKL6S/wbj8A6+kfhqaqQQGETBLeGAtceww983IKDeU+1ZfqUWYPc0uJxYTWR37/YgmxdDd+zgDhMrAi0SJMm0PaaMZjmuSmoRSRGDO+hQCH+cvhCO4LMV15U+D7luo9nPh0sHb67z5l1lI9epd3zLkoYZURo/Ea+QjNhNjXT9tzJGq9vWKlg0S4ix/BuSOxfiKJ4x1lBB3x16IIQDIGtTLXSTpQoeKgIiNdLRkiHPMlZ1kzGoXtqOL34c7g6ZmQSUADM+2RFqmOj94opYDZnE/T4bywg1SMTY2mt2e7Jdk22kaX5Qsy+Mr4vnu3I7ezO6tEdIykXSdLO+99A9HfDKS5AHd5Wy5Y7URFXDL+JBqEk1YEnRlEGm0vgaFxQRCiZK64mPUjQHbSIzeSSJ7r7EXooxufI23F1JfleFh2MLf9DUwimsBS/TW2yE80Lo833qvtCtpsRo8jZ/wupZMhm0nFcL4RqjmkJ4QbQppRIoEh0zsAOIFpwAHBG376Dvc3t580KJdrUp5a/HXP+oNu8SO3E3HK0L1BjBBCzbKBrAPWLR9jwN4a379ZpNhUMyGf5IqrC2+8+PTkiblG+3yvjDlyojU3zz2zRXsidFlsOwhtlM+gtKPLRK9xLtoRr/Dy6EG4D9YxJfAAAAAElFTkSuQmCC"/>
          <p:cNvSpPr>
            <a:spLocks noChangeAspect="1" noChangeArrowheads="1"/>
          </p:cNvSpPr>
          <p:nvPr/>
        </p:nvSpPr>
        <p:spPr bwMode="auto">
          <a:xfrm>
            <a:off x="360363" y="-708025"/>
            <a:ext cx="438150" cy="3524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4" descr="data:image/png;base64,iVBORw0KGgoAAAANSUhEUgAAAREAAADOCAIAAACW6aGXAAAACXBIWXMAAA7EAAAOxQGMMD9aAADrAklEQVR4nKT9iZokuZEeigLwJZZcqqqbTY5G0j3fef+HupKOZshmd1flEptvwDWz38yAyCpyRvcE2VmZER6+ALb8tve///4aYogxlVBiCSHFGOhFv8VS6P0QE//C7/Cf/GEphX/B/+RQ+sHnKHJQSvJ+kf+nIF+jI/jNkvFv0FPjWnIxnIfPHOTS8kvkX1K9ih9Z/Ms4E18k4WSheZePTPRocsWScad6ZJY/u47OJPd9d0d8OB2fc+a35JXkkUvByuAOsQ66ADHTheQdPlmOukb8HbtxWR9bDvklFiyiflawqHhYfdIiC6LfkH/13Yiz8vbQHmV+Sl58HNpcNtb10LXzl95Jtl/sSNlx+0pd+Hqe9pfgj6ALEWVtY0r86T84of5JC/zh/e8vzaRQbNf/o2cp9iyyT7xQtCtZvl/kXaUvfVq7t2jfKEIs0Y+069p606vHxhGB4NAoRIFDmSaI6ItvDs6ul1NaA12DQOVWEigOjy375tRd6cOIwOlEvh31KYp/BY8d7r5ejFtLpUQlJNBvKcYHSgf8hzwb7RARVWKupl8KmD8X8EyJoHc8Fr+Zi+y5/B02vQumB6HS2HU4V5JnVnLBUxuH46tF5QY4jO8igLnAEFgJYm7jvoZ8om4r7sxYxGgGLKm7BUrD4fxpslPFZjf8GjHqX5nlpF9Qeb6VHXKosbjtpEm5GI2dTc7iSGWwf3zCyjb1WSEenH3thCpPZc//ybNUKjf+lpszYhECt0UxTtFL6vIqCQa9QTlAdElUgU5fp0N6VyCglAjNoBwSwQHgv6By09jN1E4V+PhVhZ/umF4wggOrDrP1ty8oD2ILdMV9rZsjnBWbvZIHTlWOKzkV/V+wRcISFZarRsNgySxqZV0D6yRRhkzYRW/ULif8UvKyrEWOSZ38LzH7JPol9p0wjSybahghG5BCsoUC7yqLNU9n61JCcCZT2tI1N5FVQAqpmCQx5jPNfieJnOoCaKg5lUoXXTrn+GgXjnVHqwoq9ibewVeM4/3zRgqVZhv9hCDbFrgYnQc7YTDJY9r3P3qWUtW54h6QAJYwNtLIyA2rrXowlljJRyVZMVqMoHz6Xy/LDFXVPk2om66iLCqdtg8hvJ5VGOoZlTptoaOxgCq+CK73JQyG6YQd5bFyUPXoQiNml0jYJhNdJRj3uH5s1GFlU6FcufksiCslKBvhBFIhDBI2JuVcCK3JYmWTpkzs0MMMgVgop00RBR2yrWtmWJYKQRE6NsvxcofxXgoXBivBMWsjQHRxVENi0YMhEd3hiliqLs0OTAv0D5023al4fT+6xgm+Ii4Oosmp6IpC78c5xHYwFOdz1SfOWrbdlcf0TTuh8oPun53Z/gRxtkeaoK/8+Z96FiVBO9LpsJg+Vg2B9SwOfmO77vZkRRnNiBF32wfD1KYtjStKs0Wu7yoJBMMDtpeVkyo1+MmUyh1CKTPdcUEpFXYpk9tS+V+u9PWiZk0YPeltRZW1VQxgGQC1t7zG0pEtQ0esC6mNBRZL5tdaRA/M80LcsIE5TOOJSgl0PDEYKxbmLnqv77ux61PsyrateSH+Idg29D1/QUjbbwVKp8SKJFsSManc4oN7Tqn7Fu2g0H5mm8KGgpubtvK2KE7edeeMdk3wRyNo/UlPlHOMLkbt2qUSTcVgYgMaM6riUPxuP/EEerxjTb90qKoHkNol33/wLEpqd5hRtbL+ZpDKyNuEslGzE6+hUVvZ4uos9di9O0hjUATmSXHJ/R3HKC/qTWdQJxSiYfdqmfiDVTDbQKwGkRkmL/Y8pjmDPrNzvX9LQVmjfV0cBhH/ettM8rT9ApToT6L+t7e32/VK9L8bd/TmukzbuszLPN2ut2naljWLYsKDdF1P11nWOeel41ff9eNhd3h4fHp6/LSTlZsJ4ZGZOORdCMMwEEvlmEVosn4DmwfDGtG4x55YVboSoxKALZPubHRxFFvMrOoK1GToIAb3ugSzoYJJLlF94C6Qd6tYXGlU0v/ecRPrzUTb0nqkIzffjoZPnA8bzqoS4u6Eod71f/AsUZ7FDG1jPEXgkLlG6QBiWRevNMSkmMfZRC9nujgSNgtVdwXT0o1qcQMouEbSZyquuoIpPKNRJeEqPyq+Nh2cBeUYU9sZg6935f7irga9URMhRh6+VSpgQr2cU2JRZszg7kwKZtve3t5//fVXYpu+6x4eHsZxXNfb5XK+3W7zPJEGIr0hpF6UfmPHBl7ZCv+f0RxJnXF3/Pz5p59/vj09PY/DuIq26pYFCBBALQvSY+AUHbA5rjFiwCM2Oj22gi/aHnyQjRUgFCcjx0kFDKF0XYGqc0NlMzMdY72QydE7wzU3YtOJ22Wp0bsc6WIrxvaEzofOUc4xzb4qZdgt44T/J89ilFyMjertquBSLlAV47K/widDgXY5iOXQB7O9Q/voJrSTLWMxh0XjjTKN4DxqGMogg1/ahVPd42hiNLpuCw7aKiXpCZP55qIZwC6LldzkKskkblC3NjhGVZ1Bc7JKiCve3l7+zq9fL6czvbs/8CuW7XY7z0TxBMuY0tf63cBAjF1lfNptYV20LuvWDyfSTMRA9M7j49OwGwigXa+3eZ27Pj50D/hCUQs2OYWX+nuEQRsqKq+Qs1JlBUOqun0vXAE1ZKHC19yndkp3Pobg9nHry4p3p2nxsFmqdsLK9HakbXndYbd/2hOGCkfbS8eGBu3I2JzwP/csyqMVP9YbCqEhqWYZwx2ftA9T2bI6fWPoi3qYzEkk/hz4WxUe+rnMAVQp3PxS90xsoEshHtzP7k/wTbYbM9WtRqv5DBUyykemNCpt4Hci62gggH7Qn0BfcgTcxAYLmMCIEei9jcDY77//8be//e9f//7r7fJOeJkUwrZepgvBrcRqJPO3O1ErBgxtl8TjQRcbyE7p6JR8/DJf319fCrvf1ofwibTLmtf1knuydLput9tFhVElOqPjbOrUMwtNn7r5YcsZdQdMgpk04E+TuXf4lXTVba1sf6Mtukpgw3oR/tP6iI0z+4O/y236DyZ7u/P3VICvuMBzI0f1vwRw2kvf+QnaE5ZgLu9//Czq5tW1UwqtXkFdRsUbJlkrutJ9qWxiUikG9Vhb2KPXwJxyt95vErd0qGcoLsCrcVUM25qSreLQV04eAs/WAgv9HPLL+Te6YWVSNTSnCur7suuLVSL+25KD+cSCRLBykgdMqlXkk62QSX+bLrfb5fT2/te//tu//dv/8/L6Nnbx8XFPtE2nWObbFhOxTQop1NuM6kSTwExgiFXYwZy6cYxDz043es3z7f2d3WtkAT1/ehrH3bZul9OJvv3502fCbEncD+u2ievAuDi1xFV8V1wyqPhxNGrYpMFhKt9MQTlZRUMfrc43C8ToC2Tf4j85Jrec43qujb00H+HThtzqxYLhiWIn9DNkZ57w3aWrwjGkCazww2cRhkyNb7fSlmiBDL+UsVpyVAhRaAQK68cFTizNhVodGoVn8FQWlnPNorZUBOaJLflWGaCbbaujXBCa41W13AVn8E0RcLYwIbSPHO4WRyFqxR/R+Flj/0kiLBWN1FVLQu/Lus7zutxup8vr+fR6Op3e39/JyM/zvI09obC+J14LZNFLzoFKEcckZJlseOWN7Xg6sk89/0eyhfBXIm23kX103tgLtyx0J8QnpGHIHJpv1/X4MAyjERgrqgTPte25ySwz5IstmmOGGBxtGFEU/wp2z2N/sXEt6OK1+gBmbzGc15BtEV96ddkLnYomT3agmyUtFeV6V7izBibaZVSZRBEcCgNaw1+v3+65U0B7Qr9vfZYIKREqKvPP1KvhBGuUWmnM7tcoRiJzrnUb60tvTjFB6N3eqwixGImbmgNWi+5bqfcVbOt1ByIWxsSDggr3YzTWnrvXDRBUEVs/+yC7zJjx/ahXj5a2ImF56IZtXSdSLiv/R9S+rkthFRR34/j89LDNn/uk8I20A9sqEpk0uzpJ0lBRUaackzM7oMl0iYS6iG/oeGKdSOzBsnsVttqCZAp8en6OHYeMiYv6Ze66kXQT8csmSTldRanA9QbCS31kh98qM6qvtNytieNcEUTFZJ0B3dCY2dgG4y9oI7uqSpxKwe6ALk6CITjK8hP6vRggD6EFY+0eugdZXTY/OGF9suYe7k7YIkYjyB+fsD6wwloFsVU1mwSIFp1xhnRPmd1cMKAWelwPSw16TfhKKc5zTpofnqqxY+5VDajdvMXOFdGooIFwfjPGuH4iR/5u8gV1O2XRonBn3QtRVizCCIXId57nZbqx4GeLpSMKP+4JIx2GgQQ98dFMi0zmO4Mugm6beJQtdMD6QP00HIIR32jqOYNGIjzbxlbPvNKbA712o2jWlFmzTKd3PhEx3/Hxke7tcjnReY5HUmN9yxrRns4pUiROtesaoVv9gFFVKdyJGqCIekTUA6MH44KSRnU1Gjjw0xstqpkSK/maZ7/SgJBscdvGgUWjWErzJvis4YZ7wQsZaGteOaR9uTPUraD7SxuMshN+eJZo4RxIpUpdoMLqcFFebgi6qhKVyjg3oYwKBo3tkLVgFoqtvR6Dna4yyxitVRmGJoEQFDfGugLBIEUwpR98o/1T57wKzHCwC0OlcTl5UlcBUTNxw7SSPthy2NhgJ/WxscqZSZlcbu9EwWR73K5X+n/IKxNa6oL4n4Pkgpl/jl9JHOcIZRLWEjfDNnQdgT3WJxt71shuSf3KyZ6QPcSOy3w9X17CH7fp1g/7w8Mx9cPh8Cg4kRm9i525D6swjJXijUnM9Vwq7Ydg3NC6mXAqU+7BPAv8GGqYhro/KtlKNYIUFN5Dm+Bmt/2iVsV3lN2olNDwlzlPTBw0J1TqwyK3XNee/z6s6Pr1A0cFU1+OciuD+dKaHjfiLYrpEkSP3XONiLiM8sCYLQp9s096ODi23nJjygmTFXckO0u4j9Q2rzJmqXYof5ZUpEb15xiyrFxSIGtN6DVJyg2+uHvfDs3iipbFZ5ODsNNCdjg7yILE9dd5If64Xcn6v57Pb9frmVQMA7Z1YaaqWAJkVvQl7CInl2uxk1m0T+7JiO+FZ1YxcaIsNmE/gmSSKUD6LJH+en9/u07zuNuTQnp6+ix7Skfx9fpuMLTd7E9VmhECsrFgnI0qxqlE404iJQMXOrFuh4btzPY1T2MFWOZQjTE0/jGXy3e2hxs25kq+E4vGEpWmvzthteLqvTSSuFUarg3thO2l66laV1v57llaKeImvt23BQzv1HG1K2PVDkqjvYODGCxxLIRK+Maj0UCA42znLrwVa/RI3kzIGQHeqKaKKjy/kdCSQ7SYq4OK4N/V9VPPNWtH8dxqohFbEES/y0yIjPXPtmzzepuu18vlfD7TP9frlbhnzTOpnCziHnqkCN1DX4k+EdZJyLG08HAQl5wlIPBBfU//78QvAFMni5mSQk7wwha2nuhgwmNBwv/yjHzH2Z8YjpqGGKMtpGSLFF+eCubuiEpgOu7LxaJL2OKgDefUD8wj1rBq8TMaookWeqgQsWoDVxpuaRhHOSproHe1NMxF3XBCubu0Yyrnje8PC+2d2NnDjy599yymRrGKzRnMFnBC9jV2pq3Kw2iht6NMtxTPKK3c4SKq0VzyjaSndhARYdngqxatjBaMb1RJlLzLVE9lMF0xg0uaJkFGiTgrDbhaF8uc4RizysZ8QnrlQpxyPRHHXG+3lawaTmkpneTRrMxVoRNJEJqgGziHMBjzkiicYHfvnwr/KKjgI2VLMm7A5C0gI+mjfky7oRuHgX737YwW6GoUgqMYfbtUiQhzU+sk2sOCwXuVb9G8p7ZkkN26gUaVre5osFl9NVgoVFDSCHZddVt+V0ROtc5yH04YWsKvUKoSqn1aXbfGme0JK+BzaHd/wh88S2ieGA9jZlBwmWHkbnDO0HMwTnDw3Ctv1jPGGlI1fF3lraubYAqxsl/E14ptdzAYUIGzOisqmIBHrjQ8Z2+aAjKuCUyrG1K/6Ihkxsa6rNM0zfM0s7l/m2/sST6dzoTEyK4gUiZNUiRnWdKKE+sYCW3yA6ROKdiIyfhQS80ccOIx1HwqlW6jvULQzGj+bmGHQ8+cwlHN3X5kbQPylWxqi3cpO6rQVHDgTuOgKkGteqX6aviX4mcAHZh0cSjXiJxi1mhpwoZOEPf65J64m3hpFfAVboXQug0MgFRF9IENvj+hAyX86aKw6p8PJ1Tj3uFXa9NVzfODZwmtnmufpQK14MrIuaK13bCyvQmg4tZRMPsTW9QATPyoyx+UHYWpzElqat/t9sbD6PsOuwjhH3VXCRJ3Jo9GBuofgxBH6eQqoIZ/JQ0z3W4XBmDvNzFaCI7RG/N8zZIA2MFjTDql46glshwS4maI8SOfTOwXWF0EtwRPqlII2ZbLVg2SWnlItDKq2NjJDGgnQU/2QbNvIo09u9YgN+SqyUFRuZeO0SWeb5Opiej2iItEQ/F2cxWURV/bCkA83lBjeo0DrIEr8gutBdBosRSRBvHoU/rFPxB6w1cO52J7wgaw+RkaiHZ/J+0JnQf0GRu2aU74g2dhOYZohHlGcaIgGN00hgLd4D7raoDcMWbvBktQ0uWLlKqJcK/A6Lzhcl6VHUG/VCy4CNnj1+MDswq7bG47dYmmYDLCMqK3YFvhgoANhcKRRPaAcX5WQWyRjIXlJsnHl/PpdKH/n0+kaISL+FPeV3ZORUmvgWriOjDg+o6DimJaGP7CpQpuOZolV9V+NGGNBU/F2d6RKjYziVZmbzhDTwnfjJG9Bh393ERaJNRqa1GvCiZHXybaVPRrkMDwqmpuU9MtMHJppjRksi9Y5ErrT4XWSuPebSLJriWck2MDB/0pjS0bXVsZsxHL/nvjOru7dKthfNOdcVyaN+evlr2d5x+d8O5ZVNBBL9iz+NrpTarUr5tpUC0abQdwfV91mYm7qlOatQ9OHtHXI0EI+yY4wMEBvqIBYXrkudB/m6RdSbG4lmflDtkqRbyxoln4J8gdL7bwCWstBMSYVYhZphtZ9hdinG2al2XScn+5CopbimoRzeQvsVPNJd4rvK+PCmLMclxnWQwF38tIEVUbOherhFSQFi1tWUNeonboj3XdYifqq2Pe8QLogDPoXvgmm0AJZv9VUCo3UX2ZbrtDjMVGo8doWqnuZHAnUGMoQOvHhkRd2Rhxh3BHr26gx+g0fUcnwaJnTv5uILuWaD0BrSXllw6VfD6c0O7RLt1+95+c0J8FV602Q7SfOCEEf2gMzaoAm4eRXeshZ5Lp7qLqTPWd3m3ETieFJJB5dj4AYn+MCKQmC+VQQuE70jAQGeN8SuU4VtysbABVNsTci2Ss0H8Lx/E3slQu1xMhMeIYYhkCYMt8JZUSs8TdXTSJ+yt14igWfxZ6ZcinrErYsBEaR3hHqzX9GYIiLlemYnBkRy+O5bDDfKmOwzviisvCrvI1uXDX577r9rsdWTVJfH1IWAy5irRorHZPM7Z1yptGf8oBYBc5xhbXqdhlo3sdHJvbGhm3ubDwa1QtET2Zv1UFjTw0jBicGe/iNi2P6RUU1Dmd+FnVNPqnJ3Q7rHJ5MTny4YTNpeuzmLywfa2/6bO0n9pJdBnt2rpcvbvuq36pTgndGundoRktFbg449WvhAiRHNx5EmyNWMUktrmJbMSYZ7pFGvVWVMpnk5nsLV63hbhDQiv0/+kiZssyL+ws5tDITKoH3Af+1lcQd5boDOEZy30WuwkYTNhTX9mgpgMLE9quUk0oRJUCxlZ4u6j9E/T0UIolp2HoBzJs+mG/3/d9T8+csDdqJRjthhJi4xaxCHEjnoubJUauddMrFqkhm6CODaOxinWCo5IaPNVHrMTsMMyFvyGbhiKNDfA49wpLif7jCWO8O2HDME6t/+SEsQF4/lb4T17aNKu5Zj348YNnaYnW0BJW2gKFfWM3KdOUpmGTiinz3IRGvJhnWJoh6QP4EkSnKb2DEq3ELItZDxtDnM0ivpOEZCXYuEhpCuuTsziMrxyOnOhNepH4lky6gj1goS4Z+aCSTSQZcmoY41VeKHrpjG8XJ3qltqihwFwBiW+p+QUr3dVtzFZqKF/hhDRSilwXvZX9bh+6fp5vdGSXkNS8EB9x2kFRcVOiaQIXlCabYoxugURIhlRDZnbjoW15o2ituM3oIlgRn79n7msL4bVS1+R9+SCZ7bKuauyplcqrQd58tz1hc4YPZkwj+n98wuZqwTCMU+NHz1uI//hZTDH882fBHer9CKeVetdRejU50VhY0p/FE18+sLhZOWpcBSS6Q6SjOYWCmZxNdck9SZYj7HqJ3RPLdAA/EplfpmW6nNlWodd0vbAPeZ6JCAVhkZzOkisOYS7knZtFYGKUaIlEKQGFubSYwFuIyEeG0RFMIThi5KJYo1AXfOozdKBtsKclRnnikiRSQ7CMYCSZW9fTaV7WadwT6xweHl9/eTkcj+w6kwrOTlV+qFKq/uJyqv5iyL5U/YCPK1jX48M9PVTecvWoJBIM4dvjxpYIg0dxvndDVdK493r5d1ta9LcaXgqmviortuf5Bydshdgd7vruu3fY9v/NsxT3ONufvp7ma662kJ3RtrJUj0RR73WIlo0RXQhbmEU0jwTUs4ZErJKgqIVC+gBMyE6uskgKyszgi5EYmffMM/T7vMycNEaKRZVsiU3WA/yGStlI41IOERumlI6dVaYvXbHgIUTRGV2ZfLKglEbKi3rD4fdzrW3GTrFriRdEmqZ1ch7pJXAjVUMKJw39+9vrb7/9un84fP7ypWPvs6Ilw0lYumicaiJUn8y3sYYQfVtbMsQ3FAyYoRuMS/BfiX4lNaGCvRNcWOAaFZyrqL6X3C3W169/OCCY20CXtjlhS47R3GJ2QtcMfpU7VWMkfndptwIb+zq2N/b/37O4nvRDi3n7e38MNxh9dU25RGcm4+R7OWAAXQspomZ94oVghNBWFhBF1L2hhoszw9gLNl2v5/cTwTA2V0jbbFwyjFgklIlYzaXYBkf04wM3MyQD1BOODBxgwaFZV8+hYDGSF3tdOUEabUbdz4KunVUwmzDAssKdYNsIA6YYqUfTYAV49bDbPT08Dn3/8vKy//vfx3H3+PhsPpSCbk3qupIUmlBLjAzJ+CeuW2IsLaoxtOBsgE3TDQymHA1BmK40sraYXEsdjseK+XAd0jeyPFTtVerdNFRb33ISdGsxqh1SUZYzj53QIGQj7D9whb3vHOVP2176/+WzRIh+fxNf6aso8h1giJgqSHAsEv2eVKMLgWl3WUVl+tzBZbBkcXFhPQfj2WDmBkhSnMWx++v57Uxmy4kAmSTt8zEwcIi7ihSlwSMsDJDVI2hJmXKtmFPfhS2iMoyuNo6DGFpSKLZues/GMAjVG0SzsEWMlsQT0NvDTKBqFzqHwIZBsK+Y7ueHLapjh3Hc79Knz59//tNP4/5ILP3+9vby7aXvhv3+AQk3jYyvAE3NwgZJmdF4zyXm0HQk3VT0qQfATqhM4QzTeDbck2YqSRbBHA6QjKnRIcFVh2Oe0j6CgRz7U3nD6L6esDV7sLQGMltrxE9Yfe9+/pbowx3280vHH176P/8sdj/qQLLgAngmeA5lBXPJoXuwfYstGeneylto9SPRcLNliEqkaQtL/b7j6izpUknaQ+KQjMCu9C9pmdv1RH/N08RWR1HfVhLKLAoTDZIpTpHFg+aJ6mqHHOA74EqW8XA40J3cltv5dFq4u0VGlo22XAJfoOGs8HvmxMqkD4hIp5JMttBGcadKNHmlDBO0LTHKOMVe6fb7/W4Yj8dD3/fj2BMP0Q28vb+l1H/6FB4eHjTlILqNb9ReDAcaRWOjlJtdPptuqNrCd0uFurKfem4UKFTSMLGc1GvnZ4oSM1d6D7FCPW3Bei/L3RaPRl1RDE6nPJezrW2Nd1KoJ3S2+XAJfRZ/LCNx54rW04UTluaESYze8E8v/U+eJTSX8+vzSXpz9Lt6KpoIEy2KI2fO8kvS+KCeIEnHBoEi2b7JEUtE4+n/wqmZ8+W3ZV04BnkiFHY6XS4nzgdb56A5WhqC98a3GsdQp4c9mlwPDWVE98A1VoRbudvYfn98/vSwPxzonO+vb9P1xsYTXwJcuBG8SrH2kor3YRgDAQqxcJgDNI0f2nJqqFQautMv6wrvRh7IaDkMYz/Q+8S0dPTPT0/9bk+g8+XlD/rqOHDDQI5IlaS+FPO1FJdotiINMVZb01C/1AdKAZ7qLCBLxXSx8mGMjT8tmvNDVZkd7fAvWNghZn1Ywd1ewKG0q+il6PYY56uuqLTrO9oKHTcbP7jUTHA7nwRbi3IPsaDdcfV/eOmG03zjIkLX4T96Fj/ew0rOUb2zmaq4aELJnDkA2kA1bJJzZgrZ5aknsuh6oXixVDhSv0XBYvRDgopx4wZ7bBVPt9N8uVyIisnEv96m5UYqh74iYloysMQgsrYOekONcDBpz0k03OKisG4Qu6brd4fD8bA/Hh+enp/pt22b315fuTcZRzxLl7HukqmJRVNFDj2CVcR2Ba1uL2ZolNDsQDWookrQqKuZA1IBhq4PkjrNgc4YCIFeTqfjw/HT7rAbO7LRONVnt+9I/XAzGi0FVYglq6wc2uB6I6vGX6FHx+LLoyrIwVb1MWgWk20i4KzjwUbARoWqzIW28cEdA1XYO4ZxGezy2M13Jy+QoKOgViP59rbO6NbeuD9hy0V3NN1AOf/jx5du0dd/4llie05z3LD47dWcEYHkyRmqmJLCLqY4zlthC116eWUR6rsQxsJJIlyABe9tl1LuuOM3sRJBrwsnuVyu59N8fSdUNomJn7UTBXOIJgbgIXMwP0JRjjc5iBuMUkuJOQ1BKh8J5+z2R+5ieXx8OD7sDnvSc99evhJ7vr2/3y43kv9KB6BrDm7X8RgRbRThNpGoToo5eqxDXslxrTneEUO3+y7SIlDy7dCIIEiaAVtj7DSYpunl27dhGB8/fQ5dJMj6fnobWNekfhjUz1CMQdzThHarxQeTNICnyksHCyIO0aZISUQrs52Yiu26c1FrEFggFWTU4BYToCynYqsZXN05gcZGY2RjgyrIW8JqbIw7VSMSPTRHmhPqu0aE9xZ8g6Wqqvn4LM0JU/xPPEujeWyNDJf00ieb/Tz8Z1bgnrQJEnuXOBjHfVs40WtbObte0t5pi5Bg3xEL0IekXaRtCwdhiDmurFGQln9ZpinkqbDYXW33ad869dYF7cuvICyqVQPnm2MkJmwZrsKVmLkcD8c//fKnP//5Xx4en4eRhPjYc4Pk8H5+Pb2/v728nd/Pt2mKZek4fJSy5LauDCE3f8AEilSPE68KGz9BZ82o0o1IvNANMRlZbb9gMifZG1HlIHMh6V5SLXSH9PmwO5B6JhGSXniIwMPjA7NNFzUbJxfJSkviLYT5kVTjKbcIdg11b42shRHU3IwhNixQZbMrJ+M0P5+bRh++YDaJs2b7yPfGemz+LOYTuzug+aIYp0rrLSPk70/oUPT7Z7mP+ejr/oQ/uIH4n34W40kDdRX/EDbLEJJuIZncJQojFuE+FKRhVoTIuY/EENclkG3NzcHn9XB4IJHJXSmY3uh4Mulvt8v5fOFkl0lCkozBtiWIjQyRFZI6dFXAFshBhwm4u1DMV8XCnIAfO5EjnyXFcdx/+vTp559/Jm3DKTmyBHSrRKAk1wmbSf3MQviIUX9igLZuUoEjjuBNfmJRzDaAXSkEm8WfwffRmc6G3R/AVncL6pjJIBv+FrQmX9zK+fxOKuPpuYyHI33/bX1jQbN+fn563u33SmlmzddZR07U2pxLLXYjISN8pyg9/k7uhmJHNJIawC6697DRq/cC3b8g1mxw/8EdIgp1J0NFKcHRZQurDEWGerCT74dztn4Xf+fD2fyE7dWrbvjRs5iOcv/Bj5/F30xJuQjmAUMc3n8L4wXdd+6cv3I/MLI/rkT2ROGEwIdemkjMGT0oti0cj2vPKGPM20ScRdrlwq8TWy7TjKL8xLMHyqpSzZyjDYY131AxLxHfhcpXlTMC2iTA2TOiGeIwPj9/fnx8Is7hWCIqDQrd2ETU+e3bN9I1dNsyN4NVC6kZugv4AQDuyBjKaJshlxAFZgEWkI/0bErm03ZHmd1xqLJeUUw0eYi6srgK9/WSwbnOyyWeoNxI5xCUfX1daTlGehhaV05gSMiIaGjXQHPwNAFdFoPh6qPxiI3L0Giet6J3FqphAsJSZ5mqplKvZIep587+qRfFkypVtbTlIrzlkwoIjVJbFmgPczYxIgwtpvLf2yv6SezSoeUo55wPl25soX/yLK6LmpCr6fJeWEYFPQRl5kkSUptyEVGdYkcby6XzXGF/Or1dpQqSEUze9rtxJUp9J7lOUIh+XKf5JtkuCrSQj5UkwwTC2m83BqNSbBIeSdRfslmFde/F9uc0YoI4j88//fTz8eGZ/kLBgPj6Mim+0+lM0IzuPa9LQhtydiVHFJppuo/wIXAnVhGVY06XWFbJgc5o1IQlh1aRXNJoS9mKwFA3LGjuMs/YYP5hL/vl/E7P9fiUSADRtQmyknzph7TfHeipuoQOB3eFRh4f0PIaIICWSbBiFo+JFvT8zm9g5oo+YzBxHM1VpiIrtt8zvgl6M6GxSYrTXOPGdahTXVutKmzRUUuUzQkr8xjbhLq0rYI15X5vwLRUXtpvtQkK8T9+lsqNKJWry60xTZbyGSMgy4bu3UT+pEmIYcpuN5KOITF/vZxfX769n15ZyeTSC4aITBzr++sL6Rn6hcMsYo5K+UqQNDEmW24uxoebf/h+YVTARl9LC8CBcot5daUwph93zwTLvvz08PAkvSplm7kcLYtjeyEtSP9F0oMJA4ySYwQNRIaazI8b4G6AqcMfArySJsVEzKn8AIaMfxqJ517Uwr1vQzFTjFRKYpOFTUBS3Ffuh9Z13IZzpGV+/faVTMGnT89Pj8+7cQ/jMBsxo8gv6IIUM8ndf6zqQzVGNI1nu1uxbggmv/0rTbjFKDMYC5k7zrmxhVK+AnpCPPI9BvNA5N2nrkyMA+5O2FB/bFmlUTg/eBbnT+e3f3DCYCf8P34Wk4cuDJln0IhJqhi53f3C/q152soqHVZ5zAoxDFcQn94vl3f6l5AbIvRXTs7nBEqi0SyRe7GF3RoM6m0RdWJQRrwK8ot6GhziWA6YP70qBKVvSS8IYejHh4fH4/FBEuyN8KMMyuwkgJosv1LaOME232BliwtQmp0Xm2Qm9TbmEuBOmkTRjVWAeKgjNJeEsHBs+6Mzkn5ThZkkpYra7JgPN1rcy+WNXZH7Q7mFSwi3642OpofiBgJSmRaz6Q/D262+iBXYRssVKC4kjewNBDuXWxkoNv7O2WxpAwpMa4g7NOFuvW5jKlRq+w41OcU789RvNZIqNIwUPlD/vSHTapuPl27xWMuZPzxhpf3/1LNUBrbF5iXqdUyKHLLBjllmMrhp/whtk37YtpXTJ8+ny/VEHELYrUMWNAvRZVoXEEtSYBVBkPJmjuqC4ozkDcNesxb4u3knu5sN+QR0trfH9pcI30wEHQ7H/fPTp91uJ9eSXGop+mcMKZkIPcc3E9dDl002u6PrLTwQpkhJsbgCkKRjFN/yTN9lNJTBAEHnKywRegYmy0uIzY0GpNWIyVh0OgF7LFh/99LORjoGztdbjB2X3LG1RHpz2MjcEZ8KvS96Luk+VSFvhkdxrK/YwVRyaOwWz4by4L/xhx0aghOFAPJS1HdYPWsVQFVfg5aLNvosIrQVYzU81GBoGaMxMMzw9luuGEm/4gaGG7wmkfyM0a4STAU5uful6wmNIZ1jg1+65ckfndB/uonAD99DgvIwibyCYWhfScMM0qyVHVbLKp3CONuF0ZqYPlmSwTB3lItSgkbk8VOsdiEjgRdB8iVLsug0bk75CijGlAlUi+0SIuusGjYMCdt2w/7h6fHx03PfjZYYkXAGurcrV9y8cyhT7oIn+xWCRpx0JoNjoXo2Nz6cH9CVRjLkSCQwz2gBJvfOLOCchscA9kpqJGipFOFiXLVTTGZNq2BikEaMvd8fSLWQWKIbna4XMmnoG/2wS6E34VmCWSDRRKDZqhrYL0bbpdJVjHfsUlz1gCQaFQPMZ0kYeN+wWc088AiRByPttpTUqrUQm6XAr5UE79IA7Ej5w05ZFCA1sN1Xtz5LVagNxdtHrVFUsZnHWxqA9yGkU0/YXAtpKRY1sr3ubY05H4xMf64WZk8u2x8SxUei8bxOV2KnUJCeqEO+ALdLwhgWEfnuF2U608b/kmjJE/IMUghTRc06QZcLKZ5Uf4AiMdMzwjacjAMv0LjbDf1OzIYsfcm5/d5E4PF2/tuvf/v1t19P53fiEOhMYnh6upV/F6XHKStS3ZmSk7XJxgANSJqBnrzveyx20uctpYpGFrIpwlhqQ4Gx+K1ztw+4LKCgmIEFQEp/KdYsU8/80i/rdDrx5AJiajryoR/ACJVd6nrI5TQvTu09I7modrzJRBB+hWXRELCxlzkCgvnQ7IutEjF6UiDodFNPaH65xoRwdeHs0ch+u+fgFlio6u9jomQx1nJsprDETR1TU3eX9ttujqzP4qfykzTnia4D2+wE5ZWo5kMP0pUUYO4FLrFNuAvEtpluWZLzyaQR7WLncLmrkjQKZW8QLIxkOvEfF236RRRDpoZQTJa0MSRNbgEkoac1xaxqSJkGuY+rFNJUERU4+o5qHAKNr2/f/vj913/7f/7Xr3/96+n1lVmEndNcUBDEmOEbkIbL4p9LZkfXl2+CKKPCUSW+BMt80jcW6bRQPRKw5J6lJYYyjBYOAUmKaO55/nmSNptrI3TLNs+3dMGVSQ9y2uptLjyIc3c8dMFJV7oMoSmHC1q+TUtQd0ZRBoiqKnCUwTTbe1C3Cn2gkBA128KPjMZYlZcMy3njuY9WSYsbjexaMR9NCd4Rq1Gnw7B494wm713zGCPdybofnbCy3PcgrTlhy672KNW14Ozt59dF6BVebTNRGJ1hGAYk6ZJgJ1m4zjeO3pOJz/RdhMqlKRSKvGJQ55nE0PWnZKBIp4ogDfflUn0iO5fM65A5cZM+xSyXkgOq5BUAcCHaZiwpLQCztmdizTSQIU1fJCaehzKQBSCI8fz+/vrrX//t3/73//729ev1/Y3U5SbNz2SZPa1BxyNFjUKrtdsEN+BLEnMkRCvJ4X96rmBDBlnF4ya4sRHJs6c556Bk5x9nHpMtkl0h3Q7inJa+35cx9nGdFnoKUjvH4+O4GyVBQbsaYGWcT6IBKU7HDt7I1NUGdICpG4VayhQ8z8otoAo42h8KYlI7SF11mWZyak6GCUyzPhwROQYL99gsfsiguQdargdacredCR9OGIyj/skJgyv/5heHgh/BnrGNgeJoT9eGgyAtSxTXU+bEfSYyIs2E7t6R+1TwYLB5Xa6EfTjtZNNG/GAVYQX4QsnWzjy9iwW/tMUnGBU7lC+XxF0kHg77/bgjwpouJ05nDquYKRJz90eiDZWxFjIbSSGbWjryAB2HL+M8r8Qq9I23t7fffvvt7fXr6fz6+vWPb1//uL6fVh6FmavtIV2bggUloXI1NSUUq2fGgvDnyZGNrFeWnNTgayy9a6PUMxtGFy6IKsrFItILWYaImGwyDShGCz9xOdHG4Fe66uxQcCNg8no9HW+H3W7P3dmkKxBe7EqQ88iai9YrlqxTtBW7cIVLYn0qs4TMTGkdyU4HTTs3j8i0Fo0StNOUnRAazWjccU1DZ3qDTv3OV6EK7+b9+yPvfG6N1VEMrblyqN+9P2Hlh0YX1XPa14u50VptExq+NfUrmodkKNvHDP2ZPBaiCh6UJzqFDJjr7ZrXiZGRdSiCtsuYqcaXitKPbNUrMA7he+p3I5FCTEO32z89P396eiSr9/T+nhfuhpG5zzhCqRHGkWB95iJGgltebCBMYKTHDZSlFmWgN99eXrnH+LC/Xi9//PHH6f3lenuf50l8zSmswWxTxECTyfuCXIeCYJQGNSG4ItwRIaKlT+NgLSJupbMMyoGCNBqMVkrdmLABegkEZ93M1DwrOmfAFt8kI4mly/USu25/fOj6kb56uZ5373s6ZLcnUyhj3Ei2tFLEl7L06QyW+mFkHdVqVbPe/Dz6a6y0bZjNvHHGSNW4gHKL6mhwmFYzCzyG1sp/TS9xQd4iItcJmr1VKgBzFmrhUKMBimn3aN+tKsI1z/cntNMWE27KGAYXK770W/JnaYAlbuYuRss+AB40ebvBSSXmh/y73CbutbeQ9CviUmM3VGjkmMQZc8DcvJXIZyPdQtvb9Yf94fHp055gBjHO/nB4eHjc7yRQemH2WmAgyWAJeRQxSwTaiReY2VeT0wIqBYahJ8Sy2x+IvC7X67L91g8j3L6cXp22Xgx4sqOl7Cu7g8ZQGTYzw2JCa06GKap9kHeFlSro5Bas+U6x2YBgPjQZxafODDHEdrlVUhf3z4Him3ADMC03m57pXuAep4Ui5EtihT7sJU4Uhh1n/aCDomaUdkiZM7dAMAeWgRkDZyEERzqVH9ytEIODLnU3N/LUQH1QW6kaOZZr5BLZjjSDMDQuQ5fi918ATnS8d3+YLWMwNR6Cf/5/eEKzr+oJG2Mptimh/+TSjXKL7pni+hnxmC1B1SvpF0xnuUk2IuecbPelZra6WuWbC4ZwEPeQmRuIVb789Keff/7T8fg07g4d11/1keiZrKMNXrhV2vjnLWuuh4CxVV0CSr1a+tl3xB3DQDprR689/UZ/84gXnmNJ+PC4LvvLZTwz/W3jbgkBZcbFUQ3uVhqdSZ0zP3a3cmmPKc9QlGEAFYOKz+LiNpjXm2SEtBHUk9rLaBTEKwluNo3DDOaoLi7rg0gLy/3XI1uUZP/TLwc+/TBfOV+JRwnQM9NjChCAbkmocONihqxbCzms4+hcKKqeBFrTz/0G1dlX/BEagfvBJWBBCf2qgdngjOEnDMGCFyYlasil+AG6r0W3WATVHTdUC77UuO0dAKvY8MMJgwqsekI7/sMJVel95xa7u9VgHgI/OZ4Ijb77oqMgmGdop4JENqV+I/BwomHY1pt0i8l2W0YujWrkWRHS6o+s2OfPn3/5l//y5cvP43ggPEVClE4/XRduvERsw7BMytOkkhN5m0LQq9RRSv8W3hMZ78oZ0z1h/ZG0ybg7ksJ6ejocH+mTTebz0VmmW7dsc3/hGuqB2CkiOhR0a2Fz60uLWrn7M911J4aYVJoK78hSItZUbNoZvOHWZYYDlFsWErXIHPAYjBXrCB2NX0OwXtRRDWnz27B3hKdvcHVaT1p3unDS3I7LOXmkIdk3B37tuk4cm9IMlHmarbOubCZIjVpDaPzDFsVprX8cEI3TLPnGeAKmi6GtygLBlZQyjT7DdyeEJjSge2c/3KXtVEFuVlVjZ7c4rWWzyt2twtTkh+K//OMTOn5rL10Mcf34hEbnzVOYm4hzZyRbhMTeBsTBLqIe4bzLvBQ1x63rsXEdBFFUaZoiJ2ASi+wfnz/99OnTT4fjM4+qSB1dlIOiM89Pul24UQaKgLmUoLhbSK2AYMa0gCAuBSVAtj8eCOzt94cjI76n/f6B7oMZkJtqcsczLtcksTzuCVjOyXor181DgSmjSIiiHFdoALGts/XEKAX14xuirhBEBZSXralN5M8TzImg/XQCIBp3wpEMnthwVGhj8QVFNlLTsBWtwmDNTqqd+OfKbCUO8Rt7z1+H3e7pOY7Djk4KfWgTRGNw99i9RvDbNh3ncrSx++9Rjgc5Y3tMqB7neohbCXcnVF1s6BDgrjnE9cTdm/G7A74/slVBd8/iB8eP3/lHJ6zP0n6xOX/48EZztwpfVcMyNuMI5jCyU+sG9SLjWolnep5BKZ4dtPJzPOjcB+aFU7aPoe93T49k7385PjwQva+bCib6MtlLp/P5xI3JJ/E3KBUXb02DnjWNS17mIosZI0L3KJWYQ7/LGrHRAQGbjNYgHbPbHTYZoCnYLPryKbaRGI/2cE41WcZ9yvpT7ioLHxqhq28NKyCzn7qIEu6K/VTxJlMyKiNVLusLFa9wx4nR0vGY6M3w4TzRSVm5jAOh3JeXlyIla7SgnPjMT5IQ+I13WgAQR+F8ax2bNA2hvtUkKfzoZSb3nT6pJ/lwaPwHH1UVqL+3QY//6OXw6R8fYaGq+1yBf3TkB33ygxv2E/6TWwq+IqQaEndrIeyzJ0jA4rJDyggnb0nlYyqNCMEVVJgBZmhAdCNCejoen5+/PJBs7MdNUg2ldF9DFvM0SW/ySRqAb8E5RP0RQsfmsGJyIi1DBgzf2l5+GXmkuAwBlFQdvo0V4wA3mWQptSjijAMR2mTaEDTBbEvKF1u/dVvqGNvBTqnRGJ4ou6JztHrZgpn13ChjVUdAdTBUq0kNG4j9YH2iS2iPCWoaFaTz0cHzskopcOCWI/NERhvBUfrS9XZZ/5AQk+TBkeiI0sDWHBYewM+NYFX/VYAnrFplUXfKMIu5ii39JgTLoQkmJIppf/uuGiux5kSXGjkPZrcFs7NiPaHeWIPlcVz1Dt8nXFYjJNQTOkjzw1rMVvy6H05ohlMwV3JpT/gBtrX2THtC6G1N+kpcP8OTIXl8XcdF/CLdedDxwD2HjvS6Xk5c7+g622BMY/4yoCPDmtDT0/MnsvtLTpswg3T4iOIW4qZQ6DgGPM2OoI4rEXItYlHW6brYCSwjYMZ2/0jW8EhHM6JZFwmMF5n/uohZz8CQEA2pD+5NgY4wQWWvU3PKXREPNwf3cw+/3KY8o2EV6ay+ZM7jFkBq/f/VaJGFlo7m6JOBdtF1Z7TYBtb6Hby2tfJdF5xlDyxZCYnBaObkvmnb6MF3pD3neTqdTrQChAJ4YBqn4UhCQIVeLdz3vQ5mi6uiuwscNulawYiFf5Q7l3M0P7QH/kMTwvHEgorlSn1WVUAtw6oxfUf3jX1yxx6+Qs3i3enzBo/5CaveKXeyot5csOQaO9C/WD0B7isLd2srhNR4E3o5dZIAyCAeVc5KZFds35EBsa5PPBz8NgmwgfgEeckptMN3JxPwiMMejw/PY7/XYbYSbeMW+SmRDU+vhBwQaUtTxLvEpoKFGsDNEmaheyG9wkxDXCMNbhJikZIXwH7qhVuGc2eCXsburQi6jOLcYLRmRSjRDGK+WU6MoydmsJh5gGwJg3nYwR95I8HB2mwF+HOOaklf+B48o+oGujdJkLJglHlVQaEhFHfH8EoS26fQJXTf6MAzZZEi2J4btfWrTP243M77M7ENhz2DWn0pmjgOoeoEeP8dUhqh2KeuGuTt6LZI5aHodr5wTTBPAUjMPnDjyc4L9ZOCx0+qCd6yjdvTrRVubOvwyVEcfvnARfV+Gq6rnNOAuh9f2r/bXLrFZneXDhpUtdRE+VKOUnNGh/X9/vCQpRiGu41zoHpluT2MBK+PfX/iVHo4l2TTk3ifhGe4KDcO8fHT09Pnn8bxgPYrSVQ4LGSSvUOKu6Ebek2jJsUALomi6RD0EFsERkLfJWKV/cgMM6J6mUlVnjOzDQ1Hhg7zYzHQhTTwD3pzy13egq1cshFs9OqKqQ56lj5jvKBxhoz3YPxD4nzrpFZsW0lS5I3zEzYdygFy5HxLEhucQcYaVgQRWoCJo7kk7E0yReR6H0+PfdukKRKMHHmOTeiea5WmNByeHg+7PXHIfFtO7yfGZtDMsRugn0XhiMbTygxzmjf8qTyRlNZNgFZabKgmIv5iXNgAmCrL8R34qpOdUOhXUwkcr7XGeUOyVVF8yF5xlOfCPsaWwdr7+XBCkxLGo+0N+3n+0bM4nzeX9k9NTZly57rMIj0BA9Mw2dB7ovWJ2xstIvA4j5g4SCF16LfCpoME1zqAIkJcLHcJ5Q/D/vjw+PgwjH2AxRGEmySrd5uX2+Vyu90E2KhwBiyXIq9e9iHKrDNWRAxD+l7QiARheJSfVL0we6BXE55eet+Y8u5kYiaj+411F34Va78iKAxrCgj7mw5p9QnpGbZZyE5K25pWviCdbd0k3YHvONv4GslTzuzl6rwdR0Ak1ZBYCyTcEpX7RlmOUJh8Vx3WQVrubMtyvZ0TPz1r5nm6va4LZ712w+HhQfqFFBhtKCn1BCCl3uoz1bmh6oowzFUaijGcFSuLmYJR96qZIaGeR/0NxbQOLh2dnWpwJtxjnmqHOI7CgjWHuXSPjVHUHuDE3XqiQUEt+gqG9IofafKhcnUD80ycBP9ic8+eRyJmRI+TcZdhzm6C5F0kzYo0DWcAFHGgbvDUugaVTZPefJw+3DMAizwDr+frikoonICW87xeT28vf//7r1+/fr3NU9COS3wY5uYR9MpBTWX2PMh7IzEfZwSbNSI3LW2i9AWF4YHLKF+MPRHQKvCyVnBq49n6qhObslRswrgpFu8n3lsTuwfiQqeapUnNugWJt0bJkhb9FIBNicuK9GNJhhdKcZYMwYKYCEc2stBUTg0IKNuQho9rmeP5fKYV2h8OpOymaSIVQ/CW/ZtYYkni8Y2GdWPWPu6iDgsJmtPSWBbGWv6dRloH82H7Tpu8h0sjGEvJ2/o1sx+cYRr53Zp29dJOu9+9omsGj2zihPeugh+f8MOz+JFGA/os95cu7WGtLWQb5KKHLfTe3Y9q0vQrUTG6LRNNdSk8HA/LfDhfrpmzPNjnuawrIJxGJ8QvJY7pRWopOfDHNS0zoYzz29vL19///vW3X9/fX2b4nTBMT5RMz9Xxo8q6JCEZGRLOFpIAuWJCu6DHsj+lUWetPUazA2aSqnzcpLjjmVDMwsl0E2ThgA0YH/LUzqXrWGow8yxxZRbqEr0Z45KVXbOW9GzS/TBH7dxnSyw/EM9JFu00QiuWPFZyLlYHCirxW5VpPJezFGAH7o3GJdCXl5eXnvukRcJpPC5UxX0jVU3wF4l64qQlWKBKiSiaJyw4I6nd4gQr6x1Dg3M8WTP6sXZCaKPKIa3krsaGP2ajGeL9ARVB2Z8thPMjP57wH13at6NV8sZIwdemPWGbz1ZdJc238JHSpaSEsAqRpHeuEZYezNz74sB7Vm635W17KZLvwtUBwlRclJI4v3bmFirny+X68DwPIzHV9Pr69v729vb+8vLt2+n19Xp+Z2BGPDf0Um4gFgXxBjpKYNdlWCv3hJIuBJbUyOQsyYo2wzXUJyGKzNbZRvqGi5BM0ctLWmBWTCihLWDDRXWKAYNPbqfcc7J+v/INzUsfu5kwGvHFKiudy5L1W2zHSyZasW5p6l7j+tBUg1oG/2vCqOwTCtFA/ZLPBrsO0mBbp+nandnDRqp4206nE9mXHHCmWxw7wFtJXEC5hbNm0FRN1Tkyz8SpyXCaOd+CMVA16c0HYLnb1QNlDOiYTa+hzx0qS7i8r2ZNY+RUJv6Oxyq8DOaMazmnOd7xVXCl2J4Q0M5RnIvO745scVo98P74u0hQbxfIEiVwzCBjKcViIbH/+Onzn/n+8+vLt3mZZcoSD8GLsCk412ulHX15+WO3Yw/a29v5999++/rHHwQwOM4wzSxTg6gYY4ZObBbOOJBcgaAOswRTpo7lQBKn5L1Ez/QyvpcnVq9vYcs7MyRkX+9mG+P4p1hCVEFeZeNJLkgekLvK3TZsZNB0WyfhGLq9tVuI7JYktQBLkiTJoG04GMTyPfWlkx7V7DTTVM+A9EqDAQ4jGsVgT1E8/5rpXcyQImPtSb3Qp4fDsevH6Ta9vb5wYEA6hcQ0Gpn7qzg9gQqzyQsPxcBbqsSHr9d+6GrdqxJS1VPhkTIM4FZsXEz3aWimMWJjebdqJHxgGJMgVRH5kS7jG6z1z054b9CXRkdZOLGSvmsPN29K1UyNpXMHqOUrvd205Sk2WCjKML9Fig0/ffrM48i4qezv22ZdMLjjRCdyK8236ffffyMN1A3j+XZ7/frtfH6blyVKdwGRW8E5gRtKpPqKiKnL2eA2iI3TCWhHYkf1UWyxFGOrxIg64LxCjODLXdUMFiBZr457FVQ4PNMndplxrEr86F1CWnEirMb9QPjgVZQSh1PDAshHbBMEduKZDIlBDTYlKkbk2ILGJBMZofnQTMZiXpH5z2BsGALm2NBH7InngNogrUMsxQ39fMysjgrdnBDVT6yFzp56aNykPBH8Vy+HMPI2peIJArFRR3Z0C2kqLTsFN28E93KFcCfIi4Fq+7MyTAvtmhOW9oR316xqLTh4bX1ujSUTXB19UIZmRKl2ilHymiXrKbGBq+Ndg9rxXOcfYRjTFj0+PX3++efr7UrSbuHYQpTRkBx/l7mq4Xy+kBLqxkGQy8Yma9+tkmBWRTrCmZI3EuEJliF+Ae3FLM0RatW0BJpmw6/qssEfQ1u1IkSgeARYrxEapmmEutkdpjAmBiueCRYjyhwAJaOI+Xel/80dOJvuc+mkxY3vekFgtCw625yWgiOvHDJif1hpAaDpfuUeMEjUtDeXYzgWYzrpY5FIbC3Szz7Fed7eXl534/7x4XG32/f9yIotWa2O5mW6urG9Lw2TBHObKbgKxll2ZHMANE2pfgK1KoLZCFVZGWG3CMeFl6Gsqlj8iV0/uMiPNYoSTAnUTWyQVTBuaUFabM9pdNIynt9hVWKNkqlc1IaG3H2Hb7GzGO7fIl1Z20QSogbhpkh2PbfWSOnT8/M6/5m0zfL+HjvI4E7g1E5A1hA1j6sjbil5xx0Fwm2ZV+l7LCFyJT80l8AfUcz9zqGUqh20XVfSMuyiMDe6qChGmFhUsIKrDhjZcjI9bJMpHB92IlSPpISTiPwT1+EAmbEPgJ+u7/oJ7dMielBx+umSYXRvm+PvCN2CCBU37fClV02i3iwVYh8ZBlzD6DhJVyzOZ5126zjs94cwTPN6uZCF+CKpRQ+cIiCHCbtvqrs0v6YRth6GNJIObtcrgVfNUinMzmEmueIPnMQwmSq04q7q0lKno6zQELFHMH1hVGlU06m6qouJvPAPTliMKyoSdlVzb0T5paPzfbx30BV7Fj2nfqXlcNgzJVoT/qw18HJPou/LZl0siP524/j5p5+u0xQ4EWbhBpsD9xva8QiYI/1DX1vhzZV+nBv7pehztX8l2MlxGPTTiBGdWdhVFrV3Vuw8km1pXcaH0Q3oqjd86URvREvYNn+r7Wiy5ZYOBKDT+03FIuI/ifoLtxGElMy0mNhtxvwi9dV80gRNOEdRpMhhtY5TtitIOYspujPAGV6cZiEYo7gwdJ2Evp5SmJDWeb5drzyR84GYZJ2m5evvv+ccPn8pj4+0YvvYNVokWkpy0XbpluTvEL/SrmkI23APzwRbyVhj/pA7rlfMnxDcEWc53NHEfMO0juVM4ZQChFCMKBt2aMyhaLaZbdM/O2EjUr8/IWSWniQll1P1W6ZQzdkegkWHIAiwfKV3LampwjySKbO5yw2EIzKaizYZ45Kxrh9++eXPx3H3+vZGHx32u+Px8bA77g87Qml06LTOG8fluIFAmDmbLUkvCCnG6d01XNvwSe2Bs7PmCwfVKc4teLloakRyxasqT/U3TV4EYtOpuIlHJ7dDG5wDnXpLCN5HU+G/3Ig5V1IBorIJY3yJRSGMR3iMFPi0nF6gaXVJaVgfTkSAdAoMzVZHy80S2UXWi0xRX9b5Oo27PUmg+XZ7f3nh2dT9KDlGIzemCVIIrR40EH5yqWLILGrvANMbRbR5CQ7XFS46A6qw16eJFZK1CFBEsETBFC19CK63vziCCve46E4rVijhikLlpDPJPfyrrsh7+6fZ6TsvWfGYqV/aucRwqlkpvhi6EoLN1CGFuKHYtQEpUH0qXOGEwkqOxszzTIRPKoV7jO13t9t1t9/zdOJhT6qDeXBb6Dukm6SpJeL5nBTDPMMRl96bs2iIHqiLe0xWseQvLHQ0tkaBsemeVCyHv1i3DRGN/D1OJlHChbxtotcg2SrU64KaMy1JsBb+d27NHtEJgO23tLrJCbmcNGtmWQqypNElJ7mvHGaPYDRJGIotwzstBLW+QjBBfQ9IOP51vnJywLAb6Y/r7UKgkEvIH59KPjCArsnIRedIoqEGhvk0Lra8rXKJDiSSQ2mkc5WyuprOFob5i/lXPcij1k5Qbm3iG8X5x3STI66q9OyEbm3fHdmAaBcmrkaC67T2FwA/V1bfXboqJX+Witf0H/WMaI637reahn3QW1B6QqQCZ0T31CgJLFmr9uGULtJonNvzMa7a7wnvZ/h51CKCaGE7IDMr5cEI3YwYWDLSyMuqZ1pDzFMcq4SBzJYhr6EeJlk81uM4WGYOJK2bfXcSDOAnoTeFVoz5BhCDwKFQgtRxsmHB7QslGtKVtLBnLmI1AwxX+mWTZOmVPQHEPFvkmrYk7ZeT3zyCqNp9prG43CaA1qoiFL19CkKfvOjTjWzKcMhHzlEgvpkv18tpmq7b9ohEVTy9JGZw1XTPT2B2ifrDakpa4ysISPqsCWn+L2irvhnNkgjFGl4aQrKUG/MONnipldYuF4wMqzIpTt/NkWb4GS8579qRpZGEdye083+4dGiv0lxan0U+sKfW3cn6zIpTGZsFARWhyX13iaXLyJk1fS9GCotS7iwsDfrHEaVXHFHQ5HnU3W84WQb0ipI+0DUqAgDMu09Eo6OgvHNXmuJEZvvrs8hVKn+AbY34MROvkdzZxmNUrKyWqyN9cwap4ndbgQfYhmRx9CKp1OhBzcU5vFRc4s8/iW0WhlXD4EpS3OXwRTvWDsaxZqRBKapotaJ/3W/uYxJv105qN/ouLjlPtwvxzDxPJJsk7ahgPgL3Q81rSigf5DxXJyg6T9cZ9AwW29KlrOvnBOkqBfj0zicdXIHxyTRJqIZzfmCLf4fEFEqZZVLZoDkyfjhJyyRO+kEV2h3z/INLR5fPxkL6LP40buypGCmhPonMn1FXU1b7Pxf1OIsTVqFNSGgnLC2LmG0IpMkrqKkrDgQYP43YVoLm1gLJeablFrCIaRhJ0pT+4i234Cy2TiE4QTfZMa3wtt9taAdAlPXjS7bV0VO8RDhYdyX1aVl+riA15HbhfqEreQO4nSFTSqVAybDcVglq8a22nF/U3qkSAY/TgMNqWXlOTbaRHkGh4zavM7Gk9ATiFj/n09v6+XMeRhQGbTyajhv8sMCS3L3d7vHxsUdHw2IDGYI4sE3QGrlXdVJ550OtWv3IWMeAizt8XVpVuqxfqM6uGBrC112wSEjDRThh/mDBGw3Uryq2qFyKE9Y/Dar5pe+ODO7zCK5UXPS2MoR/9npTPEVsBfryAAlekmiuEUaM4iK2ud2mYdj2h4NTaoHTzeQ/CB1RfyxNnVEpa2LhTFOW8mnXEJmuabAv2C+ORKvmuecZpWB3hUmKZ6q7LioiIaxpzcvVcg6lEkFywSXNaDDJUu44ibJJtSTbTo7GnxsX8HCeBFIpQrJFaCerGZ354JHgxozec+q01FqO1PwJkVnELufLbV6W0PfzcpvX27iNtHcTF5CfLpczaaRx5FKKErt54X4PDw9Hs2qF0PlGWJDpPsseNAwDN0G0d2seAO60EcmhrVPT57hXNaAlty7aQ+85qpoU9wRdfqRqqo76jss/MMw/v/Qd22roDAO9VWs0RxtM7ZMF9VTJaDpsBvzAI4izqGDn6JeFu1dwXcAgwzaKV3g1FBw1Xhktrq12XNDxxhpwudczsU0h0a+YeFcobolVZjW2ioWfKUleV8tUd0ueapqVH3OH04r6fkplGNxYgJXOkprzp6ObTh0cElzVI+MLuR5OMzgX9gwUmBrAhBinLLUSAYt5f5PKslEVozSPQldbWYSiDQ34fWm+yWVo6zRd4itn1ry9vb69nM9n+vrT01N8+hzSmMuFE/gGUjij7rnkC0RXwM4OUgCULOHsnvCgOILC/diQXvXMxmbdpJ189pWvJwzNYU73H1Dc90c21BW+e1Wdg1PJpV3L/cNLG7U2Z3K7P8Tw/YVU6fCsc0Nt8DmoQvIckQInUru7WdKYS8pIzs+K+2OV/GrEd96rEjEbZSSAExTrG4NtzSXu10h9BHA/3T2/PUO7nqaVVPA7P+jNu2pv9JI/F7jO18IPc20jAoSruEULxfFexW2SsonuIGh6CJ7BGboeqX0atEFdWmjstLudKdE9MXi5jcj9G8ZxdzwSyzw8PQ5dOp9e39/z9XI9nd7fT+/EPNx7pOuX/XF3HOmmzpfzOA5JGl/RzXKJtyAHdTrjqmrGeb5AjNGCLagaaQipAWrukAOAK+2K3dNj9MAl+vE1lsydBoiK7uKPTtLsvlGcXfEHHu0Pl5Z/6qV/dMJgUCSqvcdH6zRInEl8AMH/hzvQwIblzHNU0ylDhp7zsE2VmtwYbcXeKgSvwQf+cofpfPy7xWXkjhTom864832E4Kq0cQhAe9ga8ZXqlMGiPS+rAobHL0RjV0h688njBRDQsk1lrWp8N+sdYeCh+rQrXSMTZRy6TB/Y4DScpLWAtncyf3oA5DM1mJthnQ1lFGQ2SH1ejLawsvLMh8PYP4yPTw9Ph+MhjQOX853fbtzxdJqlAIPLNEIknDYv0yE90dlJD728ccrS8/OzVS0YcVUgGgx8uCleWgHTxi4AdkIoRp4GeY3nTRSUxoCp/skQnMqxFMGBmamdYpI7tMuCXxr9X5qDK7e0rrnmhP4o+o7Ds2jPUlw2iIcHfXdLg9KghnqVc7EEBRvwL2QAM9BmJ1lh9NfM1epkf04Sh0QDQcny9SLeYM5w9ZEL8YqNmVqxaXIgGnF3lYOS2QdyHrQfQGt9jJ3WPakS2i0lvPtRf+tu3nnJqgYJCndsJ6Lry3i/Y2bhwT8tbINC1aD9N1DzGeALIGNdPF2IKXGgsxkc4Od0zmlv1wguI9uzaNPGbUHCQSnjQL8u6dYVNmqm23wjy78IHmKXmGQlcT3T9ZYflzSkhdjtdSL5RdrmsD+i2ke7OvDSJUeGcLKaPWJIxgiwOLU54ooWlVQqCqbfdX2NWD1IX/1XtgitTogNIxXjgVacVgs2mGhtr9de2lBuxK5CdIc7adjaXgI57VkgI6pYCGbpihnRm8WiHYED+MvHlsmRqHTPIurQ2ZnT+KMZ0A6JnXBb0GL4K9mb0TJj5TdM8qyGTdSzVR879tEukCwxqqoFV+/CSxypwe0bvatcS8HmAJhHwXY6uqPCxY9vdmtiFlWpMIroiEFkAfflGKQgqOSD8MEctqV4owF0YuPRf/yycjFxBkFdizfP78csuooe4Y005czVSud4IjDGza957u9KaqnrOISMelX62sqDRnh458Onkd4/Xy+E3A6HI/ezijsZWSU6M8I8SeoZiBbXikZzjT2gfHXnRKpb31jilWpbde2mWiNajcIq87TSLNx9+6OFEc1ZdcchzQn1DCC43J7PEQ+uKLdefvgsEc2w3EvCn/RKvFkNDIymtBzfelnu8srdY6cVeEMq1Mjk1SG1Ne0F7FqRevT/t9DVAlU2sDYGJxQTJxHyWAVECfYPfNVmn1QLp1SQ6Y/nJqsBQ3P5KGtCStlSVtMi3i1uNSijLiN4jE14ptGO/Yk5d/3WD2XH2OgwctoEp+oR7RbRxrFJF4pNFVQwzXKH3e1Wojkq6EvczV0FP638GtG7V2RaCeiUk3tOEOdHI9Nqul2vt+vj55+Ox4d1WSeu47g9PHL6KVAFJK0GG1S6YrWhh+pK2E4Wt3q10ExVczBtHs1haeDF0Vywlmq4ZVuBFmUZ57Ryqtwrk6qmGqSnq+gwrD2hLmfjvzCb1SS3Q1B7khBURrvYLMFsIGEI7geQpGO+Z3VxTqFuhvbIFIdPWNDCSAYYobEQnbWP0ubCchBbwYPLuzMVItTurRoeMVpkPdgPuRmDl6oTDSyrD8GX02P5zRZDhwR/LzR6TytGFLDdmeAV+xlDQmgkJa87UoY0ksZWPYc9hXKlDwx39+NmzEUG9hB960iFVfUt3Xxn5qPDS2HCmjdgqhDXwvvibo7GXFH2BSvZE2PyUDeyoVIehsLpF5zptMAJsduNj49Py5o5W1baxBXgbTk3njMDjjgBVXeL9BAyrg6+iBBtEEPBwYUiZ8NEgGVBLWrzuDX2hiqKRji3QCvUc9451kA+FUF/4B8/oW6+3UhoeaVBKEEzGNwva0RizGK3qzfWqyfaWYZHHksSO0tJQemcssmZY9I3sBvxGkanWicgd8K4ngHo6kQp5Q8+kGjNWkAoYotIBbN2V7KDM/LIFI8l3WY/xs1oZ5Ga6MWR+ozrOIFCm6nFgDriEMx1IfJCuvVlmSQTzQcBFsofGMZYP28AjYm9atwsigFZEZcAUvVkTLSPBqnsEYD35BbanKDS/BcatCZHFjHBxLGWee4nsGVY+2W9TnkZpKcgHcitQPgGuHv909NjSsN+f2TXWUgV6jbRW5O7wcWaLAz3IG1LZbSZjYcIA2pctYFOtSbUkq7oyuFVvMttAUG63RTvMdidey1o5n9LHsF//3BYJbc7zdWCT2y8BZta/Kd60X41owtqtTcDPmnPl64zIgNzSSwtcS9a4pSHhwe6gd2Oe23NM8Zz86szeS86QurG0FnCPcX2EVSAx5miorTq9HTsFNABsHGIJgwBNy0QWlFtmx1jqqtpgA6CSYQnL1mKjh70gMoK/Cw8RYdbIlk80Y2oNummaHajBS5D7ITqBsm7Q+NCbjTCw3bWWca/S/7Ewvi1z0U6hIAfkC9nKKjdalsexbZVONhtSEc1WVa2/NduXactTwQTumFI3HsUPTpT35Oy2e84M5B95ZIt5j4rwzMmhly4aKuQvNV+2lJMwSwkWU7CLAjORWEbQ79tkXSzFbHK2XYDKhB2e7LdOTsmm9M03H/dTVD/WnT+cdPLT5crLysaczhZMVowpB9UjwavcpCZTcUcWpx5nPs1qeceFxbhwQOOWJYeOSxALDMCoPsexualACMlK+tVPaqfQrE0D2sDkGsikruS3GsUQvYcFTyzsX7RLl54QPPM6V0F7bwRq7CAitDHRwDUcuEVWxpSRwQjKANbvk3dZcX2BaUYMk6xxMSjdkf2COylWQCjtA3DSTjeWbawzjMhun4ImgrhVn6wB4/fvXg4tTQtdZqG2IncO0CAVUr9GIc8ztyHc8pkVnXxyM1AGBsEM1KExEOD+wLiZkEd+7p2pfWfFbUi8TIWU2+z8BX42xijieFY3Y6aQGbCtP7JO+GumxbMemyscX3ehm5a29OZvIESavlYCmwRheIZAQ2LuEVQDMPFUG/QFKY5pJkK+3qjUv6FCjCSjgHDzLn3tgaegdx6S+mXUQLovMFnR1Tb+cYFo0vNEPQGYnOzvlbYR4RXi+I46ynB7Kd75TAJWQH2NJWcYwOToxktbVaXrkq7WV7Qi/lTLnclfcb/9JM3B+gpRMoUyX0cpLEInWQXtGFaRreNOczwFJPegYLiMgljABmRIKa3JG47vHTl01BVxb1BsqFZcw70vyRdbBLZnNyDoeMpV51MbIf3zhprFX1gqGj5L1oKD6jYgCvIlCUpMFxAthHAJPqKmkVVkCWhkvvOx2EqwAOed5aMiZ/oZkmxPmYW8Ctm51SdY6o+NCdsN8hPqBLSkn1KMS+A84BziVKLkVRpfEPV/yc82KvvQBBLZGjG/RnWpd9sYIujEXxvWdiWpWOOxwOBYwJo3L7YUqJDfcFclyFo0SSHEavzuHNRdDAm61+0F4xh7liaFanUYwLQ4KaRQhU5di3AMVzODEFf7oYTQMCWr+BCHTkI0WCR7ZA9AaNGHqbE29MXGU5GQj+M0pZGOgbwMxKaZUtdKjq1FkiNMT63quWAmjjdUiXfHMz6d1lrdAgdQXpm2O24E8Egra4PR4LRxwf6UxSUMIxJl9I+bLB9sdNalq1eLqg60oaMbWZTRPQspFJRkHNJQ5Kx1oqGavE4Ivb1j467sG/W+975waEC2MaU249O6Efes25UnBsaA62evd6ImQhKJ4bjlAL7KNEMKKskPfkkj2zkBl8in+T9iDaw9By35UobT2bN4XDc7facRXu7LcI50SpSghozLJhQ+YRRw3I/qd6o8Za8F1E74Pvo7ZHxLe9DWUG9cZ0tmWYWO8MEczOr+GqLCPQ75pouqu9zcH6IlUXNTDYnczFhj13hNlTSUrRInyUuhmaV3EMVy7CdoM07ebwZhqWhLZrk6+PG/brOEmwhGH+6pnXtLY598Zgkack2DPQ0++OBmJcY5tOnz8+fnnlSWt9B9jelRaptdSZ71M4LsLiCWYuOTcTnwEmGV3kR89DFjg88M4Knrdi49TuJptwS1LxpqLPlgXq4epCrPP9wQCXsj/lpPz6hHfPB7aSwztiluAS9M50U42tcAl9s5azWnOmNS1ezYdjx7D6OlnH7mUpAkp2JF5mSo0xKIe5i/MFtnWsLPOxuQmplCert0h7Nfg94tmTndmJOsO1RmRIdSRfT30V/BGN1s/miditSDaPOVJUh9ztqbkV1GmK96iwBu6ge3nZakgNDA8k1Hcb8dUV9dRy1GgZil13e8wxqjj2iuZMw0SZsIzg2BCsOazVbqAgwOp/Yzsr3xAUOuDzIK7LBeSBGfXh8fv786eHxSeZw7CWVNiGWWswkrIg2qrPVLql+FDT85aQgmWN4O19/+/vf/vbXv72fz/vd7i9/+cu//Mu/PD9/GvcjwbciolEmkpoiCG4N4GEcfTmFVr9AC7QayF5tIGeSH1pB98Lku5N4EkzwJm+KIWV9zWb57lvY1gJ7DwaQEKH3BJR3BBVwmdKwyyPX+4W8Ie6waQs8fU3T7Xrh75qLmqxf5hHp71THJsdoBfWNmsylNQ6rhvW9LMGy3bJmEyZ3AAQEQoqzeaxhrJrqrNd1BHhvhzg9itwxo8VO4b5X/1Y0CaPaOkTXN/5pKnaP3H23Szy3gw08Hi+dd9rFJ8tgtlUHdeCaMow5BMw4aBi7hUAVakZwSxRXJTsH2LYcejRVSNptID0+PBz2BxJq/H9uvdmjfUkI2gRNzgQWangVxT1FORJWCaewcX/668vL629///Wvf/33l9dXOukyT1z3HcpTfB72B2hsZJsXA0gGipKDcVvS+IHoS2mft75j7xer8tKbFWxUGoSmAs53zH5XbO6WVqi5M2CJYEHaXKs/VWwKPwVHlVXy9k4toEm0h5GhfHt0zuD5khrMrK5VLqGZJtqkHaFoMQ2ljpN78m9xa3kmqlVnD+CxV1ujnH1dTLRXrByMVXI0W9/4JWA5jN5t40OVY3DQ4U+LZEKeZBPkCNjVlcbZXMzXw/BZcrhZNN8BvFd7/0k8itsKDkWSLPgBRz6KR7Kx55nniGKWe9BUtOT8HsWWcZ5p1Z0vF4IB0iFL2mn2fYdOC+KYAYTekSUzjl7t6mQq2pk3spcpQxXvx1jlRtIQGEPILZ/eT9++/X45vV0Jga/Tw8Ou655FTpbrdHm/vHVj98DDtTtF4d+xgoGCVs98ePnDVelWlXrdGdcDVSH84GTNq5IZ/BJypqIi0AyVqH4nM2bu7yxEs13qZTnfDOHvAtCMgmRSNZxIRcu7Xm9cSiUUGGKTmkX7Ps8LAjq9JroHieDpkEq8k5UElc9tUVxCV/vBLBa9XUyPCmAZVbCI03spUEWykMQsaKWwKxpEiH6Nasc4ulbN/J2FpZClvbeoAKb4tQo42UGyv0TaY0FI2nScmseqZrfjPEueTcI2Q57yBK4k/gkoEIp3UzU00Sak9q5werguAch4iFxP1sw4SEsadLfZHQ88X54L1GjRVroXQtyV+wycKllJyxiNrIpwQS9Fbps6z5fz+fXr19P5deUE0fVwOOx3+8izU/ttmS/vb8SpA49h21m5J0CMod9Q46TqFSstYdYVNg3TRu8q4jJqCS0CqPiitOQU75NrjFp8zEc12FSUhkaC1/VpyOH+3iJmaUjdrNm1cmJu0zfuRoLh8zJt+e7xFKLIhPR54hBnb3XustOLpPNuxgAqiUEV+u1SV8+kKaIx2tQ2WrIbFJGRL9YsuwWnb5YSWooVFrNAh35onSkDCFRu76MUr5un21ozdBSAOViW+haEdzzcabejMoznDRQeJNdj3HLWeZ2l5m0uYnYX1i4JzgTOWlJ8I3WU1sAh2uomGTTKHDOOI/2QDtg8qXfPpssgtpl0NuXI7DZP28rhf9qjiE6MMgDFKrrheIhlE7Vphr88EpdIbdP1SmhiIRKYpwv9eruJ35yphS5Bby7zjYyzw+PT4fgUiyczKvcFjwYpJWRFPZ510IRfguvzKq2cbdRqxZvGgpXxoqVKmTjz8wRFMEEtrWBJb2IARLdbgt+zSXdVQyYRwXSab+Z8Z3qK399EtMtwDZ5OS9pmDpkkDb8JNywsdEx17ns0L4bbjVEa+6nBhMoXun7VB6D2Z1ILwcWGpSlFhUObO8vN7q+KGW7sggibrhNG7dmK64pKAoALMFgR1krT6g4MeTnOa3ZMPlY1GIqzHvKnDS0rNuNobpQ6pbR2aQg2FEuiToFYhrh1FRG+SfAmzFLE1KNlDCv6LnKhf8Tzda5suKiaoRinMI3SsHns9qOMtqI/dvRu4gCmZpStC/dzIuHFY+IlnVnkWnRvS4SdKhueJF1I8bwUG6Kc4Xo5n96+rfONHaFlk6ZUm7iuA4N26XhHHEu66PHpNo57vl3ZwmDBs2gWvBauKQDzYvCCIrDmneDkbneEDWkkUsNdVRfYnx/QnSLQ4MihYjA1UR3ay2Xv+NDeMFSjtNrjeOWwqCkDDqaGri+7PaPxq6QdFqMMY07aeEJoXc/Ag01eyUmL0UIl6lCKobrrSmzu2x5SmSKqqaX2X4ium9XrV8wkqyEn06ounII7kCUtDUzYhWjmUTCeCZ5T5IDPtkrDlKF9+flVzt2HpKLlpanDXRqGci7msPXKfpwUMI67dU+oZhnHldX0vOSlC3ZFM8PELiwSpuIUtk4SYWWQNUcqebYzsQ1P5uU+jAP3PGNzP3F1Jk+6mhcutpkmYkcu8eHjx4GfbluDC4Oilq6vgPpgxNhmHcXVbO/n0zsGeiNy10vkOluPyED650Kc9X67faE7qyA3GnOqNQk2yHeZTWZIOy81hB5NBd2B8MZj9mEvoE0q5HbLR2lEgJmLzFgTRxX1lKYQ2r1DDiwN0ioJ947rQk2xqXcvuoYwwH6QqsNV8mS11sWuID2L+Y5XNnFngrwe+bJHLcb/Kr+DPZZL8Vgv6bdQWjvBuEtXN5vEqIZTtuxBj6EnDfpiTGSKLmj8IYNLm6grphcqpt8wijDVdI6ifa2yue8Mf7jdBIUGYzqUNQhI69iyIU0wrANPpB6XwyI+NIGxm6+JaQGjORFAPLaHvrSn/x92DMJ4JG1HTDKM4mjudyN7yQZuLsNlCXEtMh79cDweP336cjw8pNhL5miR/tpJur4aWLHYnVogm8w13ZYrMcz5nVgvtwHrWI1SsM00ceOOab4+lSfDpWgeDWVtHMNLWt3ojR+s5bDQ7HMVq64C7/nHScaPdyDnN6jIrCokk9DmV1UOuq/+AZfVr6g9pFgyWl6z/aesZPQq/CGR5fWwrZLWwjnn0ozGYansOfLMJZF32+149NK66uxLrJMwWzD6DyZdyt3D+LsOY6OaCmbwFEneyp3KdIEw2FSnYOkSo5oKPWftU7+6M6WaK8GKSaMbhPeoICqF5Va3VOycsFzWJkbTSTEITZ5oCxpHyes25m1c5t06TjNZC6RpjGcswsNFaGJ4SJSZ+QVT3w8ElMkGH/d70jKkPgYyU7j1tQA1Hgev+kOmYj2Qrf4kL+5DJ48WNUrGYzkYklkdKEZaR6liKDJLmkAX6Y9puhYuYfBnVc9BktHy6NpF5i4huOvlun1B011FZKrrg6IvejK1cBWt1Rhuw0jBynmrtWO+L7d8Qrs79364aO5Ht3BDqCU90TnOvWgGvqJpkaJOf9M0Lr5NIxd1h0IaGEzXuy1mWUhj2J21cCgr+pgZfMdCSp9HBmaBXWeLZKMNQgHZ5XQLNxUVeAcyf2gYGNHDOspu9q0Q0GUJ2qqqJU/lDMk8DaaozUjKwcKgMXp/a3wdesEsluiSxl64SjJU0/BGk9oRELbhm8nqMI5Sw8lBTunPmSWbj1VNFlUzTyMcxBi1jrwwUZMdj57qJPmi57ILYpjD4cg+qwPpmAPxCjdqJiVDcAizaFhgaSYY1zaN3eHAZ+LjRzQE5Pvh9HMys2TmFt96z1aYdJgqaMaYNFuDO9Tfrqd5usrA6uKO0GjrW6wRKaeGTAQxJ5daoD2FeaaZTJm4ZjAUZPyYmpooYxtf4NawuQtx+vet9CkYmflXNJHMPEohtmarHVANHXBCCJbRWfFXsfvuHbvhQsViHn5Rlpod7c5Bi2mkteyWF3wUJcklSzISz3Xo+9ttud2u0smpL2alKNG5j0yVWM1zKWZcJzh/9f7v5JD5L61O2o5Abx4EjkKjTO5Obltq7vmgHG8gwowafejivavqfD/+ILtqcpHhl5DQmwyWKlVVRg08Jc1xRScFHrE7MD/slmGV7pvWGw7pPpwTQxzGLcx3Rx6J/fDwyG2yDxzmpy8mMf15smLPDIPev0EG5bLVwz2BR9JzqatVOhw3kFqkVZ6Ka9PZhbaxmZWzFMSxt0xyL8jsf5/YhbBwCoN0oCoWQKuFcdINIQOJZZfOWJZg40+jgwy4SYxUi5UjFoNezmDFFYUJvVCpP9Q9vd9JP7bYmVx7Fauma8+onyuY81vwROhoVWfKHTU1seY1IzvEVJZa3qZLo9Sc7TA5IEvOFIKRoFB4TzkTSbJpCONO3Mpxh+C0iwSjNH0HOAH61MLT1YAxkVMNcWyCd8yo1Gp8ghWLFrgNrXAzlYuFSorEYjFcDZIJpsOFhkMbaHJ7tmi6Fx68CFzciru8kYft80iiglhjTg5HAm6xNb9wyQBJach+dJcPEv0Y9zuyQ47EMI+Pz09Px6dnUjSkZGgXxCRhh1nkprKdrF6QocBczsQsxHwZgyV50M3cbtP1euLOG514qTl600nIJSMvgb7LM+6z9JoqrGSm5YZlW7bN9apbqvi9EDDkOTmcXiOBJk24sXTZgCGtIoBW1wA6YqShimC6wpnBkZh9HgynVQ+BKyUXr77bxXbDlV81YxuTNpo57fxXg5v6HbsTN3YlpulRbv9CBfXqvGYnUCGJtm0jp9Rs3HQzI/tDQmBdhDuF3uHipsD9gW50mDhbejResbxdMIiZYnXlYPAka55dUazCURMKEv4T00JbTLsYCtFjJK4squiCDRqKZvvbwgmQMC0meCpa06lQX1V3ucFsbguAxwo0DQY7jg7AkvIuZ9VIItpQ9gcOdQRWFPO8LgtnPa9sPBArHY4PxCfPn54O++Ph8fj48Hx8eCBbZtgNMuyqk5CvziCxrKZNklx7Sft0kuROdKfT+7dvX19fX+j8hO8eHx/pZxRXMcdYuZkAWS/n6/UmWXFC/zINgqdSy4SELPODlWEU6UPnYEhOmWbCFtfdONLj4FFd1jjFt29iI1ztmAKp3HLPUVV1GK0o8zhIa3ip/mnn0QwA44566socqt1y8Qcs97aS+qyZPHuDfkplwbIWg9pN8jBIEZPCZnaZCs+oCVFs9E5BKS9X247cTYirOEmcto2IjGJDCbUNsSoI86fFcKdb/CGZSWKGNdI8RtXUatepjRKQr9MotAIYaSjPntkkiaoFLKGgvRiK+38xAyeEkJ3DDAyYNaRb6zZQlClUSgGmYviQgbsjRSu9oCWVilcOHMrQ27Tf7Z+eHj9//vL06YkMGVI3xDlk0hDmil1yGMNtO+ebLAg7GgiylYK0ms7MWZbup/Pp99//9re//fX97Z2++fR4nK8nsqw4ssbRogzP8vV2Zd+0PIDoULZIiTi4KSgs0vtibAUDsqekoM6n09v7G93oXsaiIIVIFsDb5yZN/RTPjAE2c3sUm/DYrK1hBy/ttyBp0yHArU3zGfinpkI0rGnkgr23MhPAKPiJYoEz1vkIVr0krEdNpIPI6I0w9fT33BWN0gXccYhg2Ekb/Mwx7Cy15gUhLqiRjQd0R2RDSW7VnGyeWXSIEjScBkoDf8I15hSdJYUHLA+BxjdmigpoMGpExOdhxKAJoMFsF+ctXQSxXa3QOmomUYw2fcnEnsPgoCBEE1ELshlsa3M2sefCRZuOqCWjKFLIoWOPQJJC5NRt7O7SnLHduBdhM4sfn7At2S3PT4/Pnz4fH47jsEeOTBoGjEvPTXiEVD7z2IF9avQLO+HQsnGeiHr7nt65vr9++/btj7fXb9PtSojuEvM8XXjn2P8plQqEF8ycS9JGqGQN2M6EG8XblRRjV79IVCuYDSXa5cv5Qsz58/pFCr6LOFxliTbixomejiMWEn8NwcG5sR02qVHdJpfcS2BxY1MNjVB1V0E1ikJlDgd70ssNgC6qfa/JwuYl9q85OtRsG1daRUFk37gg6h03assorzAY4pENnP0/biuH5MTfI46VTYtygcE6aezAtWscfjjTL3sWQJ17+tUlVx+xQT8mvDk5xUq/OG3aeMOFnBF0Ap0Gw8Qq50t1BRfLlk1SDl7hoC5K0VZOmvAFEVjcAeBZPIrZ5HbV1FEcndwdYM9YMWECBcmAAdg6PBe9yESMLo3bqIOn5Fr7/Ujm/uPjE/e7GEcpUOnQJ1YsbR11SktOqIiMfTijI7dnWIg5/v7b75fziVb7l19+IWW1En+cXrf52vPMmiRxl2lbuDUuGgIW/nXlXGxmlgGE20lt5tB3ZO8wu/QFmYahgdO+LFGww8x9B6d1q5Y43+qWp2k6nV4vF9KHHTH2fr/jyFKnU31bpmGYZ5IqtmFviEDtH67BJHnPtUJFfPckW38xctPv1LCE/e5cAP2HxzKIENpitSDxGWPIqGvS/iK+OU2q0pJj2qp+t+04CsyLxX1oNziHLH7C89DQ/hy9aulNXykAOu8VY7qioqygClDznvBgObS2uFU2WMlKtD65LRNa33UTPzhXtSe1oryuRsXNxUFCjO222j6or7uJ3Muxll1ZSx3xkc08U7MVEzfojteOJweIlhaDkb0sA9HUniEOz2RW16/2ssA8UpS3seuCabzv2ftAVsiyTjJP+9//9//693//d+Ki//v//r/+2//nv5LpQ3ZG5vB/kQZcCiQVX8lts2IJgu8wJkBm33K2dGJriX4xCR3cK2MmBNbY22so58u0ad4Q7vF5uxTiSWbMWRrzclcRiLnACXWYYtxJeWnUzhC+P2bHGo4zypDNhGRT/OZ2a/CNC4a4/c1m952jLEfTMwmNBJAVlRorSB5fZEaPcxmLqL3kasAMX83h2jYxeGPa7Y4IXW2S1y4d7BVDC1jjk/SyHgiZoyJae2JoA2UVNN4oA0Sv1YtVrqOLpz5NNJtD2q3Upzdl3OS7RDWRqggJauM1nOW7ELSPdQxe2Rl8U2paTPAbw25FayaareWS3ok8ETzL+nVFz6pm+dNt6/oRnNZzYxiudRk5mi+tf0gV8XQgOteqS8Hiv+M0IKlfQCfMdZ24iVnmtsCEuMq2XE7vtCXfPj1++emZQJsYSvN0u8xXrnjhMoDE4GJDMxKseZe0IAdmR8KcKvaNdqwcgz2e/Qi2HSJr+cuq1XP2xMWcp+uF1BxBk08Ph1lQac9syLwkDg+O5I5InevJeNphohEXlmqFn1SSyh9NkrBugu2j3xFEkjVNCaUBUPblYpBJ+S5qj2VVn+4qiGatGnbXGjVVSb2xpLoOGlZRNwR74IHVzYRHgi0n1IzbsKxZF1Nz/jA0BUOMe/E9b5IEvyxRpJdSPXJjAee41pyH1Ca1Z6P5Z6szuUiPlWy3qni6tr8p6tMInrMfoM2d0IO5PvQuo4yRcT3k5/HyZV8Wc5Q5zWM/PIu2ZRge6TY05hbWqjKS7jBHgdldXBBfYmJimxvmREA4Jam7IyKSwgVeMnxxpaXoY0dLtnBh+XS9Xq6SgEx/EOP963/5F/oywTvaq2VeN05KnufbQgeQWoppkAfulNBQvYQwUkEbBN6CgPIA7bphqFSfXElSiUVsZ260K+5q7TEd8vVyfnt9vZ1fD+N4fHw87A8cTeKhOvQQDEq5/bS0X5PGhWeSBZztQCp2x4WlHqM0idUVNYdz0f6V7v4pRszY6iTOHt1PM0udwaD8i9FRZSkVuCm5yyAYR8H8cRTSK0F5CNwpTB0Qlc6csIqYDfD5iH5Yl2lRsxstMG3qN+ATAOCdYmxmgDViW414nwHeaNimiLuoU1jFnryRm0ae1fsedLIX5IX6X2zzeaSE0jNW2fzWXuumwqrW6zjDFDtPMJXiD4h2GsHTQA3g6bqpqSZu9QTUBm3EdkPSMQobhBpXcEqqKBrYzOtMHLIu3GthYBuGrIgZPYHf399e397XZaarPX/6RBxIpCelOYjjQ7dvWu2PyvsA+YLi0oiZz1pyK5xjEd2al2QyNKsRX9TfIt5pdj8sjMPZv7Gt+f30/vXbH9P57brbkWB7IDUikVhZ4EwConCpPPvYJzKEZsm7u3GzAcwCAdzQli5c8gC3jQLqHHOyyJrxTNM6x/2ghiGNo1z/KCnYCe3M0WsASqU6yxwuxlZ9seQCVUpBayBwGUV8mldSnGFcUchujtty4/Im8dtJ2Xm28l3+Dj05EjcRWffGgIh/Z2vqZXBf/fYVbgVztqdahwxKjnfqqDanVHRpAiJU+03XKtes5Kh1Z9rKzfSJyQsH1s4VDT4JfnUcgvaw7cvFWPAz61dAE/0Ha1jEZye9Mzixnhv9ZdIn8/V8Ol9OpE+2mROeOfrP5gzTN/yTJLfoVTiDicmxWxKZ+xzWTDzRhM0S1CioOFFnU1IPa2xRqGdsaCF7nV7nPl19ZOU+UdzMNNONboNui1Temfj47dt0Pk37MfRDGPYJzdbqQnFkd1lIwaL/RF7YmcdJn5cr48auRwIqR4C9gatKIpkpVsxmNdkanB/iXX5NE5AwSWiiDCohAY5n1bzZqwek5SLIACiLf+1rlMJlc2ykevA4q2kpU0gC0SE2llmGBYhboDoD6MW+lHWjRyWe0d6qQftrZsyuyQUu16iCSz1WZkIYDrDF8BURhWC0fE++lY5LcVngfg4xWAqCsLpqOEQoCjLVvB/uDVWh5aQDWVITHEJ1SVfjp7nhO1FkEMH917a8GUaFBoIy+kTTMi2n09vL16/vp9fpOsn4Rp5E/3A8PjxxWTEXBWrMsTP2FMyzDpwcI2qBYeDAsbVoYCVG1H7DQNV1iOa+hM3lMsJRTjFjwJdNChY535B45nI6EbN0KdxOp9P76/V0XqRMbRxPh8ennJ+yRiVy3wNgc8cc1JDSuSSTAeXfC3r23m7LVdIsiEYOB04h2u8O4kuMAP9Kufg7O34KphSNtGtWaJV+/nVFXwEZNsWynbAMOJvNLpLz9wrkQIu2JJUpS+VKZ2h7h98UATAcj0cBSBeRSzWzHWRKD88CUoYI9AxVk8qvxqpztdsyAUx0jX3EFr/K54Z87tgmq9Mrug2j6ENZphX/7dk0WooTRL266xAXaUZAuCXPuY7GNojcNXA/uN8iOkhzeR6sZ3Swz2V4jOZrSUfB7XIm8nt9fft2uZzyyl2fYIOQFhrHjkwDHs80EyorCCdKFlhZM6/5snIObtZGOJHTl5WD1Y6SDS+mWe5Wp9jDKvJEH6w688l8cJo1n0kXEmu/ftuv80Qq5vL+bVluuWzLWuaJQzQE4HSHhEiAXLg5HseORVhw0lCUSvm05SFvmN1C3yXsfyb1c7te9lwLsTtwTcQx9ckQlzbYMyavgrUye1DlaZGD7DitpatWJpvw5fdTLOYa4O516ipygvWkaUMuYBzvulw/hR08DLtwQLUu4YOb5RfzJkm78kiq5nw+k/Agw5QrcrlsffP9qLQlxgDTkCbHqIQGcHBMEwIs+AhJAt0U6oeV7V0LNVwSiw0j8GUqNkw5Yt+w+u4OD2ITuB/GtP9HreLKvvn9HgS4ZAZ7Goaz0SMOLDEJGNLnQpb02zfSM7PgLqNsOLvFSpGSSURa1ZEoIUXuSEZCm0lT8D/Yu6DDbZEzmO/dvER1WSCFNc5k9NQeCkkcLJtX1n+bZ2Lul91AlH06n6+XCzOJrAdPTVx4chFIjP4cNm6jR78vUpclVMauIFIwdAxnp+6YTo7Dgayg7hymS75e58v5SkeSjP7y5aef/9Ttu4N6q5CoojRZK9CDFZe0293ghXgHW2oNA4ZkSW96MRy4MTyj6JjlYfsG3bg7zQR1w0gGKBqKDPBhyBAiLkfn2Q0rJ/gtRWcKdALg1iyZA5HrB5f9fg/bToiD15RDExwelge2scbRoZp6wxqWgaFexAp0u6u6cbg4UqnwOwo2GtCZbpIgp/4KoEltgdEEPpHSCw8SHKlRzfcamGtVsa9Uw6eAh41yM4upZTmss8zdYJuaPlo5vs465nJhBc41swmefU4X4PZy40D3xWGdzdIgMJzQRACiVJ1I8tAJSUjuqJSec6EyclRVYZt4hrZGp9wcUM4AQZ3MyFUyEQEn9XjwA7AZ80ZI/Xq5reucEhqf8IJOt+v7y9dLl2REAhtdPWc2REFjkiS6YeykRPN249MjArs72uOxS7lPU8jr7ULMWKRy27LvJMlYHtglqkoOueWkkKo0960IU2S0m/eamb3pLAf2TNAry60epAyDrELsZO8uET1hbIF3CLUMK6puae9LlJD4U7uRpMLhgd65xSvHCvLKkatNKmC55ZcAVq7l5SQ0LpKVKNoqw/S4WX3kzFxeY3VGF+yUGfENORp50sZrW5ZqssVaR4FEpfukgdx05C5NJYxypCbQuYFbKRsJ4kn9gBEGGP905ateFj17bHSb4bHqv5ArbZLV5glXRQs/LVTFvUiWhaT1mSuHz3SWkelDysu5TqCHp54g0SSDNL3Ys2jRh9A4T85GyyhMjQoaTkd8ekPmv0RO+h7QBayw8fAcwQ5WBaC0FYOpfjMeLK4lpZ+ZfXclL9O15JXtfUyEL5mA2yoVIpxVt3FanVRhY9oHOoFJVkmBXB9nUlWHNw6Fiy9R8oQ4XnFjwLkQt1yvf3pYn0ZxKqTYqvpqhfjvJdh48hb8q8dL64OkbHYhVtnYmtLel3R7DIvUUD90UljZV/9UkwDgRFq0ktlkpzGMBYZD0E4e/JwBySmSE7sxt2QhKli0NhRyXvJuLfJBh2E3ICmjbVxQSLk+XpXZuL9yb8cE5+YqKS3ub5zm7hQrdo21BjC4WySHrdUAfhHhkeiKRV864MCNRb0Y6nvczAkWXa034vUGOswTxGkDajAIQEgE6WOEathjKO2XJITFgT+I2HXT+miNFCf+oq8YHkJheA62IKz9pS0XR3wCUhab2CubppK8vnKKjSYo3gPzcJ+jrH1C2BdGH5KJUtYkXfYidwdhsUsgZN6mGfY9/cpVD0XjhQrR1ZNId8L1ojOXf4LkpKCIz72saKrInMd+drLuRncAeCpIdHvSFIrfrOEo2Z0SNJi4srOOJM9tWm7zjeeg4jlE+8kYU6lNpvMcH3ougNCU9WTC0k5ZPO3HHWjt1fQGC7ANV+FydyeOLpNiXXh+0IJIM9JGGDIwPGOlN916FQmso8THI9KFj0ydx6qULGOCryUE858F5AEmM3dUqhd1gkc3W51CnbM8ySC0c59jtPYisTR+VQTypUDF3Vyt9rCAANC++eaKKWxxYXZ628EkfzQUoPEl4RhJlIymENkNEMLMFDtxLmwuKCOmO+bCij4h3SR0WlCNiQxhQ31RiWZlFV0ehxBdKJu5PiVmJl2aeJuKLnUM7qfM3K97XSXK27kQMNNGpZeuv+1XZwOCYJfK9Cv5WgnizuASA7RS26QBT7T+KmamFck0YWQa3IJFCyjhU7r3RZpFBXhCijW9M4s2WSymKNLmigdJrtY/U4oGlfkdUig3aUItPce59ci2rJwkPhIQ6tGCnhid1oF+H5CmMabejBjlnWiKQ00XE1J2VHUMqHEji8h9Fzi/naPZ++1AnCHTitgHGjQWTgvBMaxruHqalswiJtM2I0zBBNppzAs+aCSt0VcnEaVI2oZ4IGAh1J+iKT1ns1y7EBR1vnlBUXWt2MdFXevJTPRiXmboDL6pro9quGvCWOOGvlOHoUregng6q4JVKouiDjz0aldwDAepcsEME/XRc5Y+GQA8vZTbOgeOYBKY0hwwzc7q2vQCkzIgaG3lrAtCQC5x0xlJbNuk9su8Op04f0CTTYkpgAXKCENCUk0qbiKon0CL/+BfA+qjuyWcKI/dxyQ6jGtx+40Hwa/uIRSDEPa0JEbJ7BFUe7KUKVCEkEVZzRAZtkb8Mq+SqkcKsKzOsbZj0exg3RWWgBt7r1cx86K07ZP0HHYXE/HdzteX15fT6URiK5pAZQJauAyQESxX8XM3cuIoqTVi5u2rtvV4v8tMFY5F31BUIU8DjgFelEITejxa8p52d7cd8mGVEigCFxv7GSKH3woDs5kH2JfpeqXvi/7fAEXUoAySn8agrjseD09Pn4hv+MI5et5+MaMqQrEbBI/tK9SXoS8llOKOxbqyBURgqkArOpD/3vynTmSfnQSkFyzya/IyFZ1GmRB3RzU4JJyAMRZvi4zsM4bjAuJ8W0SfsB1RxNF0ud6koob7kwQZzMQSn0OZnGOTzG0owM47MBoEMPEnjUUBuGW+kkTsIpuC/GbixDN5ej1eQ5zmE9OcgdKYzi4bQCmaimVOW6ZmmekdJXSv3kjcqTZZZpdd1ykiMEmNAEEC+5UmfzloCq5lr8g3RCILZAqb7FtSAFY21YKyM2yW3C4LZ0toVHC6XZK0h6NdYJ/ky+vb+4nzEqTllSglviHOOeJGpyFaQ11nymL9mqs7rBgwCw3ON3tGswJMv+iCiYsqoJwfKmzLu/3KGediQkqfGg4Cx7KSHOJxwvy0YgSj1TCdB5MGxdbicL7MKKbFH9mKlRQTbSPeJmbK/UbVurG1GBpLxRGtbjdqRA3f2hOYS8XApMqslCybJCU3kb1QlOnQMs2g/6L6sWXOK8tFdTkg7dIAtHpxoyRHyogank62cuLiLHQg98rCbl7nBZlnQVPx9XEi+3CSu+wbPFLhNa4l3oYiliQTAvrLGCU0QOtOoGCIKsNt+SCrI1GleHEywg0ZSnEVp8fIX50j6+gFKObnUNtOExLU05Ct87VjKL89MAcv2pY5y+522R+PpHL9rMJ3Ks9pVa+Xy3y7SPUONxyjx7hNt/XMCIXE1unt9SQMczjKmFER4liRTSwZ4GQkNkl/3RFxpN6jfcExmP0MJp/VZq4SJhpMVvtQJQnuWRqfS84eW6fzXKRNzSY5ED1JiPO6nN7f52USN/x+v2fGIBNsWibOYpP2EIh7LpxgQFJhFJuXVLyBfts7GH5m3oshqNIPbK/uHZColdZULlEBJ7RgZVCalNC8ahcbjTTbn+BMutVNonVM5wWjkaSrvjQUiKx72Uhj4cGOERYWhJTH/Z5rJsQvez2fb5fLss7qOlIrZysYJbCtZjRl63cZ0GcEnpU7hnEkXYyKyhrJOJHMLkYaKfToNaQI0ic7ONKzXEErdsAoAVFOKNJS2AEizo3R6J53SRIPmFVQEO+Aa0xe9XZLRQfJCzVFahpTqmopFuSP0k9gmW7vb29ERY+PT/2wN2GiLcXpRWR2OZ/f3l6WaZZGJNxEITIaTdf5SjY1JxlMU5AqL2IJAW/CvZYr2IkEkHwd4pZBGlXvpNKW7Rn1gzVi2WQ4+AMEGr3W2hiscUJkyICAYFmS6sMx74+iaTa6b3oGdnoO/VjG/soObiSbdcMGwU93Sc+WojbvFnAPEZU15qUpo26QKFaA8MOboDdxQGssFrduhpmCaZWOykm4ePSkQB0yUdzrjQeUtbB2UI0aA/0mDPdDaxUlW5Om+BYGnuH+iQ1uDJhZsbABejlfSPeus4v5TbjLLNWiGkqwq16SU0di8Ro+Sy+o6kMOS5iGKh5/TPXso6X2SfgFqf+wJ/E0IOtVmtHoXOuC+q4YzUmgCgpcqonkdT1wBmkVkqQRbvZ0z7sXdHE0BdVJGqZWwmUfhBqjmWgGRAnhT9NC0vXpE8c2jw9iTPMSbbLRtH202sv5/P71j9/p4OfHJ7Lppf40Y4sF2rA5HSxFMEuDi07zOFKSWIgEwQjxHEloc8es3Z5TrmDPOLMAnTQNi+zvWpnlAlpLHES1ZBufknR9SbgOfD14QTcukOVF4k4pxE77/cPDAyfRMJdL/5RU9mT9p50g2hAtOxCoJnVJjXV1WxWrpDTDCi4dCDD24qkDLSD6AD1poO4+ZhzgFkISPrqAB/N8VLeHr45n09znhioSMeeJYA1mTeltzEIjFLThC+Ly6ubL/PL16zRfpb5f9R2UCsKQBa7nYggAixzRpzyZR9h40tnGMrJdFScpSQ+xOtAxyEpFTlDHe7LMUlA8RxmZw8VZp7LeJZXSSoVnrgtsKSDmTAYlQtxZ+vL4igXvaaqwWfkEK+cWaFGrDMtpeyeDfenuCHcRyF/niZif7eHE2eDoj7wthNyunCP6+sqDsrn8+4D1oTOI/6TL0u7ndruy4E5Id5Q4w5rjyECJG/syxxz3uz3ax6E4L3AtAMji3mOWm9VQ7vEHrH/pkovwzFGzDjB8mHvWkipjQMJIeo0Liyzu+kNWyjA+ffr0UDaYCLyQ28qqoROMbgEHZOvtdgxv5HaLzG7W1ungGPXEgz2UhoLTkD6JGjn6ixXxF09+0Vz8hF7HKVsvTKMJc9fBAxLcvivBsgTcyCgoJomi6DUDN3QKgoVWtN/xunCw4rqLu7EbSKqVoc9LnLW9JS9pUvdqlgUG5BswQCNJpyU5z2aPExROwUyyWaSAMtFVcVRQp/3IijOBYiJzchhhwrQQ8QtIa7ZuVJYLMlHbmAh6YGtn4+nia7sFOKY2UcdJChhdWaOLQtImdbZbht46FO3lMIS0hrRJO5Rpms7X2/585kK9XqLkMUgSwuX15e397X2eZn1oDRtmNEuSVSkEjIm1JJlLvosoBVMb9/I9HB7IMudCwHGHVo+o5GB9gMF3FWgUr/e0V+3GodlhCouKGdyQ1t6FktMIxXjqiV8PaEp8C2ycwMaSj/aQHKqzty5oHuFQOnZxEL9gvs3M87QwqINutgmsucfGBBg8uEHrX2pOrt+67UJAmpwnv8BAT1q7gif0wnGzfYwVhSlZ+ppjwPM4+Rub1HJzWqINss5SK8L9d7oE1CXejgld/Emc3CSHlzaPMzVkJmmRFBh2PXUSGGRBICiCvcbS+0rq0hAGzd42OjTJs8EcjG7Zwy4L3rTHFFEMFnjy3YyO9MSq1C7LprDBYRCqxjmloLNttl4KMk+q9xSH4CIsygASd/y7DzOg9E14Ptk8tqI4x01p3Ko8O3tMSJP89tuvRF/7/eH4+HDY7+kzevPby7f39xMBOCL83WH//PxUG4ZxNJB9/wgVy6TriBl+xWpJePjSjsvLh3GwSp4IxAJq6I2jzUthasREiQHWYLH/oDH7uzA7ujUFCxCIwglS405sejgcpZPghnqZFF3BiOhlwDEEdaRArmMXmYhJ1YRy4ZFq0nZSDfTUNK2orxbcq5CrnlGTpjBfkpV6eb2IwjrJ/wU61HMXhR6WeAbgwbBZvoLJzCwyiYQnntFykQo81mMcrCyFKw8Ph0EmkBGfihBhRzyx120iBtskv5FBOlGKVGVJ7b4oLTXkMTQ6aqwrxmgoxef8KH4MwdM1sH8ZCIepv6TYbhkctMy6HL8zzkk6mavTKqigrmlLD84uX9uVD618QiYOqG3bFJUZDJFAi3ZkbQrao/REMsPMfVBix22exhp4yEi34xnucGT1yzyd3t64RHW6HXY7WrHL+f10OtOpj8QwpCXIdB+4+65UF8h6MfLcJslJgKMi1fQlDpogVR9XMUaGDEWlHXrP4paSc4UxjBGdZRdZxXQ0EN7EJ7J1LlNBxRg2isghrt0LUg/TdJWGRLIsFnCPUo0Yk2pPpChGHU7EPTfmWTI4FsKge/ahcVF85wLT4/ZNco9SeYwmTm1rxTDtkuWJmE/MfJXC/DarsOqoYpqsNCWZLJ/yNnErvBsHJdCX6Ep/XogZJHGxkPIgZMptMbgnBouPp+cnbk/eMfLm6PP1Io0N2LOlTsBC6Fw9MlGSW4Ll5SSkI2jHhoABg3ZvGr1Fbm4x72dBuia3gO6gPjWf0tL2OkwYFDlRVEaqGgpmdtuSSvCjBV3idXNWVbdk4I4DYjHzSER01Q2Kk4ExpcuUKslSJXUw/Wa+FtdCwmncurWTCdWHHd334eHx6fmnnw7Hp27o6C5Iwb9NV0H/EmyROQokDopIv9s0SSYK/bcoZ4oXSoMBEj+gRVilax8MPDBMIxSim399Mf9hKdXgLZrTFTRQE6M7BspdBlzEIC73UDpiEeeL9s0g1cnTFjnCC5y8AlfXVKjgO8WrCwMgeW0we9NG2tNF/Nab7Ad0BbOiOVi75IF2mI81pVJZiD0TvfgeUPSS3JgttdxFCNXDLlXTKOZBB+ROhrat83I6kZiTRH35nAD05cJtjoWm2BIlGxRDlYlV99w6c/vy5UuPUZgoGTIHKxxtYg6lYBkuEG7irZPOmb16owqavQrYyDqsWk6SYHUVSJME/Ko1cMBiUukMjknmEzBZyhwnWU4KZW0MdozwjaqjI2Q00otBs+ODDxeN4onigsq+L+jwKQ5yNQVxozn7D3WZWBjd2pAFU/4K9mx0ShKyWtjrJzJ66GhPySSEH2xZw8IGu4zdlRUIUMWQxICqsvuoyeOcJfqZZD/YqMlp05Vq5G+xp+Y7FEdOMe9E1Hh2UBQWTYOr82ZzqzI4HpUNwmIkNwNdPADassaIRC/iqVg5blluSBkTm9mpJpTi+Tt6x9g5BlBichCGPV2uUeYSPz49Mud0nWSrWV2nfUvVohifiEqx0SzE3qW6IurvURkt6QjFx2VgOe7AH2hYno7dscQSXG98OZG2gRxeZQ6TtASR4DsBr20m7L3M3L+fxO7bC2e2PzzyvEti/VVyK8u68NCAxE4f8ZJkVB6VpKWDomX60A3uvl0Lwm7aAdhhahSSMMXLBAc/unC7kO6mi7OJDyYqJRoCZbxE67mGDfpNGndop6Cg9jToIesYejQb4MBrQABUj2RgxsxZ4K8ixSpLJIoOXg6UEOvdi7FnzSIHCYsEuIM54zP0aMFDq7lMt5mAa07nE6d+X687IobnpyOZ7GlMO4Hw48gxHMkxlfa6a81/TRyvvM3z+XKZ5kkgaxYDl5eaOYeTBHZAVJ34ua0SQnOsmGeMWaAtivFKUL7SsqJgTKRvmuMsFwNjIYS7ti8SrzW6ZBQwDIfjoQBOkOkL67WL6tItWvWqssfFv1m62wBUyq1WZhLecsePIr81AOrMb5G4ItBa8rhYiPSBR7EjN071frSoZrKEyyRqbQMhgKAjqpajkQsjh4X44HK7nE7z7VbYcOeckXWTKH6WxFO5PKk0ogaCzllIiquU319G7on5pySVTDyZNmdpSbpJNI33me+mHwriOtE8YuJUgnbljzYAi1yRY1HsXKyg0MUWtpKNlpCWMmdkc4pDQHW9Kqhg4DNjZko0U7Yo4NDpGMEcdGjBoYKPw0BMmqBUpKIiX5SWB4EqNvr4YbL2WQnglICivsCZnbRoA0lEekl/PMm9I56RLSDQS+B3vF15dljYTudXMmOe1o0nvQ17kc0cQl20a/u6aS4SXxy+UeHDlTAx88w0oQmMuz1IX+32ZAcde+T2ACB7UbRpC3TQAuoCBZmsV/QFH2Mxw69oQ07REqJ1c3AzOxlryaHRwJwERNjrM/LkrVUiZpzBKaEBmEuABU63SiqIhdHRAvZ4NckkkFzP+dvLyzxPj49PR55RPMAfBc7XkHaCD6JH7oMkBSKcZDeGp0lW1wecL2SxcSudRdr0FwT8zMJRs4kud7lwlwgyX4ive+mevHG60AZjSfrAYSZp7DQZKktfr3IauVMmj4XxES4Q1dKRVNryM/Kj+0bSTDAjUc384rowa51usHiLijg+gSFUaWdVMPuJXfmoCiFyIhkyysh0nC2ZkMLao9peu2+plMXK6Zn1pjiuEBXcM2ewhOvWjkcMbH1W56qkMzNM24BWikpG8Co22rz5JC7G4ctPX/70pz+TGUgfz2uWehtekMhZxkTv5/P7y/vpjR7tsOdBbp+eP5GVmHVCuxgqwjDYZTS7AVXgTeRDBVkcxNYHUU8y5udxdzzY0J6o3hez4mCC9Npyr5hFH9TYwV6FisVkQ0yVNCBfF9MM7cZwdq5jjmNfU0/qM5NBfJRhaZtMcUBCY3G71HGdijfxDvE7LC8OtMmHA6bqLSQqIF8Phz2Cu0XchZ3k54rusxZhUjAsiVybBQqA4sqHYILQ7JY3CwLWZmsBRVFsAvI4t+1yvb29vt+WC+c3dHEVgkEsz/A5BACIFRlQvEPT9UaoAKFoQO1ixR6QtaAixnddkSkAKeD/kq3hqgcbIFHLIBrBHcGKyqojkXlmkAiDTp6TWRzsNNPUORuB6MGtgIRn99IYr5bajFydz0nZzMgoaEwT81Unbqt2JZykg5JqaLNonq/+IYTAyJId9KQ3jrv94eFIBv8qKa2Rw9+dpAtthDTO509kSBL3H4jKH544xXErXH0imduihZkTBGJ0KrjViMowsB8fjqiKISh24CD74/G43+24GVsvfZKj9oHRRW3Uh4x6BLlnbV6MQ4q7+yv9Ozmr/jDnYDBLsXXrqqqxM8QidQ+c9L4n22bj0Sc3+meRKs4E2aPS3J1Bwaxz7n21TaSl2WveDztao74T5JbP59PGHnp64J26kJN5D1Gbi+GBzW0lLWzGOkLzWrO1kHNT/oVvMV4yG0v2mbNPCVhfb2Twv9OmDOIgztIdUcqEEogMlhkKuVHbNC8Lh2Ku08PhqFwqCypN4bQ+LzZOFduxYLYy/yOTMTmfT210hU4WP9cthj0iEl1YRabT8THHhweBMCKuslV1yxlkQTaj4+BVrVH8EKpOTLYqtLLAjmI0ucMcpOZQ+jVfzmTsbTvm0aRAU+G6ZiRhd8TtxlwdONrIFWDsfYt9knZNvhicVdOPD0+f9scHKZMO4sAMsxQkF4slQquAGLampK9wOwFu78sT5HYHevPx8eHT55+enh73POhq6PpdtC5I3pfDa6WkPwzbM3VfKtV7LrapoFj9Ik28s/oDjLNc4URFwXrVENW3yL1FOhIhnCHAlQFLgAUjWwZh6dlJwUPa8gQrZz9zd2JpSDhIcS8fPEmyHXJDEfjiOseCvqVSLm3NUrI9LDQMDK9OC90CULgAomRJUkw5QvicfsSlrSHMRPKcLTuzyJtuxCWcBTj2aO0mVGFqyjpKmybhN5FiHDTTSSvnnNwVA+ZgmUsid6TCjl3sMgOpcLEUF/tqHFcJuGhUwPNNmS2ii7+Zqw/IrOw/PT7sD+M8397fX0loYTpaqZIYClUd2cGmfJqdFOE9AluZPxWGshIlvqSYnTsYMLt21tMMLmk1mk04muZHLHRY2CF5iWmgR+x55EHHKGEp9NCLKhDJGQuJ9QlmiBnEhedWxYsI9GKt9hilj9wMm7iGB2E9k1FNIGV3fHgkkastf4NOo9C0K1lbkIeLsF5/a2g93mEt5SE4ARWkBWMvVS8KK0LFDZUIWmUlxCTNuQMjNOT/Lxw1z9pV2uwG2HDOM9kyqVxg9D1t9kGinJIBPU8XAbKcOi35nWItxFTt92TIQXMXkjWPFk9kcC7FvSK7lG9JZrLKXkti48ZJ2afTaSV7TKp2uTlJEr7vTAxDaaZ6UdBSz7qR3Vxi2QqwtrQxvOThRPFKB7MITxfMCImkSM2tduuVCiU1Y2wTbWsSIJmnBUZZOk76HIcDGYFEJKdTOF9O66yJoa7bLYet7iP22DBGHYDjOxvNhnUqEcOaQSyHBcZhunKRtuQWajOqYEkl/pOEGCdFjjy1nTlczP0ll13hJiFI5FnEtmGRsfQcTYFHT7uD8nn6vvd4KEpfs20rLR9P8eUpi8eBW72h+QM7VqS/OoYLiSfKZHdwHWutbPGzh/fLfGKtb8xViqoM4aZa9qCx4aAysWiEITbpGnVlHW1F5KkSnh7YIUCPfb1cuEmA2IY5Zddo8kVigxyaTvvYIV4+7fa783amIk84nChmPdo09hxAHAYypgQ0sWuWl48LHdmwJ8rlhsfTjK5zCPug0jioiNUwEbfX5ULjdZq5su/y/s6Z5HnlnAyC37ALFJqIRNaoV4lWWRvF7R4QHeeU5imxlW8MY+ioLl6yvjmirTQblwWehv9hOLu5eSffNt0PP1/SbUGhYFANWjRjpXjY2m/DkJ6HGl02huawUorntgSYf3IdnF64nFXClcl9lnf6ECyhplG/WADuAC6O0MK2/hwv135lFdKLF1H95LLIJmJYBCf0zpHWIkr6m4KxlmZ6HugiKkVaupoO8RB88diCYfDYaBK/XzlVCX5e1xYWarYVCmZm6HG+SaUeE9XC8UQv9flHHQWh+Ut0nOBqfsL9bh9kCc+cHSNOdKtKztm9qMFpSnjDpy4WruFels7Hum7DttUCm8RNbXZ0/CiZbPA8rpLSQsSXpUEro215bWwp7WLkxCS0C0JSDftcOd6yLJKescy3+XY9nc/0jxiaC7d13fGwvlijSTA6VTRD1iBCzGmAgZOVpBzqOkqk3ASeAtEgmL7z2hXexl68Xh0ktEyZQ2G9OmCqryaqAw1rxRIuEs2tMaPPXECJ6Pl6Wbbpej2vmO5o8ThzhLjAwmO0IqzKQSfH5iO+RGe+fpMFGxewS/lOYrt08CS9Yr4epdDYYUaAmK/cv+ZCC7Ks/bxInyIeiig0ESyrG+SakVYMIoVHDj04RVLogwso7KTh0YDUdX065wbr9mYMY00SK8YpxiOxD9k5oBFV9rN6BT4qDlXRGoYM0ZydbV0XmBf/ILMVRukGEiGtuBtjOaClYWZBvi1IStNz6tLXPZMe8kXz4cm0mBc8pxS0DVZ4g7ypJBHG5cbv9HB7IpuWsyHNi7IgHMyOYHpNKi3FoFuk+wnXt1zPN6Izrs5fkB24otZF+KFDHb86wArWG45reFVYYxQLDcqi031drtdoTwFwJX4AtP8viP2bFw7OQEnNLO6SilYdU4yCddvUk5uidxNhJCFDsgujGjLKL2SFXWeCl+bOMm+qMmldcDHo75IioiZ46/WiSP0i72gbSIhtA5uYI4mJvLghlLfqOcwBwJWQDOT6XmHyllNHDD9jvq84dtjPzVu1Jay8FaYVwc8RFa8BZBc1bFGitjtIyBrmgLATcaV3C6RHVz6uWmIlaVVBWqdZioc5G22rdGaKRSMtprHc+HevmXvQgE6QfmH6x+I/ICbeQmmt1Q2EMlXYBO7ua1lABka9FBErucrvPIqCqZR7KUijlqRtMCWCzAWgBpIizzMc9zzchbOP2Oa5zrd12axHRzeKXU73SBqGS7PHMTBtLRNXg13O59ONY8YX4h/u+6XFWng2qbe3wo8qpEVuATsF9JEhRVcqWogICwRl/k0S9l3D8oPK5E3xC0XxnLOYDBzd4BIJtNWTBGFLctTNjabgYMHBfaCmN/dryDP8sFLvxgk+pcOAGU0vCkFZBGKuOmDMMZzzXcK4GiYC+RKC5sDqgo6QY99zIkuFM7o+YvhItTMmgUmqh/XKKcDPux3Zu1lj0wldPcRHM0jvSD5TFyTrHfzCNo8E5aTpicalJTyQpDHnyJ7VDm50BZ72HEH9fir1AHMcdTUuSf5H+zVX5BZsiVx55eKcU+qjawedWLzFgiM5V1DAiIYXmAr0pNK6QS1GIfR9SpZaz5kcXHoqCZvFxjloGQmG7IjRtGHMLdOn5LUJwiF7keeEcWPJHJA+TED2sLsdjg+jNG6kRVwk70MMHtZLYcg4UmI5sHpW7pTKGuYieQc3Rmho2sBSX5w/luW1LcUgZdB1R3FF5nwCXtdkBqDkIqMT+SYeDplQ1K9p5gXZFJSyelGXpeofboPVJYTYWG6TsuWMEnjo8f9inmDhXy0pUi9lp+k0Ge0MNVUM25WF2D0moIWlki0BAaoSE8dH31IwTAYV4Jmls42kH2Yhcf5EKP/wsKcljKi9ENbbrMMA2gYJMovIJdtoA0luHZ4+7ff7cj4TDOi0gEfstChpqurV0XhVyWjYC++plqazlOHVXCTPmvjlyJUwEU3JWj9EcdIvNtPbuMBC+aH2HCwcn3FlYTjMdFLr8oIiEprIWgyBbYLebia23H1LaUjvIKgPFX45AABrYtOxu5x0TyfziC5ErfNtYjcJU/gGx1qFfXJaSVRBeIP/4h3ox37H841TIqZZAQtpG26R29+wVcD5eztxz4xAt0On2SOcv5VlKuRylpIWHt9NRsw8X1fSSzKIPGNVtELHUBF7bjbbsIDCNVmqDsk61keNiR+4iRu/spLcgnR8Z1Xjc+DNV8NbLt3+OzKYugFKA0qIbg1z5FWz6YoWhc/YHN99kbicHlYE4fVwWESe5Em8J50yID9XDc4DAaGbBBdAIj0iuIEmT54wtSHksrnETeK/31jKS48bEj5SJsxLTYYU/EVF6xjYiSehQ501zTmdolCPT0+Pj8/Hxyd6OtLvMetwpGJRAyuICHAbZXU2JulelCR2vETRN6IsRMfsj8S6SXpWxQY6ORgLTTTSvCruPogtMUctH1QlE7Vq2KwUt+lNcYNYMbXH9DWIx/1tRXdOFYuDFffzynHZO5DpYgT1bfT741GWsB+m/sIh8yks5cbW6pbbnDScVox/zY9hrtsfdofjKJlp0u2IiT9q/qUOPDkcD/vdQXONQeBiNS43RmInnvLyLkPApY8lT96bpVsbhENJVrlVYjEE7OhfgtnZ5TxTgKInJrHUW9PSIBHVhT2mPTJurWmd2eJu16uRkGT8rE6ck4AmAzo0fIBEb/IyNB8Z2lkvyR1nAhqaSUZiHFJP6LiTpiWBmzl6ridyIVaQF93Tmg051SYkTlDEcys6C0SxuxDaEP8v/0cYibsYRkDNgobcooiA5IpUfXXoOjL2wwOxy/NnCe2P12lecG7sOkMNdkRmnuFb0May6PpHbdMmoVup7BcZFcxO2u154nh0l53bLcEfquUfw/XmEKzgjJ/P4jP1RKKxjWNA6c4EBvlaZeIM5Xyidekt99iRQZ2czkaqaTRrVCo1xwMT92437K7DZeAJCn0n7QUzSmvQQ1hqhpGBttuzU7+XPxKmIMUOoSzJspGElz7J2vGLpzfy+CA9lI0k7tQ7vb++v76+XG8nDg1JISw6wxebD0Y70clWMJCImMQMweC8wD+zYT+QfpYRFkkLQhXqcCYo21YTyXemMEmcDBmFzaK3JJeUdWank31ZBaByPwXLwG8gt5k12Jds8kidNzEiHYBD9DlLpjivnrcBUGhv7Z0k+VOz/+WumDiTPDC6Kq8811abxRSxr6L0MQ6qsTdSqX0xqlTf6Sbmu0XVxSvCjDZI4nnfc0rL0zOhaBJlBIWv4nqRJ90VS8wphnq0+MBcDShldfNOHVZSDr7jYYO7pAsHa7qY8al2YKsD8LLpxqVdHoiLvrqxPzgUWneBG/fYqw8ME3zuYGl2qpia81euX/GrFLQ2ScDvkTOdSfAJ8BZfEY8y3h25tk7qId2lI74yaVIjjWqkGXYnviY4GbJUDXUSNOIhj3t+ccMdyY8WpcZpf0w6W9zQKZNhT141B2xDUZ+ogE18XxiinIJ3x9XFFYgM4rF1k0fS6HlxPZLq1I0wcN0y8wL9svWRbF2hvE37Gmx8TQ4wSafZ6MXGUPUxeB6LL2bU0KVKtCJYCe4dTejAHkh1G/N/iIbuYgkWR7fABvqO4Mx9l4DBtqxlNlJWL7Zy1GbJiYuWO/HwsN+CjZBl5gLQItZFx7Z6QFlOEfY1PyLt8MjZu4yZxwMLP85fXrdpnk6n99P5RCA62JDTbI0qNOspw9u5ShChKgRBD1wEmaQj8n6/Q8qIl7S50mh4pP5RmibG7rcwvZrFb2ZHm2lnSsDoP7iHrLgBaLrMmaDyS/v11k+ndNOyZXNkBn+ZP3KTXwkK7/tu2PbW6SsDnkR4DmLwNo1MunARSHKRIMBeczqQkUGnOhweSMnAGkc0pSR1BCUUYdMhtz17R4OENHiRVw7yd8jF95Exum3FfFX6Djq/mMCwCLdeQtzcWoPUwSBcN65iZS9fmiU3iMsCJEdUnLPc9k8c2RLXQS2HrbxVQIQQ6jpj6y2DLljQGV2BJVbr6QadZAyFDrsjnrRls/78wVGi7lPImrKnaVDazy6oWwCFCsIvfKzUeS/LtgzS9pEnMs+H27CbNnYcwxgp0itZ8Coji55hwq7jNvmR86M4DMU9V+n/wnNSeKfSQikHgV0pUZ6RMoKhpBLOFhORm7mxYB2kS4brYGG/4NwCTWKhx8pBLRcZbFNfSO9ekOB8UzwubC/fBlcT4ARzY3sY2xnq7kDdWTdL75SS8WO2thXww8kVuU6KSIfnrvThQySpeNwGO40+ntmSVZZV/EqASVxgzYIMjSHlC+J622pDvV7yAA57HtM1i8YpWqyCDvaSOxUEmwV1P8JsCKZP2scJNnopmIUidrgELlHm4WAl7ZD4nAuaJ2b3SvXaEMeCB/LIms0u5hl3FtJK7BK/y6n1qIHxtdo8zDbcHYAT5JA6yvM4pTc0+1xQEqmFNRKVlFqa7GVb3ItZcbWk+IcOlo9UhWfIjjX30u51f9w/P316fnomdfrbr9v7+Y0+5A21jl57nnD4adgdAvsA0ipOG4GjMh7HxLVvfdTwvPSUkkaHC/ujbSiVHJC06al24cIU6O+BFjbFFIjvnG2XaaRSwbdmhcu07VLD+EEjyzY3XZ2Mwgcm51wlFU0g1x77jRopLQ01qqYYZ1eMB4XkXjSdKKMO+Gj5AOKSTI1iwv9yPa0WWjcEiqJfdK4Y0MGsY8NBNp6xOUoIJc7DCTNR82E1sUKvojO/tcSK3cc5W6K4a1Oo3By1ahoUVHMc8bwQh30cEDoIkJ/sxhi5r2mc14z+JghY9rW9g+2z1GAxifSd9hip6kWXOmucDewKl1dUjBA10xnOXY75EFluwjG321TUtjSMj2E3mgpoW5l5zhPPTVbZlGT38R7cHmx2SVYzL/24P3z68vN+6B73B77j37rb7QanHImwL19++tNPfzk8PhK8ui4ZwJevIq0usnV4w0yB5P1NjQ7hl5d1rmPAreSIHwEO0l6TL9X6N8YrxkI4nK9snbhN/qsYirrFAvQVm8HjEIqvdTR9AQ5TUJYbwzK4xQ/aMounAWMGz8zWV8xQVNTd85gGkOQz3vhUGapyqLK52UBOLmaLBQk3QughAMp5ZkM3JG+iz6fbZBCH9oHDom9WDqoGczLBU8TARXaz0CABdJlEnjftLWa54hpMzNrWDFZoU4OwySQT9Gqm03c8rYH3tOOEaGKZKVxuWpMlQnXsBYCh4atk3ItTYkMCvOTNreqUq1BDude1PEdHobY7GEJGKEiU6BMgH4Gb28zl2eLjUpCAtgi6slLCp50Cwsr8zAmDO27CzWLIXf7sHpMAkpQVTreZB01P4/Hzz3/5C+nN4/PT169f315f6Sk+//Tlv/+3//7l808Er75+ewtxo0Uh+yNKG57b5TydznmZA5dSssrurBuO96zZrF119FcwbmAzrMeoZ0kNqQF+bItBbHs+dZQpSGted1oIBN6DVjFo0VRKjgaGS7EautaUac0SE8IG3xXFZSs2rt4OK5EpDSV9gFvmIr3jB4Hk6pcseIBSH8QkYykohNboUVAEGAH1ijm+bUiL1AUgOcrbKLLwlabSeetKzxZAWtHLHlWK2tBBiLY4sTLCASRUg0efWJ/BhIi0ClrRTZN2k9ll/0gW1DASLCk7zqq63KYePgg6wU6C/66QN/iwi8Jo7kOC4RRe5xBMxFjepLgYLOtPGsNoaC7Wb4jPN89E2xeecRJ3xQpZYKhv6KifoE84rsQKarc7PD1/Eh/XkdjGG62Jb59Hhd0uF16lNb98/Ra4hGP59PnL4fH5Z0KiD49ffrnQOT9/+vTly890K5fbG+FNhs579m4V7qQ8n99Pl/OJkNd22Ev354jyO8S4NeOpScRUfonw40tcaOilx/Kutfidc9ywsKoeVQ/GSJUs7euAZ95Dw8g/GIWDyCx1sGWWO1PEWec7v5nJpwoeiiVkOCZrP9IChGKRQsUSlr8H3kReq/JR45HLbVaang4wU762SgO4ed7tFpKjUHMrxqmZUQ/Uuw3jusxD1219L12iu9V2w1RdyZaEqsuZPKJcgGiTXV1X2W4yBh3YInAs7Q8PRDKPD8dRCta4REQ6JsZLz80SODGew0fqKisWrRYjh2CKtODJ2jYEaq7CXvlH1AkUJ+JinUJEXXHiOhu7J40prrde5o53g1h6iN5qxJqfWawvVsHMMF8+//LLX758/vn48Bi1I6vk9dxmst3pfzfJ/p+m6/v5/de//Xq+zj/9ZT4+7En2f/7yJ1KuRMvEJOtWXl/eXk4XgpsPRzInd6TJF87pnDEPTSrr6kArMUF5JhmyPr3Tp4vviCFQ0luejX/2Mg+GfYIhTAdgbuQUZyQ3XUxhqyz37xap08wuo+7AUlUppfm9UqqLNvSNC+3pTWPakVpEUE9uBxlwcz7z0Jy+UxMEizap0XCRqSMolsqOpnyEglGFs3AMvGeKfTgexQ2geeSZ/dFSLN5xu5FtN45LP0n3mWJFnpAe0uYTCxu9kUU0bSYsu2bU22xJizq17lLJmaQ32cGFC7z73Tg8HA+fnp+fHp9GTnnrdvsHOnLc7XhIHefpzGxrc5FBZwyLgmNoRSmDXHkyqTb/LOqT8Lxy/ZZuPWJERad/qPOMM7QYcakzTdKHiDqHXuwgdaDZBmVJOmfhsj8+Pj9/+fzl56fnL9yJoQTpkMa/5OOa8C2pyzgRw/z677/9/o3A2BriL3/+86fPz6OEyQ6HAymO23Q+Xy7ny5luE8lgaEICwchbI5MgEL/KSLmduanCYpnLoI1kvXbxuPScZPVzqsc4iNVXXHs07n5XPh+MHAdj7gOoxIzv9s4Kwa3pqlM8LtOQdb47yr1u9/xWYHE6QhExrN41F75yA2bY+FXk7h2zOYPKvRvw8xsyWym48jILGLY7eJXk1uUSkWhB+jqJ4cMnkqAkU2GSzOh+WCTenWWUJcEk4J5s8URIIFRQw2gqGjQQXSc5dJgLJpl0KTc9TTDyMhp+Y2fsPBOMGHv2tBIPPHA51FPX9XTYdL2+vny9Xi6oXVWXuoXokYcR5CqBYyOa5mgiTLPNRBZIMEQWi7OYkfEFFhHxk6QWhYiL525nnYwjT6qFeNoFDk7lwlOEDsTon78M+yNxV4lWx8vZBESnvTwpIdq1j8MjZ3v/QuDzfLl1w3jk8BgqZEYMx7ycz+fTKW/L4XCUSoEFbhIzuCPi1anvZRzA+TbdYPWviGNaTrQJMl75lQd+ccXu/sCtMNpxOGb3R4PioVE7VdA7N4CLjH+Cs02/KUrXU2Z1oTVUXFWMcZNiN7NXIO5dfbT/GNHDs+pa0h/CGSaqbg2mSmAsVK4r9nimzqz2F9jDucf8q8ibgt7NUi12OWMy5YzKV46B9t2ui1qBPLDM7G+Djv/khgzBdmKT8nkksJAeKR3X0KLxBNaU57pwY3q3LLNmNZtpVQAkSCDzzczz+fzGw4YKWblkEoyTVL4dHgmsPZJGvIznGydAXDg8FFiKSv+vldtJrkuRJM5eZo3A+ZJMUAFyQ3ZKVIdj93CZWJo0AjaZR58HLnje5hv7FUnFCibkLFLIA0ZE4sFkAcBVPZyksRsPUjdPFyEsKU7yIqY5Eu/pOaVtFd8kC6Z+PPz0p90nzn8dSCgQ14i7Lq1zfn9//frbH+8vryK20rothMuC+jE3GWIZ+p365a/Tdb3dSMXAHSGPI5My2Y3ViVeFlfsmGpLT2vfMbXA6Z+2M5EmRxazCYCHG4IwUFOAGALM26OmvfrPUL/9Zgy32ujuglPZ9ZaVQE0Lb77pqM9M+3p3HwI0fFNv+DJ5m35zNf28upx2F8IaytDkh7GCZpkpa5ZJJs/diXg/iV6GvH/aEE8ZO0sXX/YF9WSz7V7FAQj9u9I4MxGQDlHATbP8NcUbUOMi8Ci1F1k47mH3Zo8kb3QudA5GiQfoK0E1frrcSXt7eXjGdibsPrzOhdTrr7caNn5F+qNl4yHqGfx1IXGVjMOtONyPAZ8G3ZU01VVuieEDCM6WT73BTdi4HYq0jC77piCjYh/J9GEU8GHXgDFjuycJHSfP5oXA7YI0hii4tkm60sg3Jia10jd1h3I9HTmHZcUUG3TaJh5eXl99+++2PP34nw+XIgy642Ak2PI+5vE6L9FMm9qDf4lkYZ9ms21wqKFnQoG2AohETXibtSUaVDMDwCIzSqjt7jJCi6RNdO9cqfjzA1XfYrKHy73/R383YMr76YAV9AGZ2R/dVfrmGfVQYBzsIX7Mhs/55abnf3i3B3N+G0e4vrcis4X2+sDRCIdk1R5jjbPIO48xu0XI8cMlAFxKBgYenT0RDw263Zb//LNPhOCTP3U24QZh6qMlg1RENUvAkD5TZy7kb93vusa2Z0xHJlmgLzG0lyGhBxun5xCU69F2ygGdSLuznCTLNe1qzlljL7QcXBOq40FFZ1TbF/hsMAauqB8MEY6y+Enj8QihWKoel9ib5sGHgmeWl4Dmew076GNFTx3kaGTeuvcASbv1EehtLIcPIp9uV7A5uTR126L1N6JfOf7lef//9969fv57e3+lPsjCPDw+7YVwNmch4d55aLfHbSKbdTazXDp2NY5KpOPIsUC62HgKQlbHHYc9o0QIs+rmFQ1r+afVJyzxBtZAzVYVtvYfefsgzjZ1TLZnsGK1Sc1bGiXecFupMBIiFIlniuUZUBDlZRE5dz2rzyP/yXeBJWw9Un5vl7jkCbtWLzgS2GgKegWzWBQ7uu0mm4pLMPIpkYvLmmnECCamjLUdUNHH7hR1ZG8NhlD1Ds7Ui6cWLzC9bJLd/QQE10dbxcGSpetgPUl+JdA6UPReM2Oa4Ow9+79LXG/EK4aLrOZOWuQ1950FVL2XTLcj2ckEYGt9oa5ci1GC+ShBXdZqpssLoyRTcsQEbzXdYvVLCM9L1c0/QjA7duLp/2tjkG2NBUkIvs0E1J4NzKbgz/UaiBtCXe16s2/v7+x9//EEMM03c4e3IrmqCe9weUeYrihOPZ46vxM7SzJLfyqzEGFf2SYeDCV5JIeqEHxfeRB0DwcH9cc9ua0wT2qCKmjVRKW3rmhqDpzJMUFshmASqyqfyzA+5xVcN437vvQN+oGGicC/ym9QBpWG7I04JU8+Y3I40SPK/GuQV2t9wJ6ZkHBm23ogP6hFAVdROtvE0Ua13+rmlFeXqtIVDN3LLQp450q05kJSbpPcyVoD+iV1/7KIMAOUsOGGCHt5eTFpG9cHEc2R5LPsg9eecQd0PanxbG5SO+Gq/D9Ktky7HWu/3eHl7JeEcSXH1UlWSkKYjc9fkMbJFMOFZV51TLDXTd9akpOpbxbfRRWm27xdkl7q/vHrGG9mXtSEQu/v2PF6C7ZRllpq5ssyseHejNM4WWYAePZwClhfu+Ytp9WyurG9v76Rh3l5f6erImJUZNREWLG6c5M7Mcz9lYDrrJcSTNzemIS8gDQuMG9RmyNORPoNfTvJlkmN7Ix88PuiuZjeDl8yHEg2JVbkEgvS45w+wWbh/R+kxtGjnjjblr+yBytJCMnMlG1/5LTjZ65kQSBbcXQIitcHGaqkjO6layZXny3eOvXqh4iFaE9LIeIZdzGvGU154ujQL/aVLN0mPZwzBs2+v3DODdhBRSFIK07qdpx1jLuk/2Pfj8XgQGDAqgYY8LFvqpRcwGSRh7adZEj+5aXevWFk6YmKjxdtUPgn+IW7jzkmSJUkWU4fc44Su/fCQYuqBM0zWVDNfVFmLbLWzURvb4iMbrBtstdlUStLlR6o4C/oai3tQD6RTbOrEjzIfnBUn++jWIFKfk9C6W+AhVbu9KB9uok2YljhhYsga9g/73Z41CYHW0/nl999+e319o/M/Pj7K8LBkMlQJhWMvvO5XOlUn43GAgBNa8FjCHiJP0QNeyARE4SKqQ8ZREtU1DUOHiUnfLD60Dv5yN0C1AKJpLvdXWaCzutr6msbyHfPcU3xofvkA4bL1yVBu0XOGYszp3BWqRgr1CpACGg8JhvGyeU2VG7PDuWjcYkc3fgOHJ0HH1hqukQXTCRHZ/uZXggjvJNUwcBN1HrHA9SEZ6StgQQZh5zzd5rf398StUMfHp4enx6fD4YjyNS5+G7p9PEamsR75trfblX7hD7qEPA6e9CAuL8k4S3tCJtJAiLZ5i7PcnqScq4iI3n+9WFtXvJyyNX7r4sGhnBqExWG9k6c4m1fpE8ApCYQQqwzDORJoUSI27LLesd+2GxqBKRPYcrjJCyvPbbFi2Dqp2h8g72kdVmKV19fXy+VCfxIeI4YJ0s49RU3CgIbjdjyEUq/sUAZVy6wURjgyJS5qf1uhahTjQXUg9J3E+7ffaxzThLi6AbAwufKAahv0HQdTOW0H9Qf40jmR8i99+TAfx7RKwxLfM4n/vBPxrWpyhWOe7Hri9gxIgvLWUBZmcYhRlAbuGuAUrwZp5MH3itHd1C7KfJQpd8KtPaAg/6WCo4/EG7KCfcdRwL6uFPANuxE4BD0TVU3XE+mjw16qPsf98fAAX+phd+Do6CSvhWE9/b5GYseFoFrebZiXIiFrMu5lohKDMTKnuStKSRpqY9b2vkLWXhSJKv7shkhVElpwOSI/vzEFmX+0S3WRmklGLjy3MMXDbZrRRVE7zhetPFNtRjYe1ynZ3B6ZbiKOKtZ8RN7sCJFJrqyv5rX0pR93j8wbI1n8b69v9JJuWHsJXCbt1R+4J5WI14jH5bSb201ayG4BwdyCIjn0JY2a5RCkTFyHfkWNGkuvkJ20eyLpI6BUlYyicxiHpgZCzS9xPVOcu1p/GtivTQto9EwICh8rTYfyI05o/7SDf5RMYOTIv8tV229VhXCndaqVUv/8GG+qt1FRvr1j8FF5tJjvAufBiCJAtGyuW8yUiBKx6fvA9chb0o5I2b4k4Q1pbZr7ns/I/pypxBMPb+N17MaH4+PT8zOhN1lHNG5k6wdqQdrp8C+Xy5mbsXBfIhLbUtW4cAUXkeWSei6U50os3WJ7CtBxfbnVYsxSBVws98k7QV0HUdO9UQqTiPuJsnoM95GaA3H2Bk37hxzUoW5cH0zgDH1iOlk6NGnFzLhuU9sArryuxJ2Ujs/T9PrO45PpZA8Pj6SF6PGvlwudX6QMLxSvsnQqIEhKgJaVvAz55hVMmJAVirZ9YI6WUgU1TGKzMIk9BR3aPOAwc7pCi2kpdUzGZvdWCpbS/cmNx9nps8VmNtOveDXmneu2uJssWlZVYzngrHUKivONqgIb6QrSvXdMVC1Y1HkRnDHshiwfQAMFG0SCV1s3E1pwHw72LO8DfISsckErqJKS4RIxbSQrNai7yvhYTM2R+g2ukReNzXVRgtoCp9ly5FIENWdTRmIcaRJEOEcGSJSNQL9UDubj4fj09DQyPhnJcuaIKTJSpErlerktaSHzmFlmJfzTkaU091dSTDwED5DMFxoWiOW9iy9ENUIwnWRRmRZJoC4wFqW7jDlhWQxu/qEy3hwDxifo1KZ9lWVyEN0b/QzwUqIanPNuuGV9MvGN83CpEh8ZOMZPaOx65Urb/YHd9Dw/9CatgqIYH734ADS0t3Hfxds8T2jIJLHjDqNVJW0nQ6qZNFBqQdERbWSQ4ZNwOUTlmax9FTGY1NpSxxAarRIMk358NazifKWr3bvjspgz/oNO8faaxcFVKWYL+Pu5tSuKZnDIgZr33ISNgroUYqy8XPQj1U2OD822aU5sHgB94Ny4HBqm1ee2BQulygMB6KzgcycVNxL74LbR4RriQAjCTEstWkbTc4IeaeWiKI6P8igQaVHJ0XGxVOOabsxv8228Xmnvl+fHB8JkhK+ZiNiKYVNGvGGRK1amVaqkE9zpXKzIiR6dIEeBZ9JkBXCfY6mrTbPjJUk2/gQCAMvh5qfbsFb/jsS8GqwOKkHYXS6JzKReGc/c2MkrPkDenyiBdu5C0Y+HUcvvmHb7tWzTzIV5QvU6h45vVTiIcyvFGT/xqPEk/pJOdAjnVm6sZEYJSnKZKqOsElf2sl+X6VaEYUAFOagkNVAhjXyFMS3gwrw0s6rKPaboSJPyrLgbqjVbd4psCudOrSD64LjLScvz0BrAFMB1fW5ozujt7o/kmv7+iGowVJ6Jdc9a9mi1i2s7dTYXSySEYlEF0lhKdh27amwsovacfldQava9YHjNH0p82zXCoUwIuuyXyNm1TB89iinVClRwhyYltKI9Q/l1u21Liqukq/Uzcd2JrGFu8UTckjeyjS/sGuuH4+Mz6RySt0xkXDMzHoeDdLMr6yzDBMJ2m07dex+nJP6qIm2fOGVAuvWigSvHUmMOJsXuVjcaTAjFig8h2tADJKAazRy0YkNu0v+KePXp+bM02OUMSFKCgYtVpIB/JdMribuc0zAVESQZBXNjDcZV5DkIs0if5VBQnh9RsHzYw8K+Xs+kw/MijbCjzdBKPJKwSJcqbvtzviy3q6Aw6akdNWtmU6dGREoES6+IqhP5Les8qn3sANI5TqZBTK0fsZmRlfRdomLtzAvvhJqCm4iaXKPMA13a3/FJfWVrAFe0YjJURFbcVFfFVjQKBk6sTFLDQFW7SC5ZrGXrxn6mKz3U3XLuHVd4HZ3Ff2QFNz+wYUwzbCo/BRTIBfOhmQ2JK25r7gSRsx9YWsFu6mxBLAQLp8PLuGp/k6RCbtrAK7BsiYc/SkIAd9zneHbJhBau3O2ZUAo3x9kf9ofD42537NFsiMdrPu72I3EPQX8iLyHxJE0oI+YPMSFO88pt8dE4IXgxpqZ5Yza7bo/hD7RohX8waGDHFHeH7AQSEM+fnxl/iXX+R4wnDhNNhJgGUQKsIftR2qKhX2WWOY3Dp+fnLBCI+ErClp1MSpU6v4TKa74Cep3yR8uqKZXwkyVX/Pyi1SEsR3gVA0a5IKmTelglZIS2YNNEzXtOS5TiW5ZJgW1D4DHZkOi1sUH5PFUx0ugQ4xwAsNQSrQn2aJymwRx2D5Vi0THzCsPERHJYlggqLIRKu8Bd2gtNgXTDJ9AWKLsAkZl1A+6Rks+mUiqoaxr3aVOWXIH4vz/goqpzSit07TsuRVzs4vr2Wajl2uBAae+0hIGJUIYZxZAtbCywH7AIjTLVWFAjIFtBHXchLwL5BQGRVCblMXGDAQFc+z1PTX14fN6Nh55lduqOB9ZF9NanZ64y5hxsluZ0CR03wtkk3K5QjHcp0VZvDfskpL4sqEKFApLNlBnEaL/Bzy80q5NYoqSVECXteMQXKcAdx2p3pHCevv79t9/++Pvp/Y1Wgu+Kg497kWUbt73mC29dtydtuXGLWY75B02IYD3C3EXcNjBdcSabDNksGDTOLTU671AO1M5IdZ5Pl8vrO1k/N+wso9KMxAQBx3kxD1YM2qOQLWXO7+NlQsMHSWpe4boJXhaerOF69PhUteaLe8+EIrLahspa7idwfa5ivUczFLkJl1zqxfMqfyPKYFomG86083mWU7EEaTXT5MKpQm3nYGW74rZsMW409nLdWfXE95DMn1wPAPrAEhS1z5ThsDY5tsjfjEmFNZyrS+SZ0GQZhpR8aCljMpYT4/sMM6q/P6qSlIwrzEnRZtuyc5GYQZJx8rjb3a7X6+VyPD7sOGLT3W7XgZ1x+eHhme73PJynZQIjSId81A2QdcAT1QnydCK/2caVLnlq2Cn7ZxdbG9sD2chCndeWgC6qqIsqoyLrusNx/9NPP3358mX3vw9//fd/k3wwGW857okIaWXGJBMKFKoNqwSSCPssYmmxOJfGL3Q+rq/crAeaqHGMgx2kcYdZIwVz5bmD9vV2mTnpQnsPJuENTVFICLwD0QlZoj6Vq6sx4Vka1x1Sp9mAQ7mje+ec4POnahaZQ4ziDON85TJX7JfkKK7/QJGlGk0ZyCaXXMnXZLkXihsfVq5SA8DCcHJ0Q+TVSsFFtXzMeaZRILFNDG0UjjoJ7CLBgXw0X6SqjWJPUJkJJUXu+7Y71McpMst24Z6O447jDQqCwBiM2M13ZTVpeuoO0wBAntwZiPZPxnKvZeXpmVeW0Oxr4j1jhE0sRHzzcDx0nIYTyGbYS/T66fETQbiJYMrtBsVSBP/MUrrIe88dOFi8Z+lMG3TucpUvUIpQqlvUKQPBwjsaIEbC2boRIIrD23HJB+Lecdgdjj/JahAe+/33Py6XUyfzjKI0QJI8CU6zf+BA/khLOE3TO5krlwupGXEHCFpjjmEQmcSNBoG66ewYDIiOqmYkuswIVpL0ukfYTbXUHH+bEkDzE602x0Rugo4S+t/1MhudODVxMjW/Om0zUkVto2qcbVTyOtuAg/zPhveK/9r7eFs9u3GDM1E1gUPdHQTTrOi3eJ8gwz/IIIqebvuBZ+ye7oCWM9a9UvrgCzTftToR9AtZaUWOKBZlsscI/jymFg1Amni2a2WJRnOTCBmQ1DQv8N5msdRY/AaHJm19Z9HHYgwNJVM0JCd9JtgC5gefZTL94XDY1se9OAbyxiPtOW6Y0n532A27rn/fXlh4k3U+cXUiFzBiNFTQ7tUZgYji29tssMhMjGpHsnPt0sL0RIYX5wd1W/l2m6fD4XxkEMa5jeNu/PmXXwYJLf3xx1ecXbCNpq4N0rCUwBydm8kdzgnM1l5ZUXOlEBlM0pktcNMs7hmvRayNdS42Pd8/ZpKzQx75aaLhC3LPhWcQ9mkqnPlEXephZUXtZyVtp5aVGHc1Y0amP1X1gq97qWbLNviwWCsix2tQh/a7vtvnpqL6TlxZPsxHgg6G6/BJDQRV6jeoZPUwLZ81Cq2NrdSvAylFy6VpvM6xaeJVb6koLnKmEHTCpVKqabHkDfsAU5baySO4L6EaN6Ywi0VO7bblZ+OKa7SgpPcVbo4r4J4Rdx96NLNglwEKEafbred+a5yvxRZsR1KSMAv9KeOi4oDGu7vDMF7pspeJZ+Dw6GN0Q2QbWeZDoIQCt6PBxxp3sJg5BF5Ui8ua6DJxia5hd/D5dhrfiYGfHh/Ll8/jODzsj9yGWaJMdLPoSZAzwmIYTricuGF/Pl35hdTunOfNynu6ccAkYGYhSeiMCB1HTV0p5pSQan/Oskvae1vtEKYsqZOREBH6k1WbxiySqG7Ugk7NyJOw6dlwS6dsSsH4taqa4G55O0B1jpq6SrZVNd1hs5Y3jHYNcBUvNHZHcAiqPpSm9SQm+I2G7t6MlVWc6IuxZ3ErJkT/NDiPBTW4rA2bzpGQvDtXic5gYBn9y/Je/NwRhYxRBikJSwjLmB7X+i2hMDX9cdvSQEBwgaQ/eVcAexykiAUNG+DMohhkbsBWVmmhn6XLGadaxSXNyzBvOyI5TvfISSZRL+IlW0cp0OXYDrpF0td2w1i4twfZ3Ml2PhvsaetqVLl3epCF0rLVq0nC7yZczclT3JCjo6sGqXAcun47iiXNeq/feumAF5MMUeDEhevE4Sc2r9aMJrGkakSTSDqMqGiQ7Lbp07DbQIJRIHQVk8LHKO2PAv46G/nk9B0a+o4KJDQwoOZwKtpkxCWxaVTbF4aH2cYuFBV4qm+MH0pD4eonKI06kNo1t3BCf0fgjYqolO1mQInNuYNJVkhwNUJNzukvWmhcCd+Z+wOLFtdYEOGOH9vDYrSAlDkXQqmqoF4hmpbwyFIDxTBmRtnJzL5okFH9YLBauf7X/rbmg0XybTFn08LMfpPabBbz/aAGNF1BE9uyBBqzzuzjDM45xhPJ8nF3fDg+7HZH+gLX88wT/U2Ww+PT49PpkYdGEenlRZIW2B0pArkrxVILwDPBgrGyClJggQcs4ptYtQSDSQ112jL/LGwlDSs83efz68u3p6dnMhSm27QyM3Bi925Mjw8PtHDn8+XbywuoFmdkEZAzAmySSiPpNOxNWVF9luHcl2qXtvMNnHjiLeAIvTILr2P22eKiijap8FENoMAzSNd4aTpvW8E853jHda+xX/Y5noBeas0a2DFGdXAbWtYtGvRSFq75ZqDcKApYnjPaOYWgEaap7utgTKUUZxHWorIZv+tv0YtnLBvKSE3Ets4hUIWnD1IazfGdggr2wKHejvtZi92Y36Hnwxajqcpj6nTURWIzjE/EjtGMrprRS+HAVkGBT/L7yd6XFdaDyLB1g76BEkBCqPS6kXqpIuD7Ui6XK+df7cbDTz//9POfunHcceqXFBjv94eff/4TkTTJ6j/WBfZIx+nW3GksIaFTrZuge6MePInyxzVk5xnRdTJECi5c4f3Sw13OnvH5crvM0/LybXh8fDoeD0mqs9kpNXK7fuLeeZn/ePn29vIqH3Rk93O5xMYmxJD6TodXIpK4gqOy1n6rIRExeFCzqIuYeMxaGMXmKCaloGupC5+t9QhkQJTOU0Hgn1j6oUv2qUnIYMqsGPHUoF+MVY2k5N+KZi0HOzg4pZhvmn/t2QkTKtMZk6gzykyI7PCuOKm52iymd4RjndiDeggkiVuPzD4yvVJ8A6pMMFQ4eMcY3xlXVQUZp9Rz2YNYjCj479A5wqoC1SUGo9+VDqQgxGyp9BqBLZaBq2oVDAEdInke2SIKEsbeZGIdkjiKteoU4CZO3hIwH4f+I5MATbgfHp94hiGnp0kJZYqfPn8im5vIexiH8+m0cTBkhQBitLcVP7/IqmjWawRERORLFhT9aqS5qmRkIdeSF4DLMFe2wjYN4BBv9Gt/GDnn9POXz0+PpHZGfuZzkHqHHsTJyQnTxE/ecb4kaZcCw480TwyokDabWK0LMHhUB56uCcSNTHEPyhCShWMmqFJqVLNV63uiZB9oQoE505M4vkLBrGJpgWAZZcYMdy+HfsXik+2bjVet0h37zWROlVUIK2EXZzjJuLgnaqU5TT8x9Gzp/EA6zkOleBY/ONzzCkzCO/84P8RYg6DVgDEm0HuI0Tp9NkJF/s72IFadVozH7QmSfsy/wA/bmerX4K76mqyQoWDQReg6w3OakV5EmwCXgQGBPrSQG6pbM5EVsUoWqOwyRzAkbj1J38nD8Xib/vyUH6OEOIiZLrd5GMfnz58OD8df/vyX15evL9++nd7eJm5ZtMq3r1tYFQboWpvnU7rFBi3hUzaXd+UGxONUBCkmdT3xWHKZCTZwB7Mnbk3+6fnL4+MD2VrX6+18Pl3nue/H/fGBiymXaV2lw7WBb2ZIhp2aSsvBfOHgDYuYVNhLV0XRuTarBFSUvBRPY/aGlqqIq8gzNi+4wGXoU6q7lsGiSGd2tuETJ92GD/6AGEL7u//isrs6A3qDl+4SVovZ7BRVONnOagqvej8ajqrk6mwS0ARSPTwh1E4afkz9R37U2jJjw2IqtT6LwSUzawwymsJQnRernFCWgArXYw0f45xRfQoAEgoDAroWZyWNqHLNKoKVQ7AhkCIacNKWhdlUUdDEOgkyeOIooDenpr28vLy/v3758mUc9olrDdbb9UoHPTzuj7vjn/70y+cvX/78y/mNaPd85Z7k63nmadJsRG+SOqRtVKEheTwSJFoypc8/iFV4GOthz1FUoTgwDGOwPbML1/zv98N4kObgA53nermezhyln6+3KPV0ZeWIO50VI+WUGCDfsxKTvCfZOwX9r6OZxmg6wlpSegAURGBa9BVU35g1XMU+eheovSM1t5LGxJvSFak7RaJ0Mn8B6hcg46An9MyqO5w2XGV4smYx8yaYeFea7zfUFgTtVuHCXY0PMxT07qtRbUEfs0rM92dWVWtOFAeDUEPWkMlYoNEVzi3+A+IxBsvdtAdzOmiYK9jzmekSipa24nGTmzJm4RVR9iJ/OUnIGzKmpBMZZN/Fr1btxYJYYvBbQR5L1DS9gN6t7rEwSYQysCRcB51rKTZhnuav/Hr58y83Ho8YMXEzXzi7cTqPtwfuqHd4+vT56fNndOrg0jfuPkBGNGcKyK2oSWBoDS1H1KLAA7EmGbkDYCcFDpzlIjNbuCyY+eYgtZZx2TJpszP37HsnJUO2OobMLZlTx8omUX/tOS6J9/KQEsvaHMRUCeTrKbWWqJyTBlVcj6lCJLo0c6+gKZVSTTUL8aCDTydKuzcRhq6N2llDOdBd3CogP6gXZxtTaDUVQP0BKlYb86YvpcSGvktLzI1p3xBrVna1gLt/OcbQHlrUjLBvNSln+pGxn6uSoAKgMpF5svQjZCRiOSU7pig3mBYSqaZHCHwK5rsL7ujUXdD1qLoeCUq4YVUnMap3qWE0+dRMbVUUUiRlvM02QoK0hcUqLblyiZaAI8gyI2oinqeNg/y362+//fZf//W/Pn/5jKC7lDRmbkQ7z5fLmWld0sLoP6Lux4enTpqmuR6zhDNeK/j0VnYorzyGReL4iHNIV/cO6pAHtPDIWAhx1kKcGbZu0+32/v5+Or1xaChzUoxUjEm7f26ktGi0J5gnrEnXqFaB0ZxFSxJILUMXAphFc6clo+xgCgbQWzergVMJI6D1P590n5RhGpeD77G/EUJozoRPzSJwZWJUa6dqaFxydkBvHiusrKLgIRiOUK+/8l81Ruqrwjx3UNSTqEpqbfTWjGnwnm59VENWdaDJeFMnUdlC/dnyXDJg29RNMYYRzWaOjapm8JEHv7BUzhkpObBm9eNTCUM0zrElL+oez7GRMjI9qrgUSujbIdoMvLhppz1Mf5llTvT8x+/cyehPf/llvz+4yC3cxnObbwsnZfXcHZxrPAduKfXw/LnfHaT9nXbylhEWqxOINJFaxarmlxqoJmglnA1GkvSWdSGLZdIh72f6QXws+T4Y9cwlCVduD3KtQlZj5h7sMJDRUEIlDzVxVdwWrAlaYCaz47G05mGKwcCaUXr1K9vLNWjLI/5H865IzNgSulIs+tPiGhVAmTD2Y2WF+UjMBTDZ76AOeKQYNsMjByPm77jlw6s5Z1R8ZUnT9QC/6WJWagjabBjKJUad+lK1TVB1VkyTGVE3WxMUX6sbBtlWxluOje8R2p2+vtc/INu62tovqVRGN7sky+hWSWVjR65iy6Ju7iplGoGM3HXuDS2v19eX3377+399+2/EFgBuoBkWxr1MOuZ+fHm9Xs8E2m63823ec1SHW4Zzaw7RHp02qQHbDzxwVorsxCbn8pISdDWJlcwWZ8f39XphZ8SF0aCCPQuVsBad1/P5SmCNmGo/jkCY0DboExBMWNuaq/LRxRSC4zYEAa5TgYkkWarCTyYIDaNhk3Tx69Y4t3BmjU0CRNNm/HevR0LVNLGqKyPpoMrAyN6tF+yVNsepQRvez76R+QqK/BT3POPfrBArBIvEfHjZmfw+ikVgvuMZ49eGmu1Kls8W3caKdkJTo465DOjxO0mVjd29lCvG0mztHbfcPx10GFwFqVXlVj5oXW0b9QgzH9F/STvkyeFF5tvUxfUnrDX9fGq4m4VDtrf3919//fWPP357/vSEoDu8CSCUXqbqBskGoW+RyOcs+vevnP0lLaQIuw2jNLvgkOfAhagZAIwhWOxYE3KhAmfx8A1wW2XO4ec8gwupFY7PXEnbREkzHTh/matKi5SmTmTfcOYod30bpCBO86hzRjPpFJQgU7R5vJb4Zzg24DFLY+h0yhnReipVwdVsUtGYQFDIqk0WFdY1DJM+MIy97nFas/O+/woy3NB36woHVcCJPIB7N5da8Pq7fl8JzWWnOW6j2fzOuEhZVeEbvWrUvuKk6R8YozcLBgFlcFYdACKeohk/pgr0jlTEGYxsl96qhmpEtgl++fZUBK1PGrV7li2w9DCvlp4lIHDUWibXV1CiqeBBSluSNeFqMSiSonAXEqZgg58Q2vly/vXXv/31b3/7y7/8y6cvn8XpLABOYhroqYzhGUw0bBJwH9z5cr4CjsAK6qVL7ECqoBdbPaBn7DhyjrxMzpTJrexA4GpjDhJxtBVTANjyGYYerL2uRUORPI+JGSxJfj73iZW2l0UrCJFByR/1KAGMhhpYhEX5v7jvdBBdUTpGXEbzM1JsOlo4RbuSCEE9KAa3kkMB1y7NPt5pGqOP4PkyBZBZaMOY1UC9sk2MKr0TMjxgJfASCVpo4U4oKmWVMKoI92heCLVmzK0HIyah6krNyjZ3h2BBswoYVTUVFgapC4kKrpx7K5qypXKmrTZcNDzsiM2Rmy+Evtmssx3Q/Fl0OatjRTwQQW0il0Uh+NHF1I+bgaHCDVs4lUzZsmClv14RN8B0udz+/utv//N//M9//dd/3R32/cjzkxC0lFIXhn42HHnDVBxccGF5zwb6IvXPQQRy4OnHkjIsUZUdD2MJPE95nTfJv5QRLtL3iNVSp4n1I5dfq2rlyCDf77zMhNzmaRaukF7uWWsTk2RtKtrI7ppMEIYJczuJ0zc1NRHGKqofOigLBRIR6xrrIt+nJMeuGid17e8sED2L7QWsde3SiugNrBdrZBXdaPHEDvMQqcVvpAmIwd/p0XcHdr3JbAh5jT8aDZgfVR+oGFQyGGcPqfRioMtaxDjx6x0Ee1eBleuG4lDYmroZi7vxo66Vkp3M8RJVnX35EE+1myyhYmsoCo1vFbN2BEEmzUCD9JLcCvjNsunoYo2rY9EWQElq62HblGJ1amzydyF+NGDwT5AURrLYkQo8i/eMR7G+fP3//s//+V/+9V+fPn/66eefkEggRnIns1SjmkCzZNeTcGaKl7B5xuZLihjpl4mvwpWS64JW+WjHymFEptgkLmZ7X5LEZPJSh5a3sZmXyDkyt+nt7e39fBIVjI6KAXmQQx9X1bJicBlYgkgRnZDXIEWqkiET5dpw3gFTaW5rcrVvRHUPoVKt+zMn2Z06we7oGO36rskpt3NKLXV2V7ICBNMz0R2r2GeMp3XJ2zujFU3yU8FZXclqveIqVlrJId8GnpVi8VUQJCIDhoH0hpQ+5a74QHPr44vqKiuYpuIWe3TrJcF0DQ2fmSq6W2KvEaofu9Fj95vgBC7FRJMrBvCY2aP3G9PU2shHwNQhrng+9BY29ogwuEtomSbbMJQgJWgMi0hBcL48J1BuZT2dz3/9t7/9j//xv/7rf/9vnz59+rDxJaC7epagOXdbZ5eA523Q7g7cMBycScxF1ElqpnBPpZ7bsbIHmnGX1Fn2MvG1M7HBZ5W2ldJhQ61h5i56hut8e31/e3t9HbkhKK9CzzPJmGkX7scj6W0CPbrq9Y0IB/VbGQayAcCJrMSktCbq2qqrSQGSg4LWoogfXkF3NpjhYLCoaJ+Be2arrrdSbMOrjVB3s/rK/G2oGsdp+l2pNQ0qF5tIjGkM9xeH6q2FQRHMhRbsU4dfctUMq6DprlHsRjGkrtpY1lBA9HOyCxrlV/6I1V/dSIjQLHexJa3pQI3YKqbH9TI4YTFel7vy5GzeAFXCQdNsNGxpu0LyJqduDYvgecswhk+1aEOFUO4VjX23oEBefFakDEiQXycyr3m2EeGr3377/fff/mBt8/hQxLVVoNQU03d6JhExqAVwmYHeSbJIXBwGm0swUKcLqK4neL7EKOdJs5z6mTjzEymcIAk2SUgFXthTx26CbczDyGH7NengxC2QkdPL9jApZQ1AIV+TlSBbSCMx6E7GaTDDSAVlrwq+QewqlbBjyV2GLQMkvRC2Tw3pCJWfaiJBZYYqbpLxqb5hErSatSGoz1WhEHBJw8bqVetrh9JiDvSKBeW7qaaHoXef2yD2T5Q5WMHcIzlYDmkwhSUIWCmyUStJ80mkE6/4QhXTNJziRpHDNr2OmTF+LfP3JbUW8A03vDxXBo8aNeIEUadgVmRWknT0oGpBBrVmkQGbGLFdQKyFvTlbTVsX20RyNZJNLzQuMUjmKoizsIhVZBj4hcMhtxuBKKLxw7B7JElM+Or17e12vj49PJE+4eYCXZF7YfOAFAyny8jSigdZfHXZnDYKU7DunSyUtKKGRIKTOGKkeZDh69yXWm5bousI14uXX56C7SSygjizdOTZLv04Jk2a66IqbWZBVO8bNlMIpS7hnnMMxOqXsXIIpKlFCoqQBY/ZRJeTiYO+hJ1OGkWVXLaC36OCbiPr8uEl9kw0Wa/33Nj9bmkG1TPRSauocK8GM/tUOpt24tzX7LVoBHjCmhNDwBVVAg1eisqwznGqEYIhsojEGdkVCWiZ/pQMd/MFG8RSvoQp2KgpZxzMmXBbCDlhuYIw9IKOfl+W6ePOUDuyugcqDFM5aDhHykV4kJBkOQmXcbQRvCTshBHoUaIZm+Ua5+ZVjHPovITJSLe8n8/vJ+79Rfb302FHPEMMQ/ewP3Al2uVy2ep8yTq5zco3VA7H7AGgok+DR3BPRN26VsxG3WqgDKApT18FKucOtVxKiUpsevmssiiFxxGDxfmLnXp8WysdMX7wDtSOISMVUHYb2HAT9kZN7jcO7kkxaGa/+8uEZPjAMe17kNNO6o1iMSKwU9wbNh9CNEV6vRUlx6IVOaYiVHj7LFn51W4m1kiKRe3sigAPagOZiY1H93uNmjVfl8Txq7K76iXzLphdYtvpWFJhKEfogjKeCZvqlnCMxr9q0qubmwWCR58a+LjCUaxyEpLqQ5E2zhJxn9Zl4lD5zMMwua/kBlkv3Wi3jMJOrJZk4qvvAG0WA7NNSN3ueOy4Xwf3CuyHHT0YT3HhSZsFbTTEa8zeK9jcXs5ek1X8dkONAjYyova4q9glRicur4uOzfgNXTepKkUPZWkE2knwdMBt+AiqGGvyiiGB/19hV6LkOI5jAco9Gxsx//+vHZMW18Q7ALmyZx3dWU6nJfHA8XAQ8D5mMgtOVjJTyU0JobT45YxCy62GZlO8gaqX+QaftwycvDR5JtiJM/pMbv0xJeVFiy2spz8g6IhaPO63dXZ/rT2e0fbr/FDFnCysu4V0vyo0saXXSonaUEtPTJOUnZPNImVJLJ/abceaDETys8RC1SZFXCds3IdFq5YCbLKVwSnOCR/rq1x1M1nB58rSen1s5tMWoIDRCVp+FEuWeik9c3jgjRV5o7tyUKGeYRZ9ORAGVP6vHf/7738j9apA1jl3A21WpQKuOrD5HwT4Xaw5jv+JHaT3Vpl2bQ2E+J23V2zD4bI3EnfGrgUvb69GaAW2cf1xgv/99+fpr+rtYgmLq3y6e8t0FIbWs/krc1qzMQeeuAbbBKzM4ULN/k/cHhSXmIAVpTUDr0ZtExMtn3Lj6Gps9qMm7Fd42Wgtpuk7oRrI6LUkLcyPOd3bAVDgCn0czW6E0JdonnANFW5NEbF8iWaVwTMZOOu1hS7q8ptT7TP33mk+bs8d2sEShHYv2KDskNFumaoV1lyl4s/wb0aozteWYtYXYjUvtsFAgvsGqD4myN/sbR/STRudHDRrqVSSzU1v/WmRXlz4nzpOgrP9n4+rGM0bZ+XhI5ZYaewJNbHvpvvtUJwxR4Sg17bAssiD+HMMhLsZZd9V4ulPMSu0CsDYlKFjHwlFYqXSMOD7V2R+q5OJVA10itgzRJf8Tn69IpWgHCGIE8OxJrZ/zA6zIVfJmTvNkOwQqtfP6MM/t0NGWKRvbNZfkQ45VLuGtrnAMHuKnL7wPLCpPEXFRV9hZvFaS8ycP9Vq2fsMANM75OX42jaIGPQ/Os9eSsLf8mFA/jIj/pQwQzZuDLfmkx/zZL0oMPneIFZo16KwimaQiF6nkRkKkCv2AqN/UNXqYCpmWk2umIFzaPJUzvj51yneUnZQnVQGkcEQ8tZ8Qw4tQDOD5pNS2d53EAwKh/e1m0REj0iykH6MThWRoYyVy09fqpVxs5jVJG7ur20bcS0GwpEO+k4RS4p8J4VwR57sQa9AbBMq948+2WHXEGKfI3HyN8bjqlS4ZKRPha0aM7BUb/7OM+PXkUCpJT6vJaoNkUkTqKCqPtmw/nYPcbINBQw9aZftiFQ4cMwtJ894LBhPEJNiULmH744ekSGZtgjFtx2ywrIczwg0TQbPaOR1jBlnzz6Q5c3zKnu3z2AKFP/KR6+q/1YHng85xinshTZJxThVhaxyH28WIP7a46a2x2Y2q8gfJJExXpwqZhRStVMkFbyrtLkqIxCIRqrWDu6CLBbeWsGE+apZd8qwv6PxaiiS8an6mmP9jc1WrNYFSXUNBNESZPLJpFicUK9h3jQnh5L0rMcqUvKYf3A/hEM/H7pOYVOnbweSkarfX2Pq76smC6l1OAOaZ8Z2eqpeoKRJ+pjD16jmDMku7dSqACLsEHjDxSj6+pt6a2cLvHAD9/NRpfJYX9Mc1KSgGkJiOJJNgcijVcXhBGsqa6oyQa5mlUKzLKLRp49AeUIkSQfMfb15yWcQf/31gp5xLT9vkNXNlgRqME6gelsYGFiIEL93cAqjEHLnc9+ceCcPq164h9RBwwfTBI5tJoMpOnNRf7OrxgOoP6nD27dGzVRgwoQlkbGd89JEInFqYi5BCPAxwNQvwiLNSmNCnhxX6Piat2TrE+r9zjOPcYhBXV/v16Hs7WQiKYOhZ00B9cYK8RuGaUgRMWkR9lVJBbqj3uFJbOR0lWih51wOsRHrHKwS4VbVfHrKwXZFtX7IVFgTNklpYpZDPe9xzrNuvN5XXrzPjYjorTQKxm9wGFMDPkt9Me5xmBhICOUm/5AjmQ7ppXNnSapWwL3bD7Z5QIYUjWzG0W0nMheupCrCOqwanm1PymmGU8dDCA5p6J8P88M/t9JBRKmTWvVFxtl0KyaMITgzGKaJ/AvJA0UAuVD7bQZzHmaCLaugqtliJOuifH25vLb4JkaEhDbDRGjhUHEZfNdgw8etTOfwWGApuYmW8eZya5tNYpy2GiUIaLqEXDUhWfgQOQ5oYoCgqnqyJSgaOESao2G/34cWcVLbqJTzxv0ojWqAb9lfwMJ70Gab4DhwRmtqid7FnIkNFt4UUS4EGcFeJzAJpdbDC8h3Aq29Xbw8FFaqBNPQBBEzFnLbO1SqJoZKLYIixZ/EmFMVZj/zuwapnI4cFwrM0gIJZhgb8zbb+OLWHrpKfDXvPvlNi6Slkj9A6cyD5AbtzRdzaBNvUJXGfjMR9m0eJSWYBr4o87XYA5qAE79O/oHgXETHoT1CUIbf9WynbNuKtSOyuMRomPtuour3Xx9OOSH41gNLhPsLDKLEUuAwUxlFdWEFBCsBOJJGF1xjihzTWDf3Ep/rxbf39kjM6hxLbvmPKeaJRgMRevyJbIVFvEG+CmvghCK2UBVqzkpfdTryY3fXqembxIG0sLxtR1pdRIpdShEmHe6QuUi7CS8lIETIl1UfUhTvYPDiZuZGZiypuG4yJ7Jei4UR+YFUdzzw2LYKeWCzZphQNgw/2eM9L2AyAKHgZV/W1DPNPBqTeWkYDMAfJUDGN/Zjas1OGkNqEWLombY3HrgoEeyjktBkpL956XjeHDkZlDTUr+f3d8jot37nIKxqpPfwJxw+ceP3ekI5mk+e4ILnCd2JUCsPHqrUwTeCB/or1xgQIMfbS3zvx0AzzZkhCgvltREybByTSAUa2uvArVxaYQc3JqyHSybKtcfMX7TkaMhUYyBTt7/BZoYat1Eax5ZnjPWiMO9JnUSXq5qGnRwGdOrFKMYURDnZ4AqD4eQT1GEaO/9XBwpUUdITYc6ux43A2WE9glMFrWpYWIMEjGonHtXYoucwv5VN4+2UeBXHWhmOm5jppIsIjl5+gubJr0MXJPyPZkIILDaMzegKYr53NCORuWobt9RZ/PLavUAN8LasyISUKXcxjt2fWb6B99Td+ygSJgd8bHGIyB2kN1DOrfxPdgbboYiBTGcqQmSXtjq28Nys4LGhllDETNqzfVRzNYbsCgl8Tnm8GYI6BcSZGrPaxE5oBkFOVkcYpmNop0jum5nWsDrQvzGrXF8MG2YJTsH050mxZN465Rg5HTWXBb8oRhfTwKFRwqDRADJJjdlMkf2fZn24wDSiJJ5UMq3FnBeJLyZwaLBPwordOA10pUAnkFjqp99l70WME8FGr58PXqy3E3TOeiNbz2gkUwdKeSVhndNYmunaFqxzAjof8Rvb+HG+JDRVfh7sSOrTACGKxlCAXaog3a3k7XNyY8FjlZRdt0IztUoS83UOMTNFiU7fo/SRUpEUEEJ8bF1tqfJCImRu4rgnI+vkJ8XjaiVuhIAz5EWD8stKWO28RzptaaO960bXMaiEDkDIWyoooHkBFql+8LWPUR8gJTLujfrSAfu/NBcKeMFXuJaoNryBD1/dBSOIyOlB1H6zWjW1rmoXHHSImUw7bFreWt+dZNp+UWM/vEXelGiGMx0LMulO4p2QntuGO3DAkCQxlc+HL7fIeVIx9YdtGwszDSaewysI51TB5lTps93ZcP+karyak2fGE5FrjxzdfLOOZvVrLQB5Wl+eJ302/K5WmOv0N0aUI0lnuN1yQHorW8Ngu530OhVgYbAJzqiArbu9obhsOKs8WxaBqlpjOqrDeZ1OtKz9iQUU5FjIdmFfMJtTsmECGTNeKCxiGIXg5ufyV2noFexOl8aJt8yfs0JFe9UUNuSoNUVdTdgbop/cyNHerB4jbhoMJuZp6OjC1oN5qIWayGOPVdW7TKRFT0A3bmLiqa0yeQ6bpajQ3NzUDHJG7PmG9IGQxDfFDBzkpj2T2vrf6Pn/fe2hbaivdCvm3x3BKZj0+y0cg/2VZ2g3QCyC/Hj4GN9kqa0rT1/g+zrMciDIqdBQpe/L4om7T1A0NgrxdYSPKoC0tCNt/d4wq3xujJgtQhwG/FUqa3XIbguxbGTghYU4Z7UGpViEs/x2NQRLdsbedeJgh/Jl9lym7GkNmXZvIcQM5b2znQCD6TwpebM9JOF3ckoLBcW9NSRNdh0olX7JRtCSdSKpgNiffPLgq/P/ivYIa1GXLwGrdoDot1f4H6z4HgEZ0ml0osCD+loj4NwaZaj2ZBuBff5/YYeE2f/x9V//miQ8SpoZvTI3IhHJq/H7S2CM8zA9kHCDiXc3ndsdS6lsLLjpSuq9K1azfE/kyKHOwMIdt8L+D1EEvYLRbwbZiryny0hKafpjevyhvz4UDmHg0lvAuL2VBIKlaStAtBSJ1Ltt4YlaE9BO70EQzM2WTzAzWwQ4n4S/1YHtVY10rip4tBlyKSzCx2byyE0TesOBq6lZbN48kM/39XoUUZpfo1iKsVjQ6loBfef3W5lftDf8favm/9yGZGq+wBb4QRsqXWN6wH18qBGbu17jnpbx+mTrlFeJV+5rtC0v+zfQEmeL/+yF1uhL9nQ85r9wy97tUNqNB2CgbDuaEpFLMFCX+kAZckjxW1n9dZIq64QCDs1TY0B5weY4A1ggyI1CCZlCp0HEhvoQxTtqMN6ulRCoiHBwlvPCdMb3jS/O7ZUoLzjiu8EN8dS6Id/LUuzDfzr7ylaAT3Ijl4GaVkgoHEwIhbCuDU1adn+5Rqo9qCSc5bopZDCKP3ow0B9v6OKZ2ub7593CilrZMGxgPrjmm3v60E4/bvPsSSYPOrnriXXxBt9wi9lZgBQe5ZTzJSLgFoGvWVWK/DrkaWsJcYkUyfgKHfjbJ7xqw0NevcIkLq3zTxpLDpW5lK1k6JbaJiD8FUHBu6ycpFMqYSwyH+C8vwR3zlRuVFbCYjlbp/DdQgypFx5mKVNlEoFFDe03AdAxh00LHCv+ZeKMSQ+tZCLbVkk1n+pkebb5DTwGkBa0iUwoZ4SRs9+vJa/cnvLQNc1slIMtx0eogjhiRpfYg+SuX8M47DH+7PHPHcQcfgdTD8fR/vKpNrfovn1EZw1XGp+YPd1WNbjtaiafqzzUucjqfF9OHCkNJQF4Y0PYrHlI6fsPQuDtnySyhX2SAfBQkYsI8xhsum3K6KHjsu3R0JVk3oFdtFR1P+hlFBY1O9En9i7X2pGPu7p5nQn9lPT6/Jull4q73qcX5Y3yHdt6hPqy7sEnwVxMPsu0oRDyog+nPTxfOM01fmIkWmQoc9S4yaaccPNCZgOmcDh+VfHJ48JY++fN0tCl9HIcPIvyC0oPBwrxUtCw6whdeZ1TWzH+dXpZLtDkiQhdf6FXWalHOZM2DsFguNpM/tPgtlhrW6aY9jsaMxiGkp20JKHLCirNhRFWdEZaOvDJm+strhosQbN0KO8QUiLRJUgeSE0rPvZrS+fUG27ZHzxTv5gWzDPSm0LIgyh2iISkDPT4jiFpzHQNbcD57NUmfgiHUGXBQRL6JogX7eaZ/tzQUq5Y6I44/ti3dhSx7TvYxK8tqAxjMac3hGUhNlaLIOav9zK/v5awf2m7eW/lJk6emV9bHIwyeoo9j+lwPBnVufh4B6sRNJjBSZwxvCYppOITThqAV2vfCqRnHf95naqZL2qYhb6Wtc5Qt3dnb6y2EuFNpGNEs+5NIQ3Ht3fYDvmWFDYR94Nh/uFVKxhfAPHxULALsJlUwLAqsO/lQ20gCNSGY4IgFbZKyolzP19+WRlZmXgqza08WhjhjP4UcFOMxAygKROzEU0LFcIP0IePgictCZ6mZw269SasFtFtHSK66T5fYJgDuRLJxhccBCdc+75/qiPT0URvKTrovqjOXpoqLLakjy3FPvqfuu/GMuyJuk35W0W0mqS4Hoq6i+yc0Dy0t11SoYOS2xcdv9Ur0C5t/4VqTafr6+mHfOoB0juUXBZkheTxuEOzFahBdYvUD6jVys65qnn5/7wugFiH29I8Y3TcHB72x17QXhZfTb4hVRBzAeb+RrJu3mbKee9RjVSlZFYz3rcDQGRKsgzgGjZ63spMA4NkaujcL/F/s/HRdBWtv6MH41nXHr2GIpoqLGkVRFNHDCDitaANQdy0NyP667ZsG2bKmBdfq1J2h3+2FNFimD0kKUS49NCVbFsw8VGH+kM7H/n4oajTeZVJnMUttaSnatcPCgkd1jkVjE8Zv/uwzQ/PvYB6y7lm9zZ3cjnZjj00XHldCnDv1h1Jey7TajSh81sBjFU0ms3Ill+q8kE6LzqpdnnlKKtwTpX+eyNhH2c7g9iLAqpwXnuHv0CSVCwbn61qaltk8ZPy1SIWNaQpKdLhk1sLRVFMSWGtm0u9rJfJP61QQIUmjyvFZoPxkvgAnJNL5ZoAQdrPWJfp0PPvWopPAycZlvxyLH97FF9YgDd5SeAZjDQOm+8dkhD0k3dCY8RhTAL/z1Ld+ONefc9vNJJiG6ZANZrbM6iVLdVSyyw9QOX/2W1y0OefNz3R+3Xt0xX8FBI+hy3PofZzxXvfV3kC9rsK68WN/n5VrAhn1+iwjarcnTjT3/LsSIQb+oa4MeQuUA8aB7UVuqqZrl4Cl54GTm2yq/v3kWhvRfENZMpijSKgV2ZqgnXtq/eT0lhFi15i2I448CYVwJbtliXLljpcN2XYZ8ZZxMPMLfc1vwzHbSADNVzTRiTArZyCxcPIPwk+QVUw4tZOj0NL1Jw2HtJuOpQuUE2xbNNDRkU2ncq8sfIPrh+lwyv6yE6aamMs1ZhiGq1ScnoB6qlbcIPUDukMcblsOz7YhhK6K3s6Jk5hJQOIwhMuIFvnkv9EIXns/iM53sUsgc7w54ssA/CDka04bZnVGVfHeN2R9R1agpRRC1Uj9wrt1D2suyDxpHEIELHWauRAJFkmhDkjVEZSi7NHzqV+buxU+YibFyJodjREDMsTsIP9zwQP4S32FnrDzzAvbEDGc8NAa9ygLTlcJuMgfBFujz1Nku1akiqM1jki/r5yHtfxze9kF9RkKL6S/wbj8A6+kfhqaqQQGETBLeGAtceww983IKDeU+1ZfqUWYPc0uJxYTWR37/YgmxdDd+zgDhMrAi0SJMm0PaaMZjmuSmoRSRGDO+hQCH+cvhCO4LMV15U+D7luo9nPh0sHb67z5l1lI9epd3zLkoYZURo/Ea+QjNhNjXT9tzJGq9vWKlg0S4ix/BuSOxfiKJ4x1lBB3x16IIQDIGtTLXSTpQoeKgIiNdLRkiHPMlZ1kzGoXtqOL34c7g6ZmQSUADM+2RFqmOj94opYDZnE/T4bywg1SMTY2mt2e7Jdk22kaX5Qsy+Mr4vnu3I7ezO6tEdIykXSdLO+99A9HfDKS5AHd5Wy5Y7URFXDL+JBqEk1YEnRlEGm0vgaFxQRCiZK64mPUjQHbSIzeSSJ7r7EXooxufI23F1JfleFh2MLf9DUwimsBS/TW2yE80Lo833qvtCtpsRo8jZ/wupZMhm0nFcL4RqjmkJ4QbQppRIoEh0zsAOIFpwAHBG376Dvc3t580KJdrUp5a/HXP+oNu8SO3E3HK0L1BjBBCzbKBrAPWLR9jwN4a379ZpNhUMyGf5IqrC2+8+PTkiblG+3yvjDlyojU3zz2zRXsidFlsOwhtlM+gtKPLRK9xLtoRr/Dy6EG4D9YxJfAAAAAElFTkSuQmCC"/>
          <p:cNvSpPr>
            <a:spLocks noChangeAspect="1" noChangeArrowheads="1"/>
          </p:cNvSpPr>
          <p:nvPr/>
        </p:nvSpPr>
        <p:spPr bwMode="auto">
          <a:xfrm>
            <a:off x="565150" y="-708025"/>
            <a:ext cx="438150" cy="3524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5" descr="data:image/png;base64,iVBORw0KGgoAAAANSUhEUgAAAQoAAABSCAIAAAAjAw2wAAAACXBIWXMAAA7DAAAOxgG6GFwhAAAssElEQVR4nO2da3Mc1bWGd/eMARuwwRcZjI1NXEAqqfy4VJ1/cXLq/LXkUypJJQEc2eALjs0lgDXd56391HpZ3T0yI2lmJOtofVC1evqy97rf9u553/flDM7gDJbB/LgHsG34r9///sefXvz3//zhjTfeOO6xnFzY29vruk4HTdO0bTubzboK+revwE/6q1854CR36aQOdMYH586d43ad0b/ccnTQoxaLxegkL2KEPtB7D/H8EyceI8KAXwFoBbMQCcKYWkKTr9cZUfTFixfz+XxEjz/87/+uZZx63cjwenil8gcnNYy1vG7LILxxADJFFM1Lc8mSkEGXgRAj3Gg3KrgrY+noYAHI4DeOhOQQcOLEw4QBjyKMZivd45M+QDYgjM689tprfQDXWJAySdZImP1OrvdFxwtwOcdGI3+RnBIWA1r85z//2asgougaEe7111/XXz1HlPXt6x3h6Ew2bkeEEyceGXeaIdJie1KGRhyNhXn5/vvvoQqmRiQ5f/48joExtUbCTHXSGqly7GBEoXpsEq190EqCn3766ccff/SxLLaooDP6K8yLBG+++ebFixcvXLggUuKkrVc89kP46RQPYGQE7GLpWGRAP4kGLyqYMAId6DLJhkKLixVEIRNmjSOcYt968XRICJBdI+Ec7tcxqNaxtBIH/MoF6CndK5MuwZBJeffdd9966y0R5XAxwIFgjWrrJIqHA4wSsddPFUA6kqADId1SIVFBnxG6SBgkEt99952Id/nyZSmw7RPmlRaVPGwhWai2WdCBfsVoCH744Qf9LXW+6Cb7tCLHt99++/z5c12jn/T30qVLosU247EjhjonTjwsGEKumNuEEX4x9CIGuBbop1INPVIhkcC8IEu6l2tEFWkvSUh2tDYKDkOPRTxwOHNk7GHkzBL4JJ+Rr9GNoA51g0jgPukYinAGhbV0mgQnmJrHjx/raeBEZ95++20RQi8l4pepJ1DZhP46Iv7XLB4mTElJmxzG4b8KLxwTruV7pW/wZTHfUAX7gKJCEqbpPNwnq65S1d6DBw8gjH5655138IC5HVnS0+QArBcJ5Ziic6MFJDjlWiIBZVYmVrZ95ich+YcAEAjawbkjCpvoqeyVFB8aA0iILPm9e/ckWlevXtUT5PQqZBcJeGnOvqwdjkKF9YjHVBUBOYyzMgMX4BdzDOsLhD6Y+6cATIF+6gJ48kjTZKnwGT1WL5JxF4V2dnZ4kYRE8gDZdNnmqLJ9cJAGkp204KdZBSczEAk4HueHrAbcL7tto81BfhRPW3FUXImk2T0WyJ5LQlBqqKrNYebQsB7xyOUe51vt9lk3YJQJ7DARIgP04KSABJTjPD+nhOztl3ofgS6QN4VSlEXSc3Qg2eAvhFnL3E8OjPyTXC8q1VlFABxJo5Vc2cBrxWhDnTLMkYxc0xUTUMik3iKtJOLKnjuDQlJL5+GKE0iRdYqHVTuEcakV7JAUtxHHeYVr8W5tLqbli5GfUFazmLpLT+beZ8+e8WpEUYSRByylpTdKVNaChGOHjDT7mShsp/VgRAQDbNiPdSBBJFCGApBJkEtJv0gI4kN8Wl796NEjvYuQQyAzkh9+omA94pHzA2ZfLIO1kf7Cr5YNW49sIrKPNMJ+psovDknXSBpxskky6l+UIsPQSxWynybnqq+16lKzF0xQeNas7TLhwZbKsmgiJIR8hiXKUCaZH8eQq0fSuWaCU62XPn36VAcSDA1Dv+rA5eATBWsbE/MXMeB4HX/zzTcl0krEFQQVaCloI8MKYUoIhv20MjQRjl7yBRmmkkPcjx1zeuDx48caAwFiqYRZFwbWBZ6I2T3rDvuuUybGOGOl8VHtSjmKs2CUQK/xgwo3FUYKi5O6sk9psSmZHJG7lF4iOy9aMySILkLYy9L1VlV4Wdk6ragQNwFj8bBhLamxrKRQ2Dm4JnLbfeQBdYB+gkgu20EPiFSG6c4c7WWc4jSj1ZpaO1cgwTPzlSaGlVkfaTGX1aG9hkGVSk9AdemAqcnLEmGgh17kCWYjtkEKLIN+0t5XakqUf5kRA3YIYdfUKSbbh+y12o3JVC5DEvQp79REck8K5cqVK3JEv/vuu6+++urf//43cjV6oLMC7klDFeokXpanowPFhJ6UTlI37KOTyDzGi8pxJMqXWA8zXwk6gfQm8hWuWzsPiFawH2Wnlgjb6BgRhqdNCeMoTbcrjP7ggw8uX76sf7/++uvd3d3nz5/rmQQM2ROweEAzWhJ5GujmDJfJsvktOikJIY4ni4JwlnBXkLHN0mGI/2leLrMI7I6VFjiKyDE3VMja3bbiJY5+n5LsvuX8+fO3bt366KOPFLDp9ocPH0o2UCj6m5FvezJypZDeEsG9mxdRrDIjiLEET0IoWpRJ2FNC8W3ZGd7XuQI1pB0cZGMlHFS4XE1oYbGZdt1mHbAUcpznJNj169fv3r0rlOlGvVSCIZySlnUWxbRxJl7XQDzqJCYMKg3h0cWSEDKbOOh6y4ULF0qVyZGuejlLrR2Q0lGayD6qI2ya/5xuoo3AHlFJasiIXSWrYX/GZTsJxp07d3Qg/AtpCqz1UlFh6uLalYIWpJLtHVlRliSxjj9J9aIIJCG2WtwCRbbQ9zCCgXj0KWtRgiTwkC046gpdxUknpvK0Xe9rVsvDAsa4ni9mFWGEMpFEb3n27JmcIsIVNLrHnHVeLldR78Os24JxJYSRuoK3dnZ2oIcI00czNmAaHw3PB4Dsu4J/8b2Q4GS3Lbb7A5wqNHP7USMUrR5P80xUxpMnTyQbNOk4E5Urs5m+I4rrjVQA0VYuy0Ap8leIOoOnzCV/AT1YUjB2zOIBWzfR9sdAZUlhO82NLg/CqVzZKMPetUyPLP37CcnIB0BEhR15UxIJCQZak/pJH8sPPOZ8kJlD18tl0i0mjCNLHkXjiROOWBKZkRJK1GK/TUA4KQGhgOjj+DEgV4SMPXsgI7SMcJs1ywiywWfur1VQpPHgwQOjwuVFM/r0UaNh4NnyLy7fSGIhil6kKUtVcVKqSm/nXVv2bw1j54okoHRVlgSpDUVRTjJ4bnmeWTFn/eF/m5c2+vcpKwUBdOb+/ftd9BdiNLpor9rPB50SxgkZHPSSjEyJ7JZ7T8DAxYsX3cLYR/poa4C5Fv7RC4BIgFR4mtNRTSPXrL9KuO9LLaGjPsdyshv4VzkghATiBP6dvm50kDkBXoep7KRAEV+saSq2QfJ1Je2kU1X4kllPkXAU+Fk8QKXG9G2F7yuIHliPLBJlyPRLx+3rm4i5+/3LohYM/rLMVUjEO3Ikgzuhh8hYZ6W+H1VKLCF0BIlVtA2xiVD0qcnKqy6RaZFTB39MRzt9i88fhTCekUb4dQW9nVG5VDp6PjNyr34TxVlmXfYx11PD0kSIiG7Ksx5pt9zTtd/z93tFqZZH7C5yiMHchVSinCJVpbnrJ50RiXWLkKBbcPAWqW2xSV18ma84P6pgjoZ0IPhZPLB6GhA5O8mJPM4cS+UXZMLkpEofjvsoELdOGiHR1hmL0ca6jpLqrKaWL97PPRhpkezv6eE0iiLzuJFd9CZilEQYSaboJ7XNkESkbGo8NRvMNmqOJYnH1BF/Odix7qJkRmroaYUXdUlwjglL0kp5eE7dmhyjjMKIm52WzT5Sk+oM+1nOg7LaaORkHUnzlEhp9ikXXGplk1nIkbHv0Kecb55FU+NGWC5zXdbRBxqw4WfxIDySeGj0oooOsmZaOmHHwZZsC/fSMTWREjEJR/ZkxARHmdgUNFrYvVQN3Uedq0RuShypf6nuS1RQYCWtmDMz+V+IOk00lYOv97AudHcgsQfSu/R6M1YbxQREmkk5awd4JPY2EQ+nFvMYDoTYQ4BejWuwGPaqIjwsYmMKYkuatSjmsJad5KRTL7lCgHdgDmyOtnZ34FyVqrNJHfaR2pvqD3ODsam7NB9cdv2K/isTOaFxwCQpQyu8BaqU6gG3takELgS5GvaFCiwtRBVRhCaRjVpCjQkgDx0r2aYdujPCiTXcDw1PWrOtdUxX00a32FaXqH5evXr1nXfekb+u6Wh2u7u7iqlMQcs2g8ykyaXALQAMA9Dpg7S8GeA1t01tu378+LEuU1jCNHXX6xXIu5AWQ1pGzpX5cw3WQ5xBVPr8+XM4QJyxX7TQpz1adPHt27d3dnYYrghz7949kkImCeKU81cM2m7S1PXaELCwFp+ENbeAZIMkI+pHs5BvSfXNS0Ohiq5ESCAM60XLMId2IFFvUh1WD0Q83HejMeRVMYY29YDqCQqW7t69K/Gg8CzpgmOyrRi5uCaEA5ulPvAmAA1LTCinVwgEmfyKE9HXdKL0rFvILNLWU0Qm7PYgBsZte+utt/Jk22UtSCvCz+JBzlSPxt5Rml1KaS8bwCeWurp27dqlS5cwdt9VkGxgH0syfyVlSLK52JrecqQknIoqwqYGiYYmYYo2kkiQu7NgwKCsGsW+60ZbGz0BSaPiC/0OlO9ylxFYFRXwJfRAElnTp5Gw9nikniQhGomoJpaSb6wpNDU/XlJBaUpQeyBZbDZNEcQVdUMtgTNdLA2i4i4ukrLu0u4NTZSDsDn0XFNP1KwRBhEO246+RggPN86xcyXCUCWQGdGw9MqRw8DQIQw25MqVK6KNZiWfio4D8ZlG7JwdqnqKoDLZJ6ZsWFRs04U4Nv4h24sFWKR9Tyi3NRHBE6vYmSFBqYcgNoTyOiZy03k0GZZqxbFlb0dPEAmkZUhrykfCczMmZ7GLF8GPXqcDeVPUavHUXecpy5J7S98+PV5lzFPo0orRnLApleLCNiYOn8q2CzzbsUfv6Ern3JuoiRFfEZn4mSQ2BHYHEA+UvhRNDtVWnODPrM9MGIG4XOIhS03SnXc4ECdeLFHb1hD/9Kc/kaqz9JfVCrQHTfKMLh7FP6NmFhS/VaMwiNklwvNdBMEYEF1DgktXIiQlcmiUyWjNEuMyfXwYKtl9XUaCbNiruXHjBgLpYdtT6qL/cjZZZgSvEPPogVJAZEqaZe1YEI40o4tu5eA+3lEge2go9T62IOMMEZRwJcSKZ/jJ5kK/0hsBJuErWkuw6iWFrNwiDOOeOIFRohvQZtOeM/ECuwpBoBXnNQ4lmSQtPRri9evXCe/6lF32TnhOTpdIQfSRmNoObfqUZiVd66Y3QghGgpZC2SMzeI9QQrofvSVE6yfNmkWFCFt2AmnyFYFJbREhwBOYGj0KeysC8DoJEuEKygyH240q+2UFEQMNr6md3nJfvebR6Q30rslBIsEPccJgO1TwS61Gs4okNBIeSPaQG4RMmqPm5UWLXfRZE3Sh/kusqeoC8KyEUtxO9EJJKXIaVQRE7TgLjk8++eSTFac2Fg84qasde3qNaHP16lUJgF7v8Nrb3cF/aCyHdFvTWCWho4kGEM6Q3LCBZpx9KgXSCSduRqhKtAbZdQGtdHOU0PHEA3gy7bCk4GoakklpFR1GEI+Q4HqRpSH/MUVXE7VR/aSHaBgSVxmQUuWTibgO0KQGrTbVeay5N+qs5sE7QeyNGjRZB9AlOvpyzpPJOsptYt21gx9CQfxM93q5Y5935XxPM8yRovVoz0Ex4VcfXjxK5HYox2hwog19Jf7Vo4cj21QU6xMcKDY9BExVL4zCsJ11LRVre7GBIg6VL/bIXeHRv8KmN4+z8KPyrRp9YGJPK8pE1YiiXsfSalhBfC/EyhBNc8F9LB5i2EjI2xWwfn0sGGrSZjlwlR+yNc8qW9c+tkHBn7SdLNGL4B7KRWwShyLo0tYzTTSbEFdIp5j1PSkXkUFRm1aGeBhNahpy1EBstvrsliyHKiF8ZADIxDexq4gVpy0ahBnV/DdNG7OgxwNVnAlBxeIlehc5vCkSVrOAPFQmRdFGZGuiXGWiugK1dEijZOss2ulMPAJHht0Nm4hHgAVjzJIQvD7SMhioNtUoS8p/ZBL0m89BmXeNT4sHTLJIWwR5vQPL2sRXZEqXOplcY3SZ66ySMstl69GmhuvRMTZ89dkt6dgF8JpogJFlZymMJ2aHvqRehqyqD43uFSE3UKDm8aZs1kpdPgVV7NdanRPydqlvp0l9R0TkpgEev6/pYjFDP2wwKanp1T9xrHcRkuqup0+fsvJOKAXJ8+E2NmY1Z3tkyfW09957T1K9iDWxJUUpJTWAZJN4aPT6IVnay1AvgE+qK85B2TvqawRLu7H7AJqUQbaOIIeL8gWTFKByT0aJ0qfx76gSZssDwyKxZBe9RmigSAG1uDoextbDXNJHAlfvEGnPV8AXz35UWdagdhS3yh58dk/z/HmvLqCQxz7TwsIsba+vccoCZIw3ASW6dHSSLDblyxIdLihmHJhuuKiaV1swsjHBW5D/Q9GXqjxhqKJSly+k++Wm3rlzh8tM5ikVcKh0MTxHBYBVjSV8lbIs0hvh7dBgse+Hbr3/lVQj8LApIZmlFM3lnfv6lNvFJ8cU6AKSFvAV987TvuMjXnJ03kSVOQub9QXRHVURvFkKIBqJw4RVYEnsobHu7OzIbkhpSSVr3FLD7A3VR53ffNNE5TtP4yiEyZlZPy07uBg34bSJzI81lrGGlqVOxF1Z05OkouiWg2PLoTkju87WfFnGRtZDxCZthTzoFZTA6YAmV3b9+nW4qry01CPRvXXrlm6UtRHmda8OdF4qkOv1wC61bE6pcBTohruWZO3A3PG6SQdxwYu016udC7IjdgV5OIjtY2eCttZYS2JxD6NPmWIntXKAwcM9MP6ySEZiwL7XsAq5YxbArY6HJeKhWb3//vvCPrn8pm7J09TcHKsgbArNK+uF0TPNQ4gB4tHX0KKvlWxzHtlV0kTo1+xywNC5/t1Ha4wN5mgk9nAyAfqoVPjhVml0oQpR6Kqutp95ewoM8gcffEAsZ1U6RSNDunz58s2bN5140exkQAgFKb94qeDaqWDp7YYt2+gLh93MulS9QCKV2kVXuz/xHvFmre+QDcJC6NW+tAzQpKakrOMAxKZJFXcsEuaij81RRQUJxiF0x5LlUHCeqKiJff7554yMp8tjJotcaip6sc/2w0cHW6dZ7KtgmMfeuNSD7NrivdjRzy6ZtSzKzKt5HGb0qS3cM2pj8YPX4tp6IKIj96apadyLFy+KLfTvs2fP6OxAe3GZfhXTew/V/fRLX8syerUMiN7+l7/8hfgHP5CKCl6lyx3rzRNmL4jQLkfe2fSxwhZT5hktYudL/JxZ9JxDJifBjclREDi1523a/aSLpkOrQrMiJKP8J9BPLI6XH0E+pt1/seRSGDeMmFHkTYk2errI3ESGUe+gVanEHoSLWO2wLuhS7+o8gXGK7ZIedVGiBKJRFdb0Qgem37tl5qE6E5JdiCwnnHQ5ZWTEKMBjFlCHRGgkMNz1VFIiRdfcuHHDffJlmILMVCjBGXqgLLlmuru7C11Z3syuUEwBhb1eJWUq0L4B/hGMJhKvVFTZ0cJ9Uw6dS0iXCdFFi34Ju50rM5kKXeq9KCntkRsy0HQE3EQ4fa1TC8iGCWkMj34OZ9IOxK5LQvN5NDxLQn7zm9/88Y9/JG2v18tItTV/TwYA93HtBoQ0FMRoI2mbVbsNSB+Bcr69j0VtQpnb1EtlrBKBCtgExaYQNy6Gfel9bJxVwkPjCVSscDLtZ+tf71eA5KBKECGRTTY5P9nKMiOwSYsfutpD/fHHH9PXDXeKClAHG9LFftK+3c9fil5f4Fnzb4762ujzRwj9ir20hxgxA25tn7I1GZ8kpoUQkgoEx3aHfIzPbCfWKqlJcWCpMml6kY8qdV0hKXiH7ER64D8bFn490Ib848QuqAEFepDiyE8++UTGnXotDcbYL7wstNdUB5dlEWeera1kFyUhe7SUmfEmSWKK57pU/9LbxWre68nxwzytqmtrUwZZC3LnTYqtnTXipV0Cp62QE42E+jdooR9WT2YMgr4myvDx2NfMtCxRbicBurOzYzn33ykT5wtACxLS1Q5RninjiZ5y7o7Qa8r3S6lgSShDKYJTnaiFZfdi4yxvlcI+Y9jPNhWFjXkvDaC4yZKmUSa9TyV/uLaLjQSYCL6cnSg9U2zALYRhmrKeee3aNfhQyGdNSG72gX/oTIGyGvYhxaMkF9YHcrE0ms8++0y8KHzp3U+ePFH0iW/H6F0xLMsapKeEsdfu6ilsilTM6nILfAbC7i52qqZZTYqzVP4zPZpwk2a1zo0A049gN7qP2rY1E0MScvNG8SRDTHiUE5anVIuED02AoRv5ABIv9WOpziLnTFZUUdRh7fNyEz9S8PqrqE966q9//atsCPKsA71OqEDk8PQYWwnvdBTIjgjhvXNKNBPZj0IwsITeR6ukbijcOdoxu+jEcXoDCkoqHCtmqeiiDGWVWtKHX5ybcnzC7WQj/SkLUre4+hqnLKqogAfbRAKG6B8XEWbTeWn8l2B+BCutbpOE6On/+Mc/SFx6nRMsaIHOTdRLqdKnJVAoDOhKQsw8QY6fLXasSEp4nJiUefqycBeNeiU6vek2Nyv4SpvvPKS99LEEk9DZUjJIcmFJE4nLqWOgrqQp2Pudkrbl09ICkXSXqIKpWZ02eZAamyTkzp07FPWhNwzBIk2u/Gn47YEyWa7cD5NRsA4aKvtRXW37+6ZCSZxaUleREx7ea30R7Z5IDgpunpaINmlfjpEnthcfLiyh7xAtk5g+aBp7dSBsKOootfgrhEg8aGGEqTwF57JKzYnL1Cj8Wx3zK4mHBiqnWa/55z//yYRZmA6joB7m0eJu33HaTYQLjqXDiLvxO1ueJpoR+mg471NAhswQTnglE04R6tAnF2kFfI6wTZUmZRWbyKLgBsDui/j6sGaKe0krIQKM6WBHlVwGWaQlh7O6xvW9994TVTRmxGZ18gBNRLp6jo7/9re/6e1EUGILZuQ2pya2W/ff6dNsG/EevUlSF5+Et+X0Mr1R6wfcTDhBFEGmxGactDv8UIYR0WK4o0Afyw2ITCAr6Ueo7D2z9SK+doA+ZT8XvxrvA4KyKxqaF657//33paFIjayO+V8WDyavh0p1aQSiDSER+RkUKoMgZwoeQd/Iv6JUnHXDXuy2SMYJ7ixR+1vE/ot2ABbxSRCSszZfTmGVKnhNBO5miCaV8HyyVJGTJNhx172XKiAzuDFMjQ0U2ROW3vK8Wt1aUONhIzkcUZFTVGENSVnWRrkqnSKPLDLr+M9//rPGwDMlKtTmaSOQMcF8LRUP/Hiahqzpf4hPY7rjBlXNvTaqxuQsdmSVgijVb6TZOROLF5HgygjvUzdnpg6OKN0GTW3Hcm6GsMSi29UMGLFHGTby5JDm5s2b5PcZrVwAxunFISuhfUXa4O3plfpXXhY+/Y/po4znAlyVXBp72CfGN5WtJMnj1gPhxfsaLdJu8LbsnKcNqUTjYElBMIbLzpJVL2B6MCSwCSGpojQ1EUzlm5ieG+1sdLXmRWKkDBOOAsmGgoQc8SPAblNdkTAj8Oz0KFH6t7/9rSREPjePRVwZNsnNkeNeEnfaeOJ1OKOwF5tYd/W7TZT27Yv6UU3KvVJ1aePrX32UqnJ9IwelZVhiGp0kOa5JaVQyCzogzvROcAgkiSmHLozZUQ2PZdtsuVIwQ44qj5TYncJe3RYb86oX3L17V5y3u7tLt6J+lX0XYTQxJB5faxYLxDIxwCnmwtkefp3H8r0SYaWjTNtrMwrs+CI+9ZQZyDiaxYL4zGEl1IyJ3ccSYrEUJKH7gP0++pq5RtLwejF63rawT+kXKAE5S9rV07HyUodzReijrAmZd3Z2NPcvvvji4cOHTAoHgxYmMUczbGW1lXNqxGtuYWW7lyXpY7wdo9GiZTSWCNatcUzBRdqhx7PIyF9EZ74DeptojHkbJTxqbmhSXNYSX1olh44Eop15nZQUq9YY8yy1zx3Iuf1lajkp5nl+/PHHYh3ZEHocsM5wPAvi2tgtpq2lAFwm1Ant2WSKnLmz5JRQxln5WUhKfMw2i03WcF0kr0wbU5R3oX272KOE6ZjnSORT8iP9p7Bbwbd8SEIst9ZadYF6L2yQH6XwwE5LnxqZyyRKPhA4OeEz4gCyTKxEBw/0FDkB2kbtzNk8kCDCeZ9CUGQe5V9kJruCVi5d5NBtjX1Z9pdmqcvDqg3lglohVwsT+/Ymltq7x3lRP5QjEmjMpbYdmG2weG009jtVID9ToTIOfybTIdB+GGWmt8oD1vT+/ve/S+NabdOOinVm0KQRNE/NSnhhB3x0MJF0SWkKC0kXeb2sroy+NhbBcPGoHNZEjIHac8McmxtIgFngRdhngcGvYAUsi5I1SLaVcOefR9LFkv8mUnZkrqTRhRZsThbpDYHeIglh2RY19TbqLT/GF+q62G9Ss6ZljoqBF9+1qYsWcZqlT7iYq7K95e05oTKKcOx9mZrOjlClIfMJIbzGq4svvJGxFcMsYmt6qFBqXNfGKtwSOXooyBlRQT4Vm7aYwY5CiMOIB2S4cuWKJvb555+LjfI3NAgqSnCqGJFvJRNOuekDSmQT7ICPLEQ7qTeV1H7TpW+uzlIru8XGb2liaRRhGSbbHjNpSlfBYSA+sObtRt15ipyg2Bghb6E45SUc5pUs22sHag4a26effiqek6OFu+sGHLI3be3LmtWV2QIWdueuM9tem9k+km+L/Zfjct62EfM7S63+1lx2tyCHcEUtiBJzX6NN8jG5Tq/By3RDgkUsHHAWRGPTlSyAIfhk8OxFmDeSaycN+QeCw4iHgwE56LCU7Hv+xKNTE26khRiSE293NzLcNgsl3Fm8nWnipSRHy0RqIne+iA9ZtWlr0xJLZMhH00InWdX4NSTiHDQQXToju5RXd4l4N2/eFGGgokMmU65L3RD9JlcUd7FISyO5c+eOOOxf//qXcEvyx0aPCO1FfHtWg5QYE4479ivDqMBJXj2KFKq1WJMKvuZ7k8C21AmrXPQoEc/omZgvsh2XLl0SPtlXAYbxX7sJDpmMVc1CTj76KCvNEstvuuGHRA6H5MOIBxmSUhPSEg8F6zKR9+/ff1bBq080MXHSjRs3pFk1W6lkcqbkRmnSLsP+AtQP5HQo2cXqMKPA1sMmiMHY1DJOyw9EpWeTsMeOAc/UeFwnye4WLrtfrZ80U7k0fMytj7WEJWrGjsKzH7IhwHR4wEK1Zid9jKdufJItwLiJF+WG6aRUrAygLkMXZMbyjVZSqI9MphIOVXaP26jYLtJHDLthCRKqSRK4DIqwA5U45NGjRy5x+Hb7sbmqoxvFSKSCuvg8S4mOwdFQjwKHEQ9c8zYtm/zwww+lACQblMnIvmvaNNsIHXLAPvvsM9FG5zUxFvqwP6SNuy177oyYvh1a0p2WHQNW+c5iBZktGCRH12oktG/JPRXHNPWDYBJsyQyLy/w0GwEAzwoDSHaFAZC36FIzn4d9FKW1IhWYsjdhEAk0KUWl7hGkLQqKYAc0WXST/iUGo2WQHD1YojDSpW0ruvimh8U+Y75E6GLPqo1mNkfwvr6EKhEtUJd9zShoVOIfNnMp4VCM8jQmrkggaZ/VVZmYce8yk0PWJrIjW7UeOHmjkxrfTgWfsYKHTgpbFcrToSTC6AkSKh2TYdQ0yEgSMXthTYlO237YDTFLW8eTz6bkotddrGBJsJAQsypo42OFyCde1rn4mI69VZc1FnXTEDS0qKIJUpWfp21C22W5qUPncFcHF4BNfvoXBb4m1x+EE80dnx5Fhm/MltW4MfPYXZtaEN5/H6E2z8zqwxiw8SfSgwSvxRdaPB50H9+1mdd9wBjPaI1rH3uXOcM7ixVRerIUAalFu21l2QeYRseHgA2S0JYOa3j9+nV6UjQN8aXIwza14jmpENjdbhUdO6Dmtfo97CY2V3VKCr0CUvArsA9ub5Yk9CmFgmwQfIsY8isIRTxaDjBEpr0da3mJogr7Tc0PsjvoMUJ2cpBzjR83WOdp+6WDxltvOVyxk8l693laturAvR3mZOnw7+PLb9gQStdOo0EOfG8WY/jzlM4NuDVpL/azLLGCV1wkNxLTgXu5UQRuUDxsHwkfJQPiML6H1seuNsIOGCTBx5xhZfqT8Z7t+udce5fKsXgaArKWtFuzttFxGzpSUpRjx8Vwy1P4ANe8HS5jEmiQ0IzU++ZQt0ZYRMM/ziHNkdhVJk7ytK3tZKIRSxFLrFhkQ/GchHAZMbsxPIpmAuIHyPf06dN3K0AIDJH+ikyLWPpX0udW7JfqdRoMzghSyhm5jrT8OErZKGxWPLrU1qG/8qaELxEDpqfdjQ4Ctjnz7rTk+ByH9LHqoKTcbpMqoCTUbSsQPNoKseD0TUBa57W8FYAbonTMIjCTH1LN68KjkvTx5vC2RnBw7CwFHd1ffvkl63aITPr6wQO+yiIqUI+jVZGCFVZ9Ed3suKzzWDbHcyx+XXwaxUqki28F6hW07TA8MEyVBh3aRnVPz/n000/pru3TllYWKvtaG6XFZsWjJHe8rVuSyumkQYh5staCrwUId2JBaRqRhJqRDggcjW4re+dY7GIJoS7HUvZu4uMptL2I5PPY8CKvK/DTutprJJKwnsSz6CM/6xqtSwqbw956IXOk5ii7yocBFvERYO8XIWyzMQ3dMfQK4SwtTbZm5dLExs94v5QgyEo9efIE2aBSwWAWw5ZT+4F64LVr1zSAPu0+08cepItYPEe8tFH/alPi0afGTCwjAaJUl9CELgePVjNoJjZUlSARNZIB809Uvp2GpwPP+ZYmVo+gwHAMaGj1yi1LgiEzOikE0z4rv9y98qoYkD5VxBzdChUKovhU+SJWaKC8KWCjO8TTfMSMpQcwK/lu7zpJTMhlljQcaWp/9BeiAdnqH1e5S+vR99JmK04wSoD9SYmSGiL7YU1p0xpqU+KRjS95IeYvLAt3OLvODjuQcO6coI30n7d7kypyswZJKq99gXex7OwtTV3MEeS59A0UMA6NkUxeLcG4ffu2N5rwROwcOsH1qohHiZY5kwMQFWSlMeP2lOZptTeqmvwhEuVNh8kumljIldtz+vg6pm4UFSgBWwDmsXKwSWtjSIR4HbUEg+C7DJdhlVRk7IfdEpuDDTpXU8lGiyveosMMXxPxKFW90b/YpqU5mPs+ukLa2GS6jU3qrdpJQ/Xp00Gun5Sh+oE8LAYm+0ErIW2e3fCbumWytPUVgjxgq+dF7byWD0mw4bUfbVQz3XJS4qvZoLpE30cTi2Fm6fM69nwIKUsld86p5OC7jxZdqh8UcOR4ixCiAjnfbrKryPYJsfHc/Ph987n0ljAi1eK9wPZi1bhbYq2zcava2PDXlWyWyJT0UVlaQXlLk1YddJN91iQDEga+uEVF1kl6zrwqWalDQ1M3OhEG/IXUPrVROm0N3mbp89yoMJpWmtj1wz6nv8bUpTppH41wZcjW5+qOeJJSykq6wF/haFOHyPHCVsUDjS4sSE9Qu2U9LRLSx4pQB2r9sExLSooqIb5TiVVpbepr4F1eMVfSQmd+knjIfLNS2c/n+nOxx9lphTa2hiGF9fDhQxoZKQXupW8pNtG73qeFNA5U+rSvj1VbfkuJ3qe8b4j1FO4AZX5HF+R88SBOSGVpq+KBEcC/ElW++OIL+75eHpCTtu4Tcfd4LjjYTLfRTutYrYtl+CXV9UpQhW1WsC2oLnsXJczRNtFyLKA5yo358MMP792757bRJiXNnfCgfQHTYTXkTHEJMShp6Z8RSChvfdemCjcpSnw5GytHF4tYXH4MqEmwVfEA44u6OuKjjz6SfX/y5Mn9+/epUs1jlyo2+ZWOf/Dgwddff23+7lLzHGDXtk9rBvvYpcI1CnvVXS2ls9/UXvo+vIltP+G0ggsFaIHbt29jyXd3d2VJ+lhYRwM8kcCXX34pQjgaMSZtvWdpkaYvsDVwxszC09T2HHlW7LeSsyMnwaHKsFXxaFKfOb2Jwr5o8OjRIzYJFjYdJfv73MY1VoIYo4mOFeevrPZKlDX6VDOy3RBD0JJkeTB1m7SFxymGNq3xoK9HCBHCn1Zg73oq1leuXKF8RCawSUsFKTtYNkjrtcNW5RexyXRJhoUcsWRDYmmLVCaJnGO3G8C2Y48ydFKJz9hGlhVhOkMmV8fYX9Fsvmyf+j5tCdOljlE43pvhQUIR470KNLGW4S5jZVme7VRCZlaDsH2tgncEbWsvFtlwFBnnTYKRZ9WnHpMSNpzAsouNTtr6/RORQIKnZxLEW6k1sRnN9nHyEth25mr8+vhYHltqOxlVosouBcZ2QSVFEXm5uV3hEhVcCZUoTXC5iI1L9HA2FOS9feqzOoMmPuiVt3Xso6FGFoYvR1MDsVRkeRiFIgiVFB+JcpfnqfNSWWqGq0GOa+4vh2MWD/DbxkpLMOu+GlFLjP7VV1/xpWo3lRA2cK8by9v63T2oInM0S1tgZP00Eol+w007rwq0aemYKx4EA2gcKReFKFhpt3g0qYDtQI41GLISivtpAbYk2MWaDXeW6FN1/0TBMYuHDQLtbiU2Hp7FN2BFFSGabTX6YUPHyMpDHomHVF226SWFGU1aIFVCQZ40g759aKJatxefcocEbXR/yCmSd8pGnYu0AU+ZUAHpEtVYGLOIrWH8orLMaJ9YJXXM4oGKcp7bAmD7Tn2X3WzJ8+byH2ClJVNz8+ZNb0XHztYlbNQsfV07OwNnQIelFz+a47v4fuKsbsIp54pNBZpoXBj1dKLmpKFu3brFtw36aOUqaU1lE7kva7oTS4hjFg9vPumE7Ln0GWiukSr63e9+R+bx2bNnJOltyh17yKeSNafMRBOkCxpNbEg+G+4TV87CjwrEG7a3iIS7mzlDh7miwUePHikOESG6tCkrTK9bZGRu374t00EJ2Jl3COEyV06onFjZKMcuHmUfBs1dyjQt/+pXv5IHLPdXtCEL7PQI30H+9a9/zfVN9A7mFJk9qGa4Qv8k02abMFu2DDiv1EO5yCxIQtgUnc9f4Y8J4eQGpaH84fDpcuKM+fzGE0uF4xePX4RZrLOVByxLIlXEvtxdLLZkcd+0t+oM1gimwhtvvCEZkBMrj5fuQzxh9pjC+J8aKrwC4uGuaYJCmQvZbhtll2/PYKOAH5W3rGcpf+7CAk6NbJRXQjwcUudIbi+22u6jqWTTq/L/n0POUzmp1aXl/rl97pjHuj54BcSDDhF/23IW3+Pq0rejTpPGOpnAViN0NJPe9Sootw/m1U7HPd71wCsgHiQWm/i4DCeb1B91aohxksENB2WYOCEjf1pJ8AqIx0tQf1qp8mrBKabCKyAeZ3AGxwVn4nEGZ7AvnInHGZzBvnAmHmdwBvvC/wHfCT/UIu+4AwAAAABJRU5ErkJggg=="/>
          <p:cNvSpPr>
            <a:spLocks noChangeAspect="1" noChangeArrowheads="1"/>
          </p:cNvSpPr>
          <p:nvPr/>
        </p:nvSpPr>
        <p:spPr bwMode="auto">
          <a:xfrm>
            <a:off x="769938" y="-708025"/>
            <a:ext cx="1228725" cy="381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125106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typologie de Catherine </a:t>
            </a:r>
            <a:r>
              <a:rPr lang="fr-FR" dirty="0" err="1"/>
              <a:t>Houdement</a:t>
            </a:r>
            <a:endParaRPr lang="fr-FR" dirty="0"/>
          </a:p>
        </p:txBody>
      </p:sp>
      <p:sp>
        <p:nvSpPr>
          <p:cNvPr id="3" name="Espace réservé du contenu 2"/>
          <p:cNvSpPr>
            <a:spLocks noGrp="1"/>
          </p:cNvSpPr>
          <p:nvPr>
            <p:ph idx="1"/>
          </p:nvPr>
        </p:nvSpPr>
        <p:spPr/>
        <p:txBody>
          <a:bodyPr>
            <a:normAutofit/>
          </a:bodyPr>
          <a:lstStyle/>
          <a:p>
            <a:pPr marL="0" indent="0">
              <a:buNone/>
            </a:pPr>
            <a:endParaRPr lang="fr-FR" dirty="0"/>
          </a:p>
          <a:p>
            <a:endParaRPr lang="fr-FR" dirty="0"/>
          </a:p>
          <a:p>
            <a:endParaRPr lang="fr-FR" dirty="0"/>
          </a:p>
          <a:p>
            <a:pPr algn="ctr"/>
            <a:endParaRPr lang="fr-FR" i="1" dirty="0"/>
          </a:p>
          <a:p>
            <a:pPr algn="ctr"/>
            <a:endParaRPr lang="fr-FR" i="1" dirty="0"/>
          </a:p>
          <a:p>
            <a:pPr algn="ctr"/>
            <a:r>
              <a:rPr lang="fr-FR" i="1" dirty="0"/>
              <a:t>Problème atypique</a:t>
            </a:r>
          </a:p>
        </p:txBody>
      </p:sp>
      <p:sp>
        <p:nvSpPr>
          <p:cNvPr id="5" name="AutoShape 2" descr="data:image/png;base64,iVBORw0KGgoAAAANSUhEUgAAAREAAADOCAIAAACW6aGXAAAACXBIWXMAAA7EAAAOxQGMMD9aAADrAklEQVR4nKT9iZokuZEeigLwJZZcqqqbTY5G0j3fef+HupKOZshmd1flEptvwDWz38yAyCpyRvcE2VmZER6+ALb8tve///4aYogxlVBiCSHFGOhFv8VS6P0QE//C7/Cf/GEphX/B/+RQ+sHnKHJQSvJ+kf+nIF+jI/jNkvFv0FPjWnIxnIfPHOTS8kvkX1K9ih9Z/Ms4E18k4WSheZePTPRocsWScad6ZJY/u47OJPd9d0d8OB2fc+a35JXkkUvByuAOsQ66ADHTheQdPlmOukb8HbtxWR9bDvklFiyiflawqHhYfdIiC6LfkH/13Yiz8vbQHmV+Sl58HNpcNtb10LXzl95Jtl/sSNlx+0pd+Hqe9pfgj6ALEWVtY0r86T84of5JC/zh/e8vzaRQbNf/o2cp9iyyT7xQtCtZvl/kXaUvfVq7t2jfKEIs0Y+069p606vHxhGB4NAoRIFDmSaI6ItvDs6ul1NaA12DQOVWEigOjy375tRd6cOIwOlEvh31KYp/BY8d7r5ejFtLpUQlJNBvKcYHSgf8hzwb7RARVWKupl8KmD8X8EyJoHc8Fr+Zi+y5/B02vQumB6HS2HU4V5JnVnLBUxuH46tF5QY4jO8igLnAEFgJYm7jvoZ8om4r7sxYxGgGLKm7BUrD4fxpslPFZjf8GjHqX5nlpF9Qeb6VHXKosbjtpEm5GI2dTc7iSGWwf3zCyjb1WSEenH3thCpPZc//ybNUKjf+lpszYhECt0UxTtFL6vIqCQa9QTlAdElUgU5fp0N6VyCglAjNoBwSwQHgv6By09jN1E4V+PhVhZ/umF4wggOrDrP1ty8oD2ILdMV9rZsjnBWbvZIHTlWOKzkV/V+wRcISFZarRsNgySxqZV0D6yRRhkzYRW/ULif8UvKyrEWOSZ38LzH7JPol9p0wjSybahghG5BCsoUC7yqLNU9n61JCcCZT2tI1N5FVQAqpmCQx5jPNfieJnOoCaKg5lUoXXTrn+GgXjnVHqwoq9ibewVeM4/3zRgqVZhv9hCDbFrgYnQc7YTDJY9r3P3qWUtW54h6QAJYwNtLIyA2rrXowlljJRyVZMVqMoHz6Xy/LDFXVPk2om66iLCqdtg8hvJ5VGOoZlTptoaOxgCq+CK73JQyG6YQd5bFyUPXoQiNml0jYJhNdJRj3uH5s1GFlU6FcufksiCslKBvhBFIhDBI2JuVcCK3JYmWTpkzs0MMMgVgop00RBR2yrWtmWJYKQRE6NsvxcofxXgoXBivBMWsjQHRxVENi0YMhEd3hiliqLs0OTAv0D5023al4fT+6xgm+Ii4Oosmp6IpC78c5xHYwFOdz1SfOWrbdlcf0TTuh8oPun53Z/gRxtkeaoK/8+Z96FiVBO9LpsJg+Vg2B9SwOfmO77vZkRRnNiBF32wfD1KYtjStKs0Wu7yoJBMMDtpeVkyo1+MmUyh1CKTPdcUEpFXYpk9tS+V+u9PWiZk0YPeltRZW1VQxgGQC1t7zG0pEtQ0esC6mNBRZL5tdaRA/M80LcsIE5TOOJSgl0PDEYKxbmLnqv77ux61PsyrateSH+Idg29D1/QUjbbwVKp8SKJFsSManc4oN7Tqn7Fu2g0H5mm8KGgpubtvK2KE7edeeMdk3wRyNo/UlPlHOMLkbt2qUSTcVgYgMaM6riUPxuP/EEerxjTb90qKoHkNol33/wLEpqd5hRtbL+ZpDKyNuEslGzE6+hUVvZ4uos9di9O0hjUATmSXHJ/R3HKC/qTWdQJxSiYfdqmfiDVTDbQKwGkRkmL/Y8pjmDPrNzvX9LQVmjfV0cBhH/ettM8rT9ApToT6L+t7e32/VK9L8bd/TmukzbuszLPN2ut2naljWLYsKDdF1P11nWOeel41ff9eNhd3h4fHp6/LSTlZsJ4ZGZOORdCMMwEEvlmEVosn4DmwfDGtG4x55YVboSoxKALZPubHRxFFvMrOoK1GToIAb3ugSzoYJJLlF94C6Qd6tYXGlU0v/ecRPrzUTb0nqkIzffjoZPnA8bzqoS4u6Eod71f/AsUZ7FDG1jPEXgkLlG6QBiWRevNMSkmMfZRC9nujgSNgtVdwXT0o1qcQMouEbSZyquuoIpPKNRJeEqPyq+Nh2cBeUYU9sZg6935f7irga9URMhRh6+VSpgQr2cU2JRZszg7kwKZtve3t5//fVXYpu+6x4eHsZxXNfb5XK+3W7zPJEGIr0hpF6UfmPHBl7ZCv+f0RxJnXF3/Pz5p59/vj09PY/DuIq26pYFCBBALQvSY+AUHbA5rjFiwCM2Oj22gi/aHnyQjRUgFCcjx0kFDKF0XYGqc0NlMzMdY72QydE7wzU3YtOJ22Wp0bsc6WIrxvaEzofOUc4xzb4qZdgt44T/J89ilFyMjertquBSLlAV47K/widDgXY5iOXQB7O9Q/voJrSTLWMxh0XjjTKN4DxqGMogg1/ahVPd42hiNLpuCw7aKiXpCZP55qIZwC6LldzkKskkblC3NjhGVZ1Bc7JKiCve3l7+zq9fL6czvbs/8CuW7XY7z0TxBMuY0tf63cBAjF1lfNptYV20LuvWDyfSTMRA9M7j49OwGwigXa+3eZ27Pj50D/hCUQs2OYWX+nuEQRsqKq+Qs1JlBUOqun0vXAE1ZKHC19yndkp3Pobg9nHry4p3p2nxsFmqdsLK9HakbXndYbd/2hOGCkfbS8eGBu3I2JzwP/csyqMVP9YbCqEhqWYZwx2ftA9T2bI6fWPoi3qYzEkk/hz4WxUe+rnMAVQp3PxS90xsoEshHtzP7k/wTbYbM9WtRqv5DBUyykemNCpt4Hci62gggH7Qn0BfcgTcxAYLmMCIEei9jcDY77//8be//e9f//7r7fJOeJkUwrZepgvBrcRqJPO3O1ErBgxtl8TjQRcbyE7p6JR8/DJf319fCrvf1ofwibTLmtf1knuydLput9tFhVElOqPjbOrUMwtNn7r5YcsZdQdMgpk04E+TuXf4lXTVba1sf6Mtukpgw3oR/tP6iI0z+4O/y236DyZ7u/P3VICvuMBzI0f1vwRw2kvf+QnaE5ZgLu9//Czq5tW1UwqtXkFdRsUbJlkrutJ9qWxiUikG9Vhb2KPXwJxyt95vErd0qGcoLsCrcVUM25qSreLQV04eAs/WAgv9HPLL+Te6YWVSNTSnCur7suuLVSL+25KD+cSCRLBykgdMqlXkk62QSX+bLrfb5fT2/te//tu//dv/8/L6Nnbx8XFPtE2nWObbFhOxTQop1NuM6kSTwExgiFXYwZy6cYxDz043es3z7f2d3WtkAT1/ehrH3bZul9OJvv3502fCbEncD+u2ievAuDi1xFV8V1wyqPhxNGrYpMFhKt9MQTlZRUMfrc43C8ToC2Tf4j85Jrec43qujb00H+HThtzqxYLhiWIn9DNkZ57w3aWrwjGkCazww2cRhkyNb7fSlmiBDL+UsVpyVAhRaAQK68cFTizNhVodGoVn8FQWlnPNorZUBOaJLflWGaCbbaujXBCa41W13AVn8E0RcLYwIbSPHO4WRyFqxR/R+Flj/0kiLBWN1FVLQu/Lus7zutxup8vr+fR6Op3e39/JyM/zvI09obC+J14LZNFLzoFKEcckZJlseOWN7Xg6sk89/0eyhfBXIm23kX103tgLtyx0J8QnpGHIHJpv1/X4MAyjERgrqgTPte25ySwz5IstmmOGGBxtGFEU/wp2z2N/sXEt6OK1+gBmbzGc15BtEV96ddkLnYomT3agmyUtFeV6V7izBibaZVSZRBEcCgNaw1+v3+65U0B7Qr9vfZYIKREqKvPP1KvhBGuUWmnM7tcoRiJzrnUb60tvTjFB6N3eqwixGImbmgNWi+5bqfcVbOt1ByIWxsSDggr3YzTWnrvXDRBUEVs/+yC7zJjx/ahXj5a2ImF56IZtXSdSLiv/R9S+rkthFRR34/j89LDNn/uk8I20A9sqEpk0uzpJ0lBRUaackzM7oMl0iYS6iG/oeGKdSOzBsnsVttqCZAp8en6OHYeMiYv6Ze66kXQT8csmSTldRanA9QbCS31kh98qM6qvtNytieNcEUTFZJ0B3dCY2dgG4y9oI7uqSpxKwe6ALk6CITjK8hP6vRggD6EFY+0eugdZXTY/OGF9suYe7k7YIkYjyB+fsD6wwloFsVU1mwSIFp1xhnRPmd1cMKAWelwPSw16TfhKKc5zTpofnqqxY+5VDajdvMXOFdGooIFwfjPGuH4iR/5u8gV1O2XRonBn3QtRVizCCIXId57nZbqx4GeLpSMKP+4JIx2GgQQ98dFMi0zmO4Mugm6beJQtdMD6QP00HIIR32jqOYNGIjzbxlbPvNKbA712o2jWlFmzTKd3PhEx3/Hxke7tcjnReY5HUmN9yxrRns4pUiROtesaoVv9gFFVKdyJGqCIekTUA6MH44KSRnU1Gjjw0xstqpkSK/maZ7/SgJBscdvGgUWjWErzJvis4YZ7wQsZaGteOaR9uTPUraD7SxuMshN+eJZo4RxIpUpdoMLqcFFebgi6qhKVyjg3oYwKBo3tkLVgFoqtvR6Dna4yyxitVRmGJoEQFDfGugLBIEUwpR98o/1T57wKzHCwC0OlcTl5UlcBUTNxw7SSPthy2NhgJ/WxscqZSZlcbu9EwWR73K5X+n/IKxNa6oL4n4Pkgpl/jl9JHOcIZRLWEjfDNnQdgT3WJxt71shuSf3KyZ6QPcSOy3w9X17CH7fp1g/7w8Mx9cPh8Cg4kRm9i525D6swjJXijUnM9Vwq7Ydg3NC6mXAqU+7BPAv8GGqYhro/KtlKNYIUFN5Dm+Bmt/2iVsV3lN2olNDwlzlPTBw0J1TqwyK3XNee/z6s6Pr1A0cFU1+OciuD+dKaHjfiLYrpEkSP3XONiLiM8sCYLQp9s096ODi23nJjygmTFXckO0u4j9Q2rzJmqXYof5ZUpEb15xiyrFxSIGtN6DVJyg2+uHvfDs3iipbFZ5ODsNNCdjg7yILE9dd5If64Xcn6v57Pb9frmVQMA7Z1YaaqWAJkVvQl7CInl2uxk1m0T+7JiO+FZ1YxcaIsNmE/gmSSKUD6LJH+en9/u07zuNuTQnp6+ix7Skfx9fpuMLTd7E9VmhECsrFgnI0qxqlE404iJQMXOrFuh4btzPY1T2MFWOZQjTE0/jGXy3e2hxs25kq+E4vGEpWmvzthteLqvTSSuFUarg3thO2l66laV1v57llaKeImvt23BQzv1HG1K2PVDkqjvYODGCxxLIRK+Maj0UCA42znLrwVa/RI3kzIGQHeqKaKKjy/kdCSQ7SYq4OK4N/V9VPPNWtH8dxqohFbEES/y0yIjPXPtmzzepuu18vlfD7TP9frlbhnzTOpnCziHnqkCN1DX4k+EdZJyLG08HAQl5wlIPBBfU//78QvAFMni5mSQk7wwha2nuhgwmNBwv/yjHzH2Z8YjpqGGKMtpGSLFF+eCubuiEpgOu7LxaJL2OKgDefUD8wj1rBq8TMaookWeqgQsWoDVxpuaRhHOSproHe1NMxF3XBCubu0Yyrnje8PC+2d2NnDjy599yymRrGKzRnMFnBC9jV2pq3Kw2iht6NMtxTPKK3c4SKq0VzyjaSndhARYdngqxatjBaMb1RJlLzLVE9lMF0xg0uaJkFGiTgrDbhaF8uc4RizysZ8QnrlQpxyPRHHXG+3lawaTmkpneTRrMxVoRNJEJqgGziHMBjzkiicYHfvnwr/KKjgI2VLMm7A5C0gI+mjfky7oRuHgX737YwW6GoUgqMYfbtUiQhzU+sk2sOCwXuVb9G8p7ZkkN26gUaVre5osFl9NVgoVFDSCHZddVt+V0ROtc5yH04YWsKvUKoSqn1aXbfGme0JK+BzaHd/wh88S2ieGA9jZlBwmWHkbnDO0HMwTnDw3Ctv1jPGGlI1fF3lraubYAqxsl/E14ptdzAYUIGzOisqmIBHrjQ8Z2+aAjKuCUyrG1K/6Ihkxsa6rNM0zfM0s7l/m2/sST6dzoTEyK4gUiZNUiRnWdKKE+sYCW3yA6ROKdiIyfhQS80ccOIx1HwqlW6jvULQzGj+bmGHQ8+cwlHN3X5kbQPylWxqi3cpO6rQVHDgTuOgKkGteqX6aviX4mcAHZh0cSjXiJxi1mhpwoZOEPf65J64m3hpFfAVboXQug0MgFRF9IENvj+hAyX86aKw6p8PJ1Tj3uFXa9NVzfODZwmtnmufpQK14MrIuaK13bCyvQmg4tZRMPsTW9QATPyoyx+UHYWpzElqat/t9sbD6PsOuwjhH3VXCRJ3Jo9GBuofgxBH6eQqoIZ/JQ0z3W4XBmDvNzFaCI7RG/N8zZIA2MFjTDql46glshwS4maI8SOfTOwXWF0EtwRPqlII2ZbLVg2SWnlItDKq2NjJDGgnQU/2QbNvIo09u9YgN+SqyUFRuZeO0SWeb5Opiej2iItEQ/F2cxWURV/bCkA83lBjeo0DrIEr8gutBdBosRSRBvHoU/rFPxB6w1cO52J7wgaw+RkaiHZ/J+0JnQf0GRu2aU74g2dhOYZohHlGcaIgGN00hgLd4D7raoDcMWbvBktQ0uWLlKqJcK/A6Lzhcl6VHUG/VCy4CNnj1+MDswq7bG47dYmmYDLCMqK3YFvhgoANhcKRRPaAcX5WQWyRjIXlJsnHl/PpdKH/n0+kaISL+FPeV3ZORUmvgWriOjDg+o6DimJaGP7CpQpuOZolV9V+NGGNBU/F2d6RKjYziVZmbzhDTwnfjJG9Bh393ERaJNRqa1GvCiZHXybaVPRrkMDwqmpuU9MtMHJppjRksi9Y5ErrT4XWSuPebSLJriWck2MDB/0pjS0bXVsZsxHL/nvjOru7dKthfNOdcVyaN+evlr2d5x+d8O5ZVNBBL9iz+NrpTarUr5tpUC0abQdwfV91mYm7qlOatQ9OHtHXI0EI+yY4wMEBvqIBYXrkudB/m6RdSbG4lmflDtkqRbyxoln4J8gdL7bwCWstBMSYVYhZphtZ9hdinG2al2XScn+5CopbimoRzeQvsVPNJd4rvK+PCmLMclxnWQwF38tIEVUbOherhFSQFi1tWUNeonboj3XdYifqq2Pe8QLogDPoXvgmm0AJZv9VUCo3UX2ZbrtDjMVGo8doWqnuZHAnUGMoQOvHhkRd2Rhxh3BHr26gx+g0fUcnwaJnTv5uILuWaD0BrSXllw6VfD6c0O7RLt1+95+c0J8FV602Q7SfOCEEf2gMzaoAm4eRXeshZ5Lp7qLqTPWd3m3ETieFJJB5dj4AYn+MCKQmC+VQQuE70jAQGeN8SuU4VtysbABVNsTci2Ss0H8Lx/E3slQu1xMhMeIYYhkCYMt8JZUSs8TdXTSJ+yt14igWfxZ6ZcinrErYsBEaR3hHqzX9GYIiLlemYnBkRy+O5bDDfKmOwzviisvCrvI1uXDX577r9rsdWTVJfH1IWAy5irRorHZPM7Z1yptGf8oBYBc5xhbXqdhlo3sdHJvbGhm3ubDwa1QtET2Zv1UFjTw0jBicGe/iNi2P6RUU1Dmd+FnVNPqnJ3Q7rHJ5MTny4YTNpeuzmLywfa2/6bO0n9pJdBnt2rpcvbvuq36pTgndGundoRktFbg449WvhAiRHNx5EmyNWMUktrmJbMSYZ7pFGvVWVMpnk5nsLV63hbhDQiv0/+kiZssyL+ws5tDITKoH3Af+1lcQd5boDOEZy30WuwkYTNhTX9mgpgMLE9quUk0oRJUCxlZ4u6j9E/T0UIolp2HoBzJs+mG/3/d9T8+csDdqJRjthhJi4xaxCHEjnoubJUauddMrFqkhm6CODaOxinWCo5IaPNVHrMTsMMyFvyGbhiKNDfA49wpLif7jCWO8O2HDME6t/+SEsQF4/lb4T17aNKu5Zj348YNnaYnW0BJW2gKFfWM3KdOUpmGTiinz3IRGvJhnWJoh6QP4EkSnKb2DEq3ELItZDxtDnM0ivpOEZCXYuEhpCuuTsziMrxyOnOhNepH4lky6gj1goS4Z+aCSTSQZcmoY41VeKHrpjG8XJ3qltqihwFwBiW+p+QUr3dVtzFZqKF/hhDRSilwXvZX9bh+6fp5vdGSXkNS8EB9x2kFRcVOiaQIXlCabYoxugURIhlRDZnbjoW15o2ituM3oIlgRn79n7msL4bVS1+R9+SCZ7bKuauyplcqrQd58tz1hc4YPZkwj+n98wuZqwTCMU+NHz1uI//hZTDH882fBHer9CKeVetdRejU50VhY0p/FE18+sLhZOWpcBSS6Q6SjOYWCmZxNdck9SZYj7HqJ3RPLdAA/EplfpmW6nNlWodd0vbAPeZ6JCAVhkZzOkisOYS7knZtFYGKUaIlEKQGFubSYwFuIyEeG0RFMIThi5KJYo1AXfOozdKBtsKclRnnikiRSQ7CMYCSZW9fTaV7WadwT6xweHl9/eTkcj+w6kwrOTlV+qFKq/uJyqv5iyL5U/YCPK1jX48M9PVTecvWoJBIM4dvjxpYIg0dxvndDVdK493r5d1ta9LcaXgqmviortuf5Bydshdgd7vruu3fY9v/NsxT3ONufvp7ma662kJ3RtrJUj0RR73WIlo0RXQhbmEU0jwTUs4ZErJKgqIVC+gBMyE6uskgKyszgi5EYmffMM/T7vMycNEaKRZVsiU3WA/yGStlI41IOERumlI6dVaYvXbHgIUTRGV2ZfLKglEbKi3rD4fdzrW3GTrFriRdEmqZ1ch7pJXAjVUMKJw39+9vrb7/9un84fP7ypWPvs6Ilw0lYumicaiJUn8y3sYYQfVtbMsQ3FAyYoRuMS/BfiX4lNaGCvRNcWOAaFZyrqL6X3C3W169/OCCY20CXtjlhS47R3GJ2QtcMfpU7VWMkfndptwIb+zq2N/b/37O4nvRDi3n7e38MNxh9dU25RGcm4+R7OWAAXQspomZ94oVghNBWFhBF1L2hhoszw9gLNl2v5/cTwTA2V0jbbFwyjFgklIlYzaXYBkf04wM3MyQD1BOODBxgwaFZV8+hYDGSF3tdOUEabUbdz4KunVUwmzDAssKdYNsIA6YYqUfTYAV49bDbPT08Dn3/8vKy//vfx3H3+PhsPpSCbk3qupIUmlBLjAzJ+CeuW2IsLaoxtOBsgE3TDQymHA1BmK40sraYXEsdjseK+XAd0jeyPFTtVerdNFRb33ISdGsxqh1SUZYzj53QIGQj7D9whb3vHOVP2176/+WzRIh+fxNf6aso8h1giJgqSHAsEv2eVKMLgWl3WUVl+tzBZbBkcXFhPQfj2WDmBkhSnMWx++v57Uxmy4kAmSTt8zEwcIi7ihSlwSMsDJDVI2hJmXKtmFPfhS2iMoyuNo6DGFpSKLZues/GMAjVG0SzsEWMlsQT0NvDTKBqFzqHwIZBsK+Y7ueHLapjh3Hc79Knz59//tNP4/5ILP3+9vby7aXvhv3+AQk3jYyvAE3NwgZJmdF4zyXm0HQk3VT0qQfATqhM4QzTeDbck2YqSRbBHA6QjKnRIcFVh2Oe0j6CgRz7U3nD6L6esDV7sLQGMltrxE9Yfe9+/pbowx3280vHH176P/8sdj/qQLLgAngmeA5lBXPJoXuwfYstGeneylto9SPRcLNliEqkaQtL/b7j6izpUknaQ+KQjMCu9C9pmdv1RH/N08RWR1HfVhLKLAoTDZIpTpHFg+aJ6mqHHOA74EqW8XA40J3cltv5dFq4u0VGlo22XAJfoOGs8HvmxMqkD4hIp5JMttBGcadKNHmlDBO0LTHKOMVe6fb7/W4Yj8dD3/fj2BMP0Q28vb+l1H/6FB4eHjTlILqNb9ReDAcaRWOjlJtdPptuqNrCd0uFurKfem4UKFTSMLGc1GvnZ4oSM1d6D7FCPW3Bei/L3RaPRl1RDE6nPJezrW2Nd1KoJ3S2+XAJfRZ/LCNx54rW04UTluaESYze8E8v/U+eJTSX8+vzSXpz9Lt6KpoIEy2KI2fO8kvS+KCeIEnHBoEi2b7JEUtE4+n/wqmZ8+W3ZV04BnkiFHY6XS4nzgdb56A5WhqC98a3GsdQp4c9mlwPDWVE98A1VoRbudvYfn98/vSwPxzonO+vb9P1xsYTXwJcuBG8SrH2kor3YRgDAQqxcJgDNI0f2nJqqFQautMv6wrvRh7IaDkMYz/Q+8S0dPTPT0/9bk+g8+XlD/rqOHDDQI5IlaS+FPO1FJdotiINMVZb01C/1AdKAZ7qLCBLxXSx8mGMjT8tmvNDVZkd7fAvWNghZn1Ywd1ewKG0q+il6PYY56uuqLTrO9oKHTcbP7jUTHA7nwRbi3IPsaDdcfV/eOmG03zjIkLX4T96Fj/ew0rOUb2zmaq4aELJnDkA2kA1bJJzZgrZ5aknsuh6oXixVDhSv0XBYvRDgopx4wZ7bBVPt9N8uVyIisnEv96m5UYqh74iYloysMQgsrYOekONcDBpz0k03OKisG4Qu6brd4fD8bA/Hh+enp/pt22b315fuTcZRzxLl7HukqmJRVNFDj2CVcR2Ba1uL2ZolNDsQDWookrQqKuZA1IBhq4PkjrNgc4YCIFeTqfjw/HT7rAbO7LRONVnt+9I/XAzGi0FVYglq6wc2uB6I6vGX6FHx+LLoyrIwVb1MWgWk20i4KzjwUbARoWqzIW28cEdA1XYO4ZxGezy2M13Jy+QoKOgViP59rbO6NbeuD9hy0V3NN1AOf/jx5du0dd/4llie05z3LD47dWcEYHkyRmqmJLCLqY4zlthC116eWUR6rsQxsJJIlyABe9tl1LuuOM3sRJBrwsnuVyu59N8fSdUNomJn7UTBXOIJgbgIXMwP0JRjjc5iBuMUkuJOQ1BKh8J5+z2R+5ieXx8OD7sDnvSc99evhJ7vr2/3y43kv9KB6BrDm7X8RgRbRThNpGoToo5eqxDXslxrTneEUO3+y7SIlDy7dCIIEiaAVtj7DSYpunl27dhGB8/fQ5dJMj6fnobWNekfhjUz1CMQdzThHarxQeTNICnyksHCyIO0aZISUQrs52Yiu26c1FrEFggFWTU4BYToCynYqsZXN05gcZGY2RjgyrIW8JqbIw7VSMSPTRHmhPqu0aE9xZ8g6Wqqvn4LM0JU/xPPEujeWyNDJf00ieb/Tz8Z1bgnrQJEnuXOBjHfVs40WtbObte0t5pi5Bg3xEL0IekXaRtCwdhiDmurFGQln9ZpinkqbDYXW33ad869dYF7cuvICyqVQPnm2MkJmwZrsKVmLkcD8c//fKnP//5Xx4en4eRhPjYc4Pk8H5+Pb2/v728nd/Pt2mKZek4fJSy5LauDCE3f8AEilSPE68KGz9BZ82o0o1IvNANMRlZbb9gMifZG1HlIHMh6V5SLXSH9PmwO5B6JhGSXniIwMPjA7NNFzUbJxfJSkviLYT5kVTjKbcIdg11b42shRHU3IwhNixQZbMrJ+M0P5+bRh++YDaJs2b7yPfGemz+LOYTuzug+aIYp0rrLSPk70/oUPT7Z7mP+ejr/oQ/uIH4n34W40kDdRX/EDbLEJJuIZncJQojFuE+FKRhVoTIuY/EENclkG3NzcHn9XB4IJHJXSmY3uh4Mulvt8v5fOFkl0lCkozBtiWIjQyRFZI6dFXAFshBhwm4u1DMV8XCnIAfO5EjnyXFcdx/+vTp559/Jm3DKTmyBHSrRKAk1wmbSf3MQviIUX9igLZuUoEjjuBNfmJRzDaAXSkEm8WfwffRmc6G3R/AVncL6pjJIBv+FrQmX9zK+fxOKuPpuYyHI33/bX1jQbN+fn563u33SmlmzddZR07U2pxLLXYjISN8pyg9/k7uhmJHNJIawC6697DRq/cC3b8g1mxw/8EdIgp1J0NFKcHRZQurDEWGerCT74dztn4Xf+fD2fyE7dWrbvjRs5iOcv/Bj5/F30xJuQjmAUMc3n8L4wXdd+6cv3I/MLI/rkT2ROGEwIdemkjMGT0oti0cj2vPKGPM20ScRdrlwq8TWy7TjKL8xLMHyqpSzZyjDYY131AxLxHfhcpXlTMC2iTA2TOiGeIwPj9/fnx8Is7hWCIqDQrd2ETU+e3bN9I1dNsyN4NVC6kZugv4AQDuyBjKaJshlxAFZgEWkI/0bErm03ZHmd1xqLJeUUw0eYi6srgK9/WSwbnOyyWeoNxI5xCUfX1daTlGehhaV05gSMiIaGjXQHPwNAFdFoPh6qPxiI3L0Giet6J3FqphAsJSZ5mqplKvZIep587+qRfFkypVtbTlIrzlkwoIjVJbFmgPczYxIgwtpvLf2yv6SezSoeUo55wPl25soX/yLK6LmpCr6fJeWEYFPQRl5kkSUptyEVGdYkcby6XzXGF/Or1dpQqSEUze9rtxJUp9J7lOUIh+XKf5JtkuCrSQj5UkwwTC2m83BqNSbBIeSdRfslmFde/F9uc0YoI4j88//fTz8eGZ/kLBgPj6Mim+0+lM0IzuPa9LQhtydiVHFJppuo/wIXAnVhGVY06XWFbJgc5o1IQlh1aRXNJoS9mKwFA3LGjuMs/YYP5hL/vl/E7P9fiUSADRtQmyknzph7TfHeipuoQOB3eFRh4f0PIaIICWSbBiFo+JFvT8zm9g5oo+YzBxHM1VpiIrtt8zvgl6M6GxSYrTXOPGdahTXVutKmzRUUuUzQkr8xjbhLq0rYI15X5vwLRUXtpvtQkK8T9+lsqNKJWry60xTZbyGSMgy4bu3UT+pEmIYcpuN5KOITF/vZxfX769n15ZyeTSC4aITBzr++sL6Rn6hcMsYo5K+UqQNDEmW24uxoebf/h+YVTARl9LC8CBcot5daUwph93zwTLvvz08PAkvSplm7kcLYtjeyEtSP9F0oMJA4ySYwQNRIaazI8b4G6AqcMfArySJsVEzKn8AIaMfxqJ517Uwr1vQzFTjFRKYpOFTUBS3Ffuh9Z13IZzpGV+/faVTMGnT89Pj8+7cQ/jMBsxo8gv6IIUM8ndf6zqQzVGNI1nu1uxbggmv/0rTbjFKDMYC5k7zrmxhVK+AnpCPPI9BvNA5N2nrkyMA+5O2FB/bFmlUTg/eBbnT+e3f3DCYCf8P34Wk4cuDJln0IhJqhi53f3C/q152soqHVZ5zAoxDFcQn94vl3f6l5AbIvRXTs7nBEqi0SyRe7GF3RoM6m0RdWJQRrwK8ot6GhziWA6YP70qBKVvSS8IYejHh4fH4/FBEuyN8KMMyuwkgJosv1LaOME232BliwtQmp0Xm2Qm9TbmEuBOmkTRjVWAeKgjNJeEsHBs+6Mzkn5ThZkkpYra7JgPN1rcy+WNXZH7Q7mFSwi3642OpofiBgJSmRaz6Q/D262+iBXYRssVKC4kjewNBDuXWxkoNv7O2WxpAwpMa4g7NOFuvW5jKlRq+w41OcU789RvNZIqNIwUPlD/vSHTapuPl27xWMuZPzxhpf3/1LNUBrbF5iXqdUyKHLLBjllmMrhp/whtk37YtpXTJ8+ny/VEHELYrUMWNAvRZVoXEEtSYBVBkPJmjuqC4ozkDcNesxb4u3knu5sN+QR0trfH9pcI30wEHQ7H/fPTp91uJ9eSXGop+mcMKZkIPcc3E9dDl002u6PrLTwQpkhJsbgCkKRjFN/yTN9lNJTBAEHnKywRegYmy0uIzY0GpNWIyVh0OgF7LFh/99LORjoGztdbjB2X3LG1RHpz2MjcEZ8KvS96Luk+VSFvhkdxrK/YwVRyaOwWz4by4L/xhx0aghOFAPJS1HdYPWsVQFVfg5aLNvosIrQVYzU81GBoGaMxMMzw9luuGEm/4gaGG7wmkfyM0a4STAU5uful6wmNIZ1jg1+65ckfndB/uonAD99DgvIwibyCYWhfScMM0qyVHVbLKp3CONuF0ZqYPlmSwTB3lItSgkbk8VOsdiEjgRdB8iVLsug0bk75CijGlAlUi+0SIuusGjYMCdt2w/7h6fHx03PfjZYYkXAGurcrV9y8cyhT7oIn+xWCRpx0JoNjoXo2Nz6cH9CVRjLkSCQwz2gBJvfOLOCchscA9kpqJGipFOFiXLVTTGZNq2BikEaMvd8fSLWQWKIbna4XMmnoG/2wS6E34VmCWSDRRKDZqhrYL0bbpdJVjHfsUlz1gCQaFQPMZ0kYeN+wWc088AiRByPttpTUqrUQm6XAr5UE79IA7Ej5w05ZFCA1sN1Xtz5LVagNxdtHrVFUsZnHWxqA9yGkU0/YXAtpKRY1sr3ubY05H4xMf64WZk8u2x8SxUei8bxOV2KnUJCeqEO+ALdLwhgWEfnuF2U608b/kmjJE/IMUghTRc06QZcLKZ5Uf4AiMdMzwjacjAMv0LjbDf1OzIYsfcm5/d5E4PF2/tuvf/v1t19P53fiEOhMYnh6upV/F6XHKStS3ZmSk7XJxgANSJqBnrzveyx20uctpYpGFrIpwlhqQ4Gx+K1ztw+4LKCgmIEFQEp/KdYsU8/80i/rdDrx5AJiajryoR/ACJVd6nrI5TQvTu09I7modrzJRBB+hWXRELCxlzkCgvnQ7IutEjF6UiDodFNPaH65xoRwdeHs0ch+u+fgFlio6u9jomQx1nJsprDETR1TU3eX9ttujqzP4qfykzTnia4D2+wE5ZWo5kMP0pUUYO4FLrFNuAvEtpluWZLzyaQR7WLncLmrkjQKZW8QLIxkOvEfF236RRRDpoZQTJa0MSRNbgEkoac1xaxqSJkGuY+rFNJUERU4+o5qHAKNr2/f/vj913/7f/7Xr3/96+n1lVmEndNcUBDEmOEbkIbL4p9LZkfXl2+CKKPCUSW+BMt80jcW6bRQPRKw5J6lJYYyjBYOAUmKaO55/nmSNptrI3TLNs+3dMGVSQ9y2uptLjyIc3c8dMFJV7oMoSmHC1q+TUtQd0ZRBoiqKnCUwTTbe1C3Cn2gkBA128KPjMZYlZcMy3njuY9WSYsbjexaMR9NCd4Rq1Gnw7B494wm713zGCPdybofnbCy3PcgrTlhy672KNW14Ozt59dF6BVebTNRGJ1hGAYk6ZJgJ1m4zjeO3pOJz/RdhMqlKRSKvGJQ55nE0PWnZKBIp4ogDfflUn0iO5fM65A5cZM+xSyXkgOq5BUAcCHaZiwpLQCztmdizTSQIU1fJCaehzKQBSCI8fz+/vrrX//t3/73//729ev1/Y3U5SbNz2SZPa1BxyNFjUKrtdsEN+BLEnMkRCvJ4X96rmBDBlnF4ya4sRHJs6c556Bk5x9nHpMtkl0h3Q7inJa+35cx9nGdFnoKUjvH4+O4GyVBQbsaYGWcT6IBKU7HDt7I1NUGdICpG4VayhQ8z8otoAo42h8KYlI7SF11mWZyak6GCUyzPhwROQYL99gsfsiguQdargdacredCR9OGIyj/skJgyv/5heHgh/BnrGNgeJoT9eGgyAtSxTXU+bEfSYyIs2E7t6R+1TwYLB5Xa6EfTjtZNNG/GAVYQX4QsnWzjy9iwW/tMUnGBU7lC+XxF0kHg77/bgjwpouJ05nDquYKRJz90eiDZWxFjIbSSGbWjryAB2HL+M8r8Qq9I23t7fffvvt7fXr6fz6+vWPb1//uL6fVh6FmavtIV2bggUloXI1NSUUq2fGgvDnyZGNrFeWnNTgayy9a6PUMxtGFy6IKsrFItILWYaImGwyDShGCz9xOdHG4Fe66uxQcCNg8no9HW+H3W7P3dmkKxBe7EqQ88iai9YrlqxTtBW7cIVLYn0qs4TMTGkdyU4HTTs3j8i0Fo0StNOUnRAazWjccU1DZ3qDTv3OV6EK7+b9+yPvfG6N1VEMrblyqN+9P2Hlh0YX1XPa14u50VptExq+NfUrmodkKNvHDP2ZPBaiCh6UJzqFDJjr7ZrXiZGRdSiCtsuYqcaXitKPbNUrMA7he+p3I5FCTEO32z89P396eiSr9/T+nhfuhpG5zzhCqRHGkWB95iJGgltebCBMYKTHDZSlFmWgN99eXrnH+LC/Xi9//PHH6f3lenuf50l8zSmswWxTxECTyfuCXIeCYJQGNSG4ItwRIaKlT+NgLSJupbMMyoGCNBqMVkrdmLABegkEZ93M1DwrOmfAFt8kI4mly/USu25/fOj6kb56uZ5373s6ZLcnUyhj3Ei2tFLEl7L06QyW+mFkHdVqVbPe/Dz6a6y0bZjNvHHGSNW4gHKL6mhwmFYzCzyG1sp/TS9xQd4iItcJmr1VKgBzFmrhUKMBimn3aN+tKsI1z/cntNMWE27KGAYXK770W/JnaYAlbuYuRss+AB40ebvBSSXmh/y73CbutbeQ9CviUmM3VGjkmMQZc8DcvJXIZyPdQtvb9Yf94fHp055gBjHO/nB4eHjc7yRQemH2WmAgyWAJeRQxSwTaiReY2VeT0wIqBYahJ8Sy2x+IvC7X67L91g8j3L6cXp22Xgx4sqOl7Cu7g8ZQGTYzw2JCa06GKap9kHeFlSro5Bas+U6x2YBgPjQZxafODDHEdrlVUhf3z4Him3ADMC03m57pXuAep4Ui5EtihT7sJU4Uhh1n/aCDomaUdkiZM7dAMAeWgRkDZyEERzqVH9ytEIODLnU3N/LUQH1QW6kaOZZr5BLZjjSDMDQuQ5fi918ATnS8d3+YLWMwNR6Cf/5/eEKzr+oJG2Mptimh/+TSjXKL7pni+hnxmC1B1SvpF0xnuUk2IuecbPelZra6WuWbC4ZwEPeQmRuIVb789Keff/7T8fg07g4d11/1keiZrKMNXrhV2vjnLWuuh4CxVV0CSr1a+tl3xB3DQDprR689/UZ/84gXnmNJ+PC4LvvLZTwz/W3jbgkBZcbFUQ3uVhqdSZ0zP3a3cmmPKc9QlGEAFYOKz+LiNpjXm2SEtBHUk9rLaBTEKwluNo3DDOaoLi7rg0gLy/3XI1uUZP/TLwc+/TBfOV+JRwnQM9NjChCAbkmocONihqxbCzms4+hcKKqeBFrTz/0G1dlX/BEagfvBJWBBCf2qgdngjOEnDMGCFyYlasil+AG6r0W3WATVHTdUC77UuO0dAKvY8MMJgwqsekI7/sMJVel95xa7u9VgHgI/OZ4Ijb77oqMgmGdop4JENqV+I/BwomHY1pt0i8l2W0YujWrkWRHS6o+s2OfPn3/5l//y5cvP43ggPEVClE4/XRduvERsw7BMytOkkhN5m0LQq9RRSv8W3hMZ78oZ0z1h/ZG0ybg7ksJ6ejocH+mTTebz0VmmW7dsc3/hGuqB2CkiOhR0a2Fz60uLWrn7M911J4aYVJoK78hSItZUbNoZvOHWZYYDlFsWErXIHPAYjBXrCB2NX0OwXtRRDWnz27B3hKdvcHVaT1p3unDS3I7LOXmkIdk3B37tuk4cm9IMlHmarbOubCZIjVpDaPzDFsVprX8cEI3TLPnGeAKmi6GtygLBlZQyjT7DdyeEJjSge2c/3KXtVEFuVlVjZ7c4rWWzyt2twtTkh+K//OMTOn5rL10Mcf34hEbnzVOYm4hzZyRbhMTeBsTBLqIe4bzLvBQ1x63rsXEdBFFUaZoiJ2ASi+wfnz/99OnTT4fjM4+qSB1dlIOiM89Pul24UQaKgLmUoLhbSK2AYMa0gCAuBSVAtj8eCOzt94cjI76n/f6B7oMZkJtqcsczLtcksTzuCVjOyXor181DgSmjSIiiHFdoALGts/XEKAX14xuirhBEBZSXralN5M8TzImg/XQCIBp3wpEMnthwVGhj8QVFNlLTsBWtwmDNTqqd+OfKbCUO8Rt7z1+H3e7pOY7Djk4KfWgTRGNw99i9RvDbNh3ncrSx++9Rjgc5Y3tMqB7neohbCXcnVF1s6BDgrjnE9cTdm/G7A74/slVBd8/iB8eP3/lHJ6zP0n6xOX/48EZztwpfVcMyNuMI5jCyU+sG9SLjWolnep5BKZ4dtPJzPOjcB+aFU7aPoe93T49k7385PjwQva+bCib6MtlLp/P5xI3JJ/E3KBUXb02DnjWNS17mIosZI0L3KJWYQ7/LGrHRAQGbjNYgHbPbHTYZoCnYLPryKbaRGI/2cE41WcZ9yvpT7ioLHxqhq28NKyCzn7qIEu6K/VTxJlMyKiNVLusLFa9wx4nR0vGY6M3w4TzRSVm5jAOh3JeXlyIla7SgnPjMT5IQ+I13WgAQR+F8ax2bNA2hvtUkKfzoZSb3nT6pJ/lwaPwHH1UVqL+3QY//6OXw6R8fYaGq+1yBf3TkB33ygxv2E/6TWwq+IqQaEndrIeyzJ0jA4rJDyggnb0nlYyqNCMEVVJgBZmhAdCNCejoen5+/PJBs7MdNUg2ldF9DFvM0SW/ySRqAb8E5RP0RQsfmsGJyIi1DBgzf2l5+GXmkuAwBlFQdvo0V4wA3mWQptSjijAMR2mTaEDTBbEvKF1u/dVvqGNvBTqnRGJ4ou6JztHrZgpn13ChjVUdAdTBUq0kNG4j9YH2iS2iPCWoaFaTz0cHzskopcOCWI/NERhvBUfrS9XZZ/5AQk+TBkeiI0sDWHBYewM+NYFX/VYAnrFplUXfKMIu5ii39JgTLoQkmJIppf/uuGiux5kSXGjkPZrcFs7NiPaHeWIPlcVz1Dt8nXFYjJNQTOkjzw1rMVvy6H05ohlMwV3JpT/gBtrX2THtC6G1N+kpcP8OTIXl8XcdF/CLdedDxwD2HjvS6Xk5c7+g622BMY/4yoCPDmtDT0/MnsvtLTpswg3T4iOIW4qZQ6DgGPM2OoI4rEXItYlHW6brYCSwjYMZ2/0jW8EhHM6JZFwmMF5n/uohZz8CQEA2pD+5NgY4wQWWvU3PKXREPNwf3cw+/3KY8o2EV6ay+ZM7jFkBq/f/VaJGFlo7m6JOBdtF1Z7TYBtb6Hby2tfJdF5xlDyxZCYnBaObkvmnb6MF3pD3neTqdTrQChAJ4YBqn4UhCQIVeLdz3vQ5mi6uiuwscNulawYiFf5Q7l3M0P7QH/kMTwvHEgorlSn1WVUAtw6oxfUf3jX1yxx6+Qs3i3enzBo/5CaveKXeyot5csOQaO9C/WD0B7isLd2srhNR4E3o5dZIAyCAeVc5KZFds35EBsa5PPBz8NgmwgfgEeckptMN3JxPwiMMejw/PY7/XYbYSbeMW+SmRDU+vhBwQaUtTxLvEpoKFGsDNEmaheyG9wkxDXCMNbhJikZIXwH7qhVuGc2eCXsburQi6jOLcYLRmRSjRDGK+WU6MoydmsJh5gGwJg3nYwR95I8HB2mwF+HOOaklf+B48o+oGujdJkLJglHlVQaEhFHfH8EoS26fQJXTf6MAzZZEi2J4btfWrTP243M77M7ENhz2DWn0pmjgOoeoEeP8dUhqh2KeuGuTt6LZI5aHodr5wTTBPAUjMPnDjyc4L9ZOCx0+qCd6yjdvTrRVubOvwyVEcfvnARfV+Gq6rnNOAuh9f2r/bXLrFZneXDhpUtdRE+VKOUnNGh/X9/vCQpRiGu41zoHpluT2MBK+PfX/iVHo4l2TTk3ifhGe4KDcO8fHT09Pnn8bxgPYrSVQ4LGSSvUOKu6Ebek2jJsUALomi6RD0EFsERkLfJWKV/cgMM6J6mUlVnjOzDQ1Hhg7zYzHQhTTwD3pzy13egq1cshFs9OqKqQ56lj5jvKBxhoz3YPxD4nzrpFZsW0lS5I3zEzYdygFy5HxLEhucQcYaVgQRWoCJo7kk7E0yReR6H0+PfdukKRKMHHmOTeiea5WmNByeHg+7PXHIfFtO7yfGZtDMsRugn0XhiMbTygxzmjf8qTyRlNZNgFZabKgmIv5iXNgAmCrL8R34qpOdUOhXUwkcr7XGeUOyVVF8yF5xlOfCPsaWwdr7+XBCkxLGo+0N+3n+0bM4nzeX9k9NTZly57rMIj0BA9Mw2dB7ovWJ2xstIvA4j5g4SCF16LfCpoME1zqAIkJcLHcJ5Q/D/vjw+PgwjH2AxRGEmySrd5uX2+Vyu90E2KhwBiyXIq9e9iHKrDNWRAxD+l7QiARheJSfVL0we6BXE55eet+Y8u5kYiaj+411F34Va78iKAxrCgj7mw5p9QnpGbZZyE5K25pWviCdbd0k3YHvONv4GslTzuzl6rwdR0Ak1ZBYCyTcEpX7RlmOUJh8Vx3WQVrubMtyvZ0TPz1r5nm6va4LZ712w+HhQfqFFBhtKCn1BCCl3uoz1bmh6oowzFUaijGcFSuLmYJR96qZIaGeR/0NxbQOLh2dnWpwJtxjnmqHOI7CgjWHuXSPjVHUHuDE3XqiQUEt+gqG9IofafKhcnUD80ycBP9ic8+eRyJmRI+TcZdhzm6C5F0kzYo0DWcAFHGgbvDUugaVTZPefJw+3DMAizwDr+frikoonICW87xeT28vf//7r1+/fr3NU9COS3wY5uYR9MpBTWX2PMh7IzEfZwSbNSI3LW2i9AWF4YHLKF+MPRHQKvCyVnBq49n6qhObslRswrgpFu8n3lsTuwfiQqeapUnNugWJt0bJkhb9FIBNicuK9GNJhhdKcZYMwYKYCEc2stBUTg0IKNuQho9rmeP5fKYV2h8OpOymaSIVQ/CW/ZtYYkni8Y2GdWPWPu6iDgsJmtPSWBbGWv6dRloH82H7Tpu8h0sjGEvJ2/o1sx+cYRr53Zp29dJOu9+9omsGj2zihPeugh+f8MOz+JFGA/os95cu7WGtLWQb5KKHLfTe3Y9q0vQrUTG6LRNNdSk8HA/LfDhfrpmzPNjnuawrIJxGJ8QvJY7pRWopOfDHNS0zoYzz29vL19///vW3X9/fX2b4nTBMT5RMz9Xxo8q6JCEZGRLOFpIAuWJCu6DHsj+lUWetPUazA2aSqnzcpLjjmVDMwsl0E2ThgA0YH/LUzqXrWGow8yxxZRbqEr0Z45KVXbOW9GzS/TBH7dxnSyw/EM9JFu00QiuWPFZyLlYHCirxW5VpPJezFGAH7o3GJdCXl5eXnvukRcJpPC5UxX0jVU3wF4l64qQlWKBKiSiaJyw4I6nd4gQr6x1Dg3M8WTP6sXZCaKPKIa3krsaGP2ajGeL9ARVB2Z8thPMjP57wH13at6NV8sZIwdemPWGbz1ZdJc238JHSpaSEsAqRpHeuEZYezNz74sB7Vm635W17KZLvwtUBwlRclJI4v3bmFirny+X68DwPIzHV9Pr69v729vb+8vLt2+n19Xp+Z2BGPDf0Um4gFgXxBjpKYNdlWCv3hJIuBJbUyOQsyYo2wzXUJyGKzNbZRvqGi5BM0ctLWmBWTCihLWDDRXWKAYNPbqfcc7J+v/INzUsfu5kwGvHFKiudy5L1W2zHSyZasW5p6l7j+tBUg1oG/2vCqOwTCtFA/ZLPBrsO0mBbp+nandnDRqp4206nE9mXHHCmWxw7wFtJXEC5hbNm0FRN1Tkyz8SpyXCaOd+CMVA16c0HYLnb1QNlDOiYTa+hzx0qS7i8r2ZNY+RUJv6Oxyq8DOaMazmnOd7xVXCl2J4Q0M5RnIvO745scVo98P74u0hQbxfIEiVwzCBjKcViIbH/+Onzn/n+8+vLt3mZZcoSD8GLsCk412ulHX15+WO3Yw/a29v5999++/rHHwQwOM4wzSxTg6gYY4ZObBbOOJBcgaAOswRTpo7lQBKn5L1Ez/QyvpcnVq9vYcs7MyRkX+9mG+P4p1hCVEFeZeNJLkgekLvK3TZsZNB0WyfhGLq9tVuI7JYktQBLkiTJoG04GMTyPfWlkx7V7DTTVM+A9EqDAQ4jGsVgT1E8/5rpXcyQImPtSb3Qp4fDsevH6Ta9vb5wYEA6hcQ0Gpn7qzg9gQqzyQsPxcBbqsSHr9d+6GrdqxJS1VPhkTIM4FZsXEz3aWimMWJjebdqJHxgGJMgVRH5kS7jG6z1z054b9CXRkdZOLGSvmsPN29K1UyNpXMHqOUrvd205Sk2WCjKML9Fig0/ffrM48i4qezv22ZdMLjjRCdyK8236ffffyMN1A3j+XZ7/frtfH6blyVKdwGRW8E5gRtKpPqKiKnL2eA2iI3TCWhHYkf1UWyxFGOrxIg64LxCjODLXdUMFiBZr457FVQ4PNMndplxrEr86F1CWnEirMb9QPjgVZQSh1PDAshHbBMEduKZDIlBDTYlKkbk2ILGJBMZofnQTMZiXpH5z2BsGALm2NBH7InngNogrUMsxQ39fMysjgrdnBDVT6yFzp56aNykPBH8Vy+HMPI2peIJArFRR3Z0C2kqLTsFN28E93KFcCfIi4Fq+7MyTAvtmhOW9oR316xqLTh4bX1ujSUTXB19UIZmRKl2ilHymiXrKbGBq+Ndg9rxXOcfYRjTFj0+PX3++efr7UrSbuHYQpTRkBx/l7mq4Xy+kBLqxkGQy8Yma9+tkmBWRTrCmZI3EuEJliF+Ae3FLM0RatW0BJpmw6/qssEfQ1u1IkSgeARYrxEapmmEutkdpjAmBiueCRYjyhwAJaOI+Xel/80dOJvuc+mkxY3vekFgtCw625yWgiOvHDJif1hpAaDpfuUeMEjUtDeXYzgWYzrpY5FIbC3Szz7Fed7eXl534/7x4XG32/f9yIotWa2O5mW6urG9Lw2TBHObKbgKxll2ZHMANE2pfgK1KoLZCFVZGWG3CMeFl6Gsqlj8iV0/uMiPNYoSTAnUTWyQVTBuaUFabM9pdNIynt9hVWKNkqlc1IaG3H2Hb7GzGO7fIl1Z20QSogbhpkh2PbfWSOnT8/M6/5m0zfL+HjvI4E7g1E5A1hA1j6sjbil5xx0Fwm2ZV+l7LCFyJT80l8AfUcz9zqGUqh20XVfSMuyiMDe6qChGmFhUsIKrDhjZcjI9bJMpHB92IlSPpISTiPwT1+EAmbEPgJ+u7/oJ7dMielBx+umSYXRvm+PvCN2CCBU37fClV02i3iwVYh8ZBlzD6DhJVyzOZ5126zjs94cwTPN6uZCF+CKpRQ+cIiCHCbtvqrs0v6YRth6GNJIObtcrgVfNUinMzmEmueIPnMQwmSq04q7q0lKno6zQELFHMH1hVGlU06m6qouJvPAPTliMKyoSdlVzb0T5paPzfbx30BV7Fj2nfqXlcNgzJVoT/qw18HJPou/LZl0siP524/j5p5+u0xQ4EWbhBpsD9xva8QiYI/1DX1vhzZV+nBv7pehztX8l2MlxGPTTiBGdWdhVFrV3Vuw8km1pXcaH0Q3oqjd86URvREvYNn+r7Wiy5ZYOBKDT+03FIuI/ifoLtxGElMy0mNhtxvwi9dV80gRNOEdRpMhhtY5TtitIOYspujPAGV6cZiEYo7gwdJ2Evp5SmJDWeb5drzyR84GYZJ2m5evvv+ccPn8pj4+0YvvYNVokWkpy0XbpluTvEL/SrmkI23APzwRbyVhj/pA7rlfMnxDcEWc53NHEfMO0juVM4ZQChFCMKBt2aMyhaLaZbdM/O2EjUr8/IWSWniQll1P1W6ZQzdkegkWHIAiwfKV3LampwjySKbO5yw2EIzKaizYZ45Kxrh9++eXPx3H3+vZGHx32u+Px8bA77g87Qml06LTOG8fluIFAmDmbLUkvCCnG6d01XNvwSe2Bs7PmCwfVKc4teLloakRyxasqT/U3TV4EYtOpuIlHJ7dDG5wDnXpLCN5HU+G/3Ig5V1IBorIJY3yJRSGMR3iMFPi0nF6gaXVJaVgfTkSAdAoMzVZHy80S2UXWi0xRX9b5Oo27PUmg+XZ7f3nh2dT9KDlGIzemCVIIrR40EH5yqWLILGrvANMbRbR5CQ7XFS46A6qw16eJFZK1CFBEsETBFC19CK63vziCCve46E4rVijhikLlpDPJPfyrrsh7+6fZ6TsvWfGYqV/aucRwqlkpvhi6EoLN1CGFuKHYtQEpUH0qXOGEwkqOxszzTIRPKoV7jO13t9t1t9/zdOJhT6qDeXBb6Dukm6SpJeL5nBTDPMMRl96bs2iIHqiLe0xWseQvLHQ0tkaBsemeVCyHv1i3DRGN/D1OJlHChbxtotcg2SrU64KaMy1JsBb+d27NHtEJgO23tLrJCbmcNGtmWQqypNElJ7mvHGaPYDRJGIotwzstBLW+QjBBfQ9IOP51vnJywLAb6Y/r7UKgkEvIH59KPjCArsnIRedIoqEGhvk0Lra8rXKJDiSSQ2mkc5WyuprOFob5i/lXPcij1k5Qbm3iG8X5x3STI66q9OyEbm3fHdmAaBcmrkaC67T2FwA/V1bfXboqJX+Witf0H/WMaI637reahn3QW1B6QqQCZ0T31CgJLFmr9uGULtJonNvzMa7a7wnvZ/h51CKCaGE7IDMr5cEI3YwYWDLSyMuqZ1pDzFMcq4SBzJYhr6EeJlk81uM4WGYOJK2bfXcSDOAnoTeFVoz5BhCDwKFQgtRxsmHB7QslGtKVtLBnLmI1AwxX+mWTZOmVPQHEPFvkmrYk7ZeT3zyCqNp9prG43CaA1qoiFL19CkKfvOjTjWzKcMhHzlEgvpkv18tpmq7b9ohEVTy9JGZw1XTPT2B2ifrDakpa4ysISPqsCWn+L2irvhnNkgjFGl4aQrKUG/MONnipldYuF4wMqzIpTt/NkWb4GS8579qRpZGEdye083+4dGiv0lxan0U+sKfW3cn6zIpTGZsFARWhyX13iaXLyJk1fS9GCotS7iwsDfrHEaVXHFHQ5HnU3W84WQb0ipI+0DUqAgDMu09Eo6OgvHNXmuJEZvvrs8hVKn+AbY34MROvkdzZxmNUrKyWqyN9cwap4ndbgQfYhmRx9CKp1OhBzcU5vFRc4s8/iW0WhlXD4EpS3OXwRTvWDsaxZqRBKapotaJ/3W/uYxJv105qN/ouLjlPtwvxzDxPJJsk7ahgPgL3Q81rSigf5DxXJyg6T9cZ9AwW29KlrOvnBOkqBfj0zicdXIHxyTRJqIZzfmCLf4fEFEqZZVLZoDkyfjhJyyRO+kEV2h3z/INLR5fPxkL6LP40buypGCmhPonMn1FXU1b7Pxf1OIsTVqFNSGgnLC2LmG0IpMkrqKkrDgQYP43YVoLm1gLJeablFrCIaRhJ0pT+4i234Cy2TiE4QTfZMa3wtt9taAdAlPXjS7bV0VO8RDhYdyX1aVl+riA15HbhfqEreQO4nSFTSqVAybDcVglq8a22nF/U3qkSAY/TgMNqWXlOTbaRHkGh4zavM7Gk9ATiFj/n09v6+XMeRhQGbTyajhv8sMCS3L3d7vHxsUdHw2IDGYI4sE3QGrlXdVJ550OtWv3IWMeAizt8XVpVuqxfqM6uGBrC112wSEjDRThh/mDBGw3Uryq2qFyKE9Y/Dar5pe+ODO7zCK5UXPS2MoR/9npTPEVsBfryAAlekmiuEUaM4iK2ud2mYdj2h4NTaoHTzeQ/CB1RfyxNnVEpa2LhTFOW8mnXEJmuabAv2C+ORKvmuecZpWB3hUmKZ6q7LioiIaxpzcvVcg6lEkFywSXNaDDJUu44ibJJtSTbTo7GnxsX8HCeBFIpQrJFaCerGZ354JHgxozec+q01FqO1PwJkVnELufLbV6W0PfzcpvX27iNtHcTF5CfLpczaaRx5FKKErt54X4PDw9Hs2qF0PlGWJDpPsseNAwDN0G0d2seAO60EcmhrVPT57hXNaAlty7aQ+85qpoU9wRdfqRqqo76jss/MMw/v/Qd22roDAO9VWs0RxtM7ZMF9VTJaDpsBvzAI4izqGDn6JeFu1dwXcAgwzaKV3g1FBw1Xhktrq12XNDxxhpwudczsU0h0a+YeFcobolVZjW2ioWfKUleV8tUd0ueapqVH3OH04r6fkplGNxYgJXOkprzp6ObTh0cElzVI+MLuR5OMzgX9gwUmBrAhBinLLUSAYt5f5PKslEVozSPQldbWYSiDQ34fWm+yWVo6zRd4itn1ry9vb69nM9n+vrT01N8+hzSmMuFE/gGUjij7rnkC0RXwM4OUgCULOHsnvCgOILC/diQXvXMxmbdpJ189pWvJwzNYU73H1Dc90c21BW+e1Wdg1PJpV3L/cNLG7U2Z3K7P8Tw/YVU6fCsc0Nt8DmoQvIckQInUru7WdKYS8pIzs+K+2OV/GrEd96rEjEbZSSAExTrG4NtzSXu10h9BHA/3T2/PUO7nqaVVPA7P+jNu2pv9JI/F7jO18IPc20jAoSruEULxfFexW2SsonuIGh6CJ7BGboeqX0atEFdWmjstLudKdE9MXi5jcj9G8ZxdzwSyzw8PQ5dOp9e39/z9XI9nd7fT+/EPNx7pOuX/XF3HOmmzpfzOA5JGl/RzXKJtyAHdTrjqmrGeb5AjNGCLagaaQipAWrukAOAK+2K3dNj9MAl+vE1lsydBoiK7uKPTtLsvlGcXfEHHu0Pl5Z/6qV/dMJgUCSqvcdH6zRInEl8AMH/hzvQwIblzHNU0ylDhp7zsE2VmtwYbcXeKgSvwQf+cofpfPy7xWXkjhTom864832E4Kq0cQhAe9ga8ZXqlMGiPS+rAobHL0RjV0h688njBRDQsk1lrWp8N+sdYeCh+rQrXSMTZRy6TB/Y4DScpLWAtncyf3oA5DM1mJthnQ1lFGQ2SH1ejLawsvLMh8PYP4yPTw9Ph+MhjQOX853fbtzxdJqlAIPLNEIknDYv0yE90dlJD728ccrS8/OzVS0YcVUgGgx8uCleWgHTxi4AdkIoRp4GeY3nTRSUxoCp/skQnMqxFMGBmamdYpI7tMuCXxr9X5qDK7e0rrnmhP4o+o7Ds2jPUlw2iIcHfXdLg9KghnqVc7EEBRvwL2QAM9BmJ1lh9NfM1epkf04Sh0QDQcny9SLeYM5w9ZEL8YqNmVqxaXIgGnF3lYOS2QdyHrQfQGt9jJ3WPakS2i0lvPtRf+tu3nnJqgYJCndsJ6Lry3i/Y2bhwT8tbINC1aD9N1DzGeALIGNdPF2IKXGgsxkc4Od0zmlv1wguI9uzaNPGbUHCQSnjQL8u6dYVNmqm23wjy78IHmKXmGQlcT3T9ZYflzSkhdjtdSL5RdrmsD+i2ke7OvDSJUeGcLKaPWJIxgiwOLU54ooWlVQqCqbfdX2NWD1IX/1XtgitTogNIxXjgVacVgs2mGhtr9de2lBuxK5CdIc7adjaXgI57VkgI6pYCGbpihnRm8WiHYED+MvHlsmRqHTPIurQ2ZnT+KMZ0A6JnXBb0GL4K9mb0TJj5TdM8qyGTdSzVR879tEukCwxqqoFV+/CSxypwe0bvatcS8HmAJhHwXY6uqPCxY9vdmtiFlWpMIroiEFkAfflGKQgqOSD8MEctqV4owF0YuPRf/yycjFxBkFdizfP78csuooe4Y005czVSud4IjDGza957u9KaqnrOISMelX62sqDRnh458Onkd4/Xy+E3A6HI/ezijsZWSU6M8I8SeoZiBbXikZzjT2gfHXnRKpb31jilWpbde2mWiNajcIq87TSLNx9+6OFEc1ZdcchzQn1DCC43J7PEQ+uKLdefvgsEc2w3EvCn/RKvFkNDIymtBzfelnu8srdY6cVeEMq1Mjk1SG1Ne0F7FqRevT/t9DVAlU2sDYGJxQTJxHyWAVECfYPfNVmn1QLp1SQ6Y/nJqsBQ3P5KGtCStlSVtMi3i1uNSijLiN4jE14ptGO/Yk5d/3WD2XH2OgwctoEp+oR7RbRxrFJF4pNFVQwzXKH3e1Wojkq6EvczV0FP638GtG7V2RaCeiUk3tOEOdHI9Nqul2vt+vj55+Ox4d1WSeu47g9PHL6KVAFJK0GG1S6YrWhh+pK2E4Wt3q10ExVczBtHs1haeDF0Vywlmq4ZVuBFmUZ57Ryqtwrk6qmGqSnq+gwrD2hLmfjvzCb1SS3Q1B7khBURrvYLMFsIGEI7geQpGO+Z3VxTqFuhvbIFIdPWNDCSAYYobEQnbWP0ubCchBbwYPLuzMVItTurRoeMVpkPdgPuRmDl6oTDSyrD8GX02P5zRZDhwR/LzR6TytGFLDdmeAV+xlDQmgkJa87UoY0ksZWPYc9hXKlDwx39+NmzEUG9hB960iFVfUt3Xxn5qPDS2HCmjdgqhDXwvvibo7GXFH2BSvZE2PyUDeyoVIehsLpF5zptMAJsduNj49Py5o5W1baxBXgbTk3njMDjjgBVXeL9BAyrg6+iBBtEEPBwYUiZ8NEgGVBLWrzuDX2hiqKRji3QCvUc9451kA+FUF/4B8/oW6+3UhoeaVBKEEzGNwva0RizGK3qzfWqyfaWYZHHksSO0tJQemcssmZY9I3sBvxGkanWicgd8K4ngHo6kQp5Q8+kGjNWkAoYotIBbN2V7KDM/LIFI8l3WY/xs1oZ5Ga6MWR+ozrOIFCm6nFgDriEMx1IfJCuvVlmSQTzQcBFsofGMZYP28AjYm9atwsigFZEZcAUvVkTLSPBqnsEYD35BbanKDS/BcatCZHFjHBxLGWee4nsGVY+2W9TnkZpKcgHcitQPgGuHv909NjSsN+f2TXWUgV6jbRW5O7wcWaLAz3IG1LZbSZjYcIA2pctYFOtSbUkq7oyuFVvMttAUG63RTvMdidey1o5n9LHsF//3BYJbc7zdWCT2y8BZta/Kd60X41owtqtTcDPmnPl64zIgNzSSwtcS9a4pSHhwe6gd2Oe23NM8Zz86szeS86QurG0FnCPcX2EVSAx5miorTq9HTsFNABsHGIJgwBNy0QWlFtmx1jqqtpgA6CSYQnL1mKjh70gMoK/Cw8RYdbIlk80Y2oNummaHajBS5D7ITqBsm7Q+NCbjTCw3bWWca/S/7Ewvi1z0U6hIAfkC9nKKjdalsexbZVONhtSEc1WVa2/NduXactTwQTumFI3HsUPTpT35Oy2e84M5B95ZIt5j4rwzMmhly4aKuQvNV+2lJMwSwkWU7CLAjORWEbQ79tkXSzFbHK2XYDKhB2e7LdOTsmm9M03H/dTVD/WnT+cdPLT5crLysaczhZMVowpB9UjwavcpCZTcUcWpx5nPs1qeceFxbhwQOOWJYeOSxALDMCoPsexualACMlK+tVPaqfQrE0D2sDkGsikruS3GsUQvYcFTyzsX7RLl54QPPM6V0F7bwRq7CAitDHRwDUcuEVWxpSRwQjKANbvk3dZcX2BaUYMk6xxMSjdkf2COylWQCjtA3DSTjeWbawzjMhun4ImgrhVn6wB4/fvXg4tTQtdZqG2IncO0CAVUr9GIc8ztyHc8pkVnXxyM1AGBsEM1KExEOD+wLiZkEd+7p2pfWfFbUi8TIWU2+z8BX42xijieFY3Y6aQGbCtP7JO+GumxbMemyscX3ehm5a29OZvIESavlYCmwRheIZAQ2LuEVQDMPFUG/QFKY5pJkK+3qjUv6FCjCSjgHDzLn3tgaegdx6S+mXUQLovMFnR1Tb+cYFo0vNEPQGYnOzvlbYR4RXi+I46ynB7Kd75TAJWQH2NJWcYwOToxktbVaXrkq7WV7Qi/lTLnclfcb/9JM3B+gpRMoUyX0cpLEInWQXtGFaRreNOczwFJPegYLiMgljABmRIKa3JG47vHTl01BVxb1BsqFZcw70vyRdbBLZnNyDoeMpV51MbIf3zhprFX1gqGj5L1oKD6jYgCvIlCUpMFxAthHAJPqKmkVVkCWhkvvOx2EqwAOed5aMiZ/oZkmxPmYW8Ctm51SdY6o+NCdsN8hPqBLSkn1KMS+A84BziVKLkVRpfEPV/yc82KvvQBBLZGjG/RnWpd9sYIujEXxvWdiWpWOOxwOBYwJo3L7YUqJDfcFclyFo0SSHEavzuHNRdDAm61+0F4xh7liaFanUYwLQ4KaRQhU5di3AMVzODEFf7oYTQMCWr+BCHTkI0WCR7ZA9AaNGHqbE29MXGU5GQj+M0pZGOgbwMxKaZUtdKjq1FkiNMT63quWAmjjdUiXfHMz6d1lrdAgdQXpm2O24E8Egra4PR4LRxwf6UxSUMIxJl9I+bLB9sdNalq1eLqg60oaMbWZTRPQspFJRkHNJQ5Kx1oqGavE4Ivb1j467sG/W+975waEC2MaU249O6Efes25UnBsaA62evd6ImQhKJ4bjlAL7KNEMKKskPfkkj2zkBl8in+T9iDaw9By35UobT2bN4XDc7facRXu7LcI50SpSghozLJhQ+YRRw3I/qd6o8Za8F1E74Pvo7ZHxLe9DWUG9cZ0tmWYWO8MEczOr+GqLCPQ75pouqu9zcH6IlUXNTDYnczFhj13hNlTSUrRInyUuhmaV3EMVy7CdoM07ebwZhqWhLZrk6+PG/brOEmwhGH+6pnXtLY598Zgkack2DPQ0++OBmJcY5tOnz8+fnnlSWt9B9jelRaptdSZ71M4LsLiCWYuOTcTnwEmGV3kR89DFjg88M4Knrdi49TuJptwS1LxpqLPlgXq4epCrPP9wQCXsj/lpPz6hHfPB7aSwztiluAS9M50U42tcAl9s5azWnOmNS1ezYdjx7D6OlnH7mUpAkp2JF5mSo0xKIe5i/MFtnWsLPOxuQmplCert0h7Nfg94tmTndmJOsO1RmRIdSRfT30V/BGN1s/miditSDaPOVJUh9ztqbkV1GmK96iwBu6ge3nZakgNDA8k1Hcb8dUV9dRy1GgZil13e8wxqjj2iuZMw0SZsIzg2BCsOazVbqAgwOp/Yzsr3xAUOuDzIK7LBeSBGfXh8fv786eHxSeZw7CWVNiGWWswkrIg2qrPVLql+FDT85aQgmWN4O19/+/vf/vbXv72fz/vd7i9/+cu//Mu/PD9/GvcjwbciolEmkpoiCG4N4GEcfTmFVr9AC7QayF5tIGeSH1pB98Lku5N4EkzwJm+KIWV9zWb57lvY1gJ7DwaQEKH3BJR3BBVwmdKwyyPX+4W8Ie6waQs8fU3T7Xrh75qLmqxf5hHp71THJsdoBfWNmsylNQ6rhvW9LMGy3bJmEyZ3AAQEQoqzeaxhrJrqrNd1BHhvhzg9itwxo8VO4b5X/1Y0CaPaOkTXN/5pKnaP3H23Szy3gw08Hi+dd9rFJ8tgtlUHdeCaMow5BMw4aBi7hUAVakZwSxRXJTsH2LYcejRVSNptID0+PBz2BxJq/H9uvdmjfUkI2gRNzgQWangVxT1FORJWCaewcX/668vL629///Wvf/33l9dXOukyT1z3HcpTfB72B2hsZJsXA0gGipKDcVvS+IHoS2mft75j7xer8tKbFWxUGoSmAs53zH5XbO6WVqi5M2CJYEHaXKs/VWwKPwVHlVXy9k4toEm0h5GhfHt0zuD5khrMrK5VLqGZJtqkHaFoMQ2ljpN78m9xa3kmqlVnD+CxV1ujnH1dTLRXrByMVXI0W9/4JWA5jN5t40OVY3DQ4U+LZEKeZBPkCNjVlcbZXMzXw/BZcrhZNN8BvFd7/0k8itsKDkWSLPgBRz6KR7Kx55nniGKWe9BUtOT8HsWWcZ5p1Z0vF4IB0iFL2mn2fYdOC+KYAYTekSUzjl7t6mQq2pk3spcpQxXvx1jlRtIQGEPILZ/eT9++/X45vV0Jga/Tw8Ou655FTpbrdHm/vHVj98DDtTtF4d+xgoGCVs98ePnDVelWlXrdGdcDVSH84GTNq5IZ/BJypqIi0AyVqH4nM2bu7yxEs13qZTnfDOHvAtCMgmRSNZxIRcu7Xm9cSiUUGGKTmkX7Ps8LAjq9JroHieDpkEq8k5UElc9tUVxCV/vBLBa9XUyPCmAZVbCI03spUEWykMQsaKWwKxpEiH6Nasc4ulbN/J2FpZClvbeoAKb4tQo42UGyv0TaY0FI2nScmseqZrfjPEueTcI2Q57yBK4k/gkoEIp3UzU00Sak9q5werguAch4iFxP1sw4SEsadLfZHQ88X54L1GjRVroXQtyV+wycKllJyxiNrIpwQS9Fbps6z5fz+fXr19P5deUE0fVwOOx3+8izU/ttmS/vb8SpA49h21m5J0CMod9Q46TqFSstYdYVNg3TRu8q4jJqCS0CqPiitOQU75NrjFp8zEc12FSUhkaC1/VpyOH+3iJmaUjdrNm1cmJu0zfuRoLh8zJt+e7xFKLIhPR54hBnb3XustOLpPNuxgAqiUEV+u1SV8+kKaIx2tQ2WrIbFJGRL9YsuwWnb5YSWooVFrNAh35onSkDCFRu76MUr5un21ozdBSAOViW+haEdzzcabejMoznDRQeJNdj3HLWeZ2l5m0uYnYX1i4JzgTOWlJ8I3WU1sAh2uomGTTKHDOOI/2QDtg8qXfPpssgtpl0NuXI7DZP28rhf9qjiE6MMgDFKrrheIhlE7Vphr88EpdIbdP1SmhiIRKYpwv9eruJ35yphS5Bby7zjYyzw+PT4fgUiyczKvcFjwYpJWRFPZ510IRfguvzKq2cbdRqxZvGgpXxoqVKmTjz8wRFMEEtrWBJb2IARLdbgt+zSXdVQyYRwXSab+Z8Z3qK399EtMtwDZ5OS9pmDpkkDb8JNywsdEx17ns0L4bbjVEa+6nBhMoXun7VB6D2Z1ILwcWGpSlFhUObO8vN7q+KGW7sggibrhNG7dmK64pKAoALMFgR1krT6g4MeTnOa3ZMPlY1GIqzHvKnDS0rNuNobpQ6pbR2aQg2FEuiToFYhrh1FRG+SfAmzFLE1KNlDCv6LnKhf8Tzda5suKiaoRinMI3SsHns9qOMtqI/dvRu4gCmZpStC/dzIuHFY+IlnVnkWnRvS4SdKhueJF1I8bwUG6Kc4Xo5n96+rfONHaFlk6ZUm7iuA4N26XhHHEu66PHpNo57vl3ZwmDBs2gWvBauKQDzYvCCIrDmneDkbneEDWkkUsNdVRfYnx/QnSLQ4MihYjA1UR3ay2Xv+NDeMFSjtNrjeOWwqCkDDqaGri+7PaPxq6QdFqMMY07aeEJoXc/Ag01eyUmL0UIl6lCKobrrSmzu2x5SmSKqqaX2X4ium9XrV8wkqyEn06ounII7kCUtDUzYhWjmUTCeCZ5T5IDPtkrDlKF9+flVzt2HpKLlpanDXRqGci7msPXKfpwUMI67dU+oZhnHldX0vOSlC3ZFM8PELiwSpuIUtk4SYWWQNUcqebYzsQ1P5uU+jAP3PGNzP3F1Jk+6mhcutpkmYkcu8eHjx4GfbluDC4Oilq6vgPpgxNhmHcXVbO/n0zsGeiNy10vkOluPyED650Kc9X67faE7qyA3GnOqNQk2yHeZTWZIOy81hB5NBd2B8MZj9mEvoE0q5HbLR2lEgJmLzFgTRxX1lKYQ2r1DDiwN0ioJ947rQk2xqXcvuoYwwH6QqsNV8mS11sWuID2L+Y5XNnFngrwe+bJHLcb/Kr+DPZZL8Vgv6bdQWjvBuEtXN5vEqIZTtuxBj6EnDfpiTGSKLmj8IYNLm6grphcqpt8wijDVdI6ifa2yue8Mf7jdBIUGYzqUNQhI69iyIU0wrANPpB6XwyI+NIGxm6+JaQGjORFAPLaHvrSn/x92DMJ4JG1HTDKM4mjudyN7yQZuLsNlCXEtMh79cDweP336cjw8pNhL5miR/tpJur4aWLHYnVogm8w13ZYrMcz5nVgvtwHrWI1SsM00ceOOab4+lSfDpWgeDWVtHMNLWt3ojR+s5bDQ7HMVq64C7/nHScaPdyDnN6jIrCokk9DmV1UOuq/+AZfVr6g9pFgyWl6z/aesZPQq/CGR5fWwrZLWwjnn0ozGYansOfLMJZF32+149NK66uxLrJMwWzD6DyZdyt3D+LsOY6OaCmbwFEneyp3KdIEw2FSnYOkSo5oKPWftU7+6M6WaK8GKSaMbhPeoICqF5Va3VOycsFzWJkbTSTEITZ5oCxpHyes25m1c5t06TjNZC6RpjGcswsNFaGJ4SJSZ+QVT3w8ElMkGH/d70jKkPgYyU7j1tQA1Hgev+kOmYj2Qrf4kL+5DJ48WNUrGYzkYklkdKEZaR6liKDJLmkAX6Y9puhYuYfBnVc9BktHy6NpF5i4huOvlun1B011FZKrrg6IvejK1cBWt1Rhuw0jBynmrtWO+L7d8Qrs79364aO5Ht3BDqCU90TnOvWgGvqJpkaJOf9M0Lr5NIxd1h0IaGEzXuy1mWUhj2J21cCgr+pgZfMdCSp9HBmaBXWeLZKMNQgHZ5XQLNxUVeAcyf2gYGNHDOspu9q0Q0GUJ2qqqJU/lDMk8DaaozUjKwcKgMXp/a3wdesEsluiSxl64SjJU0/BGk9oRELbhm8nqMI5Sw8lBTunPmSWbj1VNFlUzTyMcxBi1jrwwUZMdj57qJPmi57ILYpjD4cg+qwPpmAPxCjdqJiVDcAizaFhgaSYY1zaN3eHAZ+LjRzQE5Pvh9HMys2TmFt96z1aYdJgqaMaYNFuDO9Tfrqd5usrA6uKO0GjrW6wRKaeGTAQxJ5daoD2FeaaZTJm4ZjAUZPyYmpooYxtf4NawuQtx+vet9CkYmflXNJHMPEohtmarHVANHXBCCJbRWfFXsfvuHbvhQsViHn5Rlpod7c5Bi2mkteyWF3wUJcklSzISz3Xo+9ttud2u0smpL2alKNG5j0yVWM1zKWZcJzh/9f7v5JD5L61O2o5Abx4EjkKjTO5Obltq7vmgHG8gwowafejivavqfD/+ILtqcpHhl5DQmwyWKlVVRg08Jc1xRScFHrE7MD/slmGV7pvWGw7pPpwTQxzGLcx3Rx6J/fDwyG2yDxzmpy8mMf15smLPDIPev0EG5bLVwz2BR9JzqatVOhw3kFqkVZ6Ka9PZhbaxmZWzFMSxt0xyL8jsf5/YhbBwCoN0oCoWQKuFcdINIQOJZZfOWJZg40+jgwy4SYxUi5UjFoNezmDFFYUJvVCpP9Q9vd9JP7bYmVx7Fauma8+onyuY81vwROhoVWfKHTU1seY1IzvEVJZa3qZLo9Sc7TA5IEvOFIKRoFB4TzkTSbJpCONO3Mpxh+C0iwSjNH0HOAH61MLT1YAxkVMNcWyCd8yo1Gp8ghWLFrgNrXAzlYuFSorEYjFcDZIJpsOFhkMbaHJ7tmi6Fx68CFzciru8kYft80iiglhjTg5HAm6xNb9wyQBJach+dJcPEv0Y9zuyQ47EMI+Pz09Px6dnUjSkZGgXxCRhh1nkprKdrF6QocBczsQsxHwZgyV50M3cbtP1euLOG514qTl600nIJSMvgb7LM+6z9JoqrGSm5YZlW7bN9apbqvi9EDDkOTmcXiOBJk24sXTZgCGtIoBW1wA6YqShimC6wpnBkZh9HgynVQ+BKyUXr77bxXbDlV81YxuTNpo57fxXg5v6HbsTN3YlpulRbv9CBfXqvGYnUCGJtm0jp9Rs3HQzI/tDQmBdhDuF3uHipsD9gW50mDhbejResbxdMIiZYnXlYPAka55dUazCURMKEv4T00JbTLsYCtFjJK4squiCDRqKZvvbwgmQMC0meCpa06lQX1V3ucFsbguAxwo0DQY7jg7AkvIuZ9VIItpQ9gcOdQRWFPO8LgtnPa9sPBArHY4PxCfPn54O++Ph8fj48Hx8eCBbZtgNMuyqk5CvziCxrKZNklx7Sft0kuROdKfT+7dvX19fX+j8hO8eHx/pZxRXMcdYuZkAWS/n6/UmWXFC/zINgqdSy4SELPODlWEU6UPnYEhOmWbCFtfdONLj4FFd1jjFt29iI1ztmAKp3HLPUVV1GK0o8zhIa3ip/mnn0QwA44566socqt1y8Qcs97aS+qyZPHuDfkplwbIWg9pN8jBIEZPCZnaZCs+oCVFs9E5BKS9X247cTYirOEmcto2IjGJDCbUNsSoI86fFcKdb/CGZSWKGNdI8RtXUatepjRKQr9MotAIYaSjPntkkiaoFLKGgvRiK+38xAyeEkJ3DDAyYNaRb6zZQlClUSgGmYviQgbsjRSu9oCWVilcOHMrQ27Tf7Z+eHj9//vL06YkMGVI3xDlk0hDmil1yGMNtO+ebLAg7GgiylYK0ms7MWZbup/Pp99//9re//fX97Z2++fR4nK8nsqw4ssbRogzP8vV2Zd+0PIDoULZIiTi4KSgs0vtibAUDsqekoM6n09v7G93oXsaiIIVIFsDb5yZN/RTPjAE2c3sUm/DYrK1hBy/ttyBp0yHArU3zGfinpkI0rGnkgr23MhPAKPiJYoEz1vkIVr0krEdNpIPI6I0w9fT33BWN0gXccYhg2Ekb/Mwx7Cy15gUhLqiRjQd0R2RDSW7VnGyeWXSIEjScBkoDf8I15hSdJYUHLA+BxjdmigpoMGpExOdhxKAJoMFsF+ctXQSxXa3QOmomUYw2fcnEnsPgoCBEE1ELshlsa3M2sefCRZuOqCWjKFLIoWOPQJJC5NRt7O7SnLHduBdhM4sfn7At2S3PT4/Pnz4fH47jsEeOTBoGjEvPTXiEVD7z2IF9avQLO+HQsnGeiHr7nt65vr9++/btj7fXb9PtSojuEvM8XXjn2P8plQqEF8ycS9JGqGQN2M6EG8XblRRjV79IVCuYDSXa5cv5Qsz58/pFCr6LOFxliTbixomejiMWEn8NwcG5sR02qVHdJpfcS2BxY1MNjVB1V0E1ikJlDgd70ssNgC6qfa/JwuYl9q85OtRsG1daRUFk37gg6h03assorzAY4pENnP0/biuH5MTfI46VTYtygcE6aezAtWscfjjTL3sWQJ17+tUlVx+xQT8mvDk5xUq/OG3aeMOFnBF0Ap0Gw8Qq50t1BRfLlk1SDl7hoC5K0VZOmvAFEVjcAeBZPIrZ5HbV1FEcndwdYM9YMWECBcmAAdg6PBe9yESMLo3bqIOn5Fr7/Ujm/uPjE/e7GEcpUOnQJ1YsbR11SktOqIiMfTijI7dnWIg5/v7b75fziVb7l19+IWW1En+cXrf52vPMmiRxl2lbuDUuGgIW/nXlXGxmlgGE20lt5tB3ZO8wu/QFmYahgdO+LFGww8x9B6d1q5Y43+qWp2k6nV4vF9KHHTH2fr/jyFKnU31bpmGYZ5IqtmFviEDtH67BJHnPtUJFfPckW38xctPv1LCE/e5cAP2HxzKIENpitSDxGWPIqGvS/iK+OU2q0pJj2qp+t+04CsyLxX1oNziHLH7C89DQ/hy9aulNXykAOu8VY7qioqygClDznvBgObS2uFU2WMlKtD65LRNa33UTPzhXtSe1oryuRsXNxUFCjO222j6or7uJ3Muxll1ZSx3xkc08U7MVEzfojteOJweIlhaDkb0sA9HUniEOz2RW16/2ssA8UpS3seuCabzv2ftAVsiyTjJP+9//9//693//d+Ki//v//r/+2//nv5LpQ3ZG5vB/kQZcCiQVX8lts2IJgu8wJkBm33K2dGJriX4xCR3cK2MmBNbY22so58u0ad4Q7vF5uxTiSWbMWRrzclcRiLnACXWYYtxJeWnUzhC+P2bHGo4zypDNhGRT/OZ2a/CNC4a4/c1m952jLEfTMwmNBJAVlRorSB5fZEaPcxmLqL3kasAMX83h2jYxeGPa7Y4IXW2S1y4d7BVDC1jjk/SyHgiZoyJae2JoA2UVNN4oA0Sv1YtVrqOLpz5NNJtD2q3Upzdl3OS7RDWRqggJauM1nOW7ELSPdQxe2Rl8U2paTPAbw25FayaareWS3ok8ETzL+nVFz6pm+dNt6/oRnNZzYxiudRk5mi+tf0gV8XQgOteqS8Hiv+M0IKlfQCfMdZ24iVnmtsCEuMq2XE7vtCXfPj1++emZQJsYSvN0u8xXrnjhMoDE4GJDMxKseZe0IAdmR8KcKvaNdqwcgz2e/Qi2HSJr+cuq1XP2xMWcp+uF1BxBk08Ph1lQac9syLwkDg+O5I5InevJeNphohEXlmqFn1SSyh9NkrBugu2j3xFEkjVNCaUBUPblYpBJ+S5qj2VVn+4qiGatGnbXGjVVSb2xpLoOGlZRNwR74IHVzYRHgi0n1IzbsKxZF1Nz/jA0BUOMe/E9b5IEvyxRpJdSPXJjAee41pyH1Ca1Z6P5Z6szuUiPlWy3qni6tr8p6tMInrMfoM2d0IO5PvQuo4yRcT3k5/HyZV8Wc5Q5zWM/PIu2ZRge6TY05hbWqjKS7jBHgdldXBBfYmJimxvmREA4Jam7IyKSwgVeMnxxpaXoY0dLtnBh+XS9Xq6SgEx/EOP963/5F/oywTvaq2VeN05KnufbQgeQWoppkAfulNBQvYQwUkEbBN6CgPIA7bphqFSfXElSiUVsZ260K+5q7TEd8vVyfnt9vZ1fD+N4fHw87A8cTeKhOvQQDEq5/bS0X5PGhWeSBZztQCp2x4WlHqM0idUVNYdz0f6V7v4pRszY6iTOHt1PM0udwaD8i9FRZSkVuCm5yyAYR8H8cRTSK0F5CNwpTB0Qlc6csIqYDfD5iH5Yl2lRsxstMG3qN+ATAOCdYmxmgDViW414nwHeaNimiLuoU1jFnryRm0ae1fsedLIX5IX6X2zzeaSE0jNW2fzWXuumwqrW6zjDFDtPMJXiD4h2GsHTQA3g6bqpqSZu9QTUBm3EdkPSMQobhBpXcEqqKBrYzOtMHLIu3GthYBuGrIgZPYHf399e397XZaarPX/6RBxIpCelOYjjQ7dvWu2PyvsA+YLi0oiZz1pyK5xjEd2al2QyNKsRX9TfIt5pdj8sjMPZv7Gt+f30/vXbH9P57brbkWB7IDUikVhZ4EwConCpPPvYJzKEZsm7u3GzAcwCAdzQli5c8gC3jQLqHHOyyJrxTNM6x/2ghiGNo1z/KCnYCe3M0WsASqU6yxwuxlZ9seQCVUpBayBwGUV8mldSnGFcUchujtty4/Im8dtJ2Xm28l3+Dj05EjcRWffGgIh/Z2vqZXBf/fYVbgVztqdahwxKjnfqqDanVHRpAiJU+03XKtes5Kh1Z9rKzfSJyQsH1s4VDT4JfnUcgvaw7cvFWPAz61dAE/0Ha1jEZye9Mzixnhv9ZdIn8/V8Ol9OpE+2mROeOfrP5gzTN/yTJLfoVTiDicmxWxKZ+xzWTDzRhM0S1CioOFFnU1IPa2xRqGdsaCF7nV7nPl19ZOU+UdzMNNONboNui1Temfj47dt0Pk37MfRDGPYJzdbqQnFkd1lIwaL/RF7YmcdJn5cr48auRwIqR4C9gatKIpkpVsxmNdkanB/iXX5NE5AwSWiiDCohAY5n1bzZqwek5SLIACiLf+1rlMJlc2ykevA4q2kpU0gC0SE2llmGBYhboDoD6MW+lHWjRyWe0d6qQftrZsyuyQUu16iCSz1WZkIYDrDF8BURhWC0fE++lY5LcVngfg4xWAqCsLpqOEQoCjLVvB/uDVWh5aQDWVITHEJ1SVfjp7nhO1FkEMH917a8GUaFBoIy+kTTMi2n09vL16/vp9fpOsn4Rp5E/3A8PjxxWTEXBWrMsTP2FMyzDpwcI2qBYeDAsbVoYCVG1H7DQNV1iOa+hM3lMsJRTjFjwJdNChY535B45nI6EbN0KdxOp9P76/V0XqRMbRxPh8ennJ+yRiVy3wNgc8cc1JDSuSSTAeXfC3r23m7LVdIsiEYOB04h2u8O4kuMAP9Kufg7O34KphSNtGtWaJV+/nVFXwEZNsWynbAMOJvNLpLz9wrkQIu2JJUpS+VKZ2h7h98UATAcj0cBSBeRSzWzHWRKD88CUoYI9AxVk8qvxqpztdsyAUx0jX3EFr/K54Z87tgmq9Mrug2j6ENZphX/7dk0WooTRL266xAXaUZAuCXPuY7GNojcNXA/uN8iOkhzeR6sZ3Swz2V4jOZrSUfB7XIm8nt9fft2uZzyyl2fYIOQFhrHjkwDHs80EyorCCdKFlhZM6/5snIObtZGOJHTl5WD1Y6SDS+mWe5Wp9jDKvJEH6w688l8cJo1n0kXEmu/ftuv80Qq5vL+bVluuWzLWuaJQzQE4HSHhEiAXLg5HseORVhw0lCUSvm05SFvmN1C3yXsfyb1c7te9lwLsTtwTcQx9ckQlzbYMyavgrUye1DlaZGD7DitpatWJpvw5fdTLOYa4O516ipygvWkaUMuYBzvulw/hR08DLtwQLUu4YOb5RfzJkm78kiq5nw+k/Agw5QrcrlsffP9qLQlxgDTkCbHqIQGcHBMEwIs+AhJAt0U6oeV7V0LNVwSiw0j8GUqNkw5Yt+w+u4OD2ITuB/GtP9HreLKvvn9HgS4ZAZ7Goaz0SMOLDEJGNLnQpb02zfSM7PgLqNsOLvFSpGSSURa1ZEoIUXuSEZCm0lT8D/Yu6DDbZEzmO/dvER1WSCFNc5k9NQeCkkcLJtX1n+bZ2Lul91AlH06n6+XCzOJrAdPTVx4chFIjP4cNm6jR78vUpclVMauIFIwdAxnp+6YTo7Dgayg7hymS75e58v5SkeSjP7y5aef/9Ttu4N6q5CoojRZK9CDFZe0293ghXgHW2oNA4ZkSW96MRy4MTyj6JjlYfsG3bg7zQR1w0gGKBqKDPBhyBAiLkfn2Q0rJ/gtRWcKdALg1iyZA5HrB5f9fg/bToiD15RDExwelge2scbRoZp6wxqWgaFexAp0u6u6cbg4UqnwOwo2GtCZbpIgp/4KoEltgdEEPpHSCw8SHKlRzfcamGtVsa9Uw6eAh41yM4upZTmss8zdYJuaPlo5vs465nJhBc41swmefU4X4PZy40D3xWGdzdIgMJzQRACiVJ1I8tAJSUjuqJSec6EyclRVYZt4hrZGp9wcUM4AQZ3MyFUyEQEn9XjwA7AZ80ZI/Xq5reucEhqf8IJOt+v7y9dLl2REAhtdPWc2REFjkiS6YeykRPN249MjArs72uOxS7lPU8jr7ULMWKRy27LvJMlYHtglqkoOueWkkKo0960IU2S0m/eamb3pLAf2TNAry60epAyDrELsZO8uET1hbIF3CLUMK6puae9LlJD4U7uRpMLhgd65xSvHCvLKkatNKmC55ZcAVq7l5SQ0LpKVKNoqw/S4WX3kzFxeY3VGF+yUGfENORp50sZrW5ZqssVaR4FEpfukgdx05C5NJYxypCbQuYFbKRsJ4kn9gBEGGP905ateFj17bHSb4bHqv5ArbZLV5glXRQs/LVTFvUiWhaT1mSuHz3SWkelDysu5TqCHp54g0SSDNL3Ys2jRh9A4T85GyyhMjQoaTkd8ekPmv0RO+h7QBayw8fAcwQ5WBaC0FYOpfjMeLK4lpZ+ZfXclL9O15JXtfUyEL5mA2yoVIpxVt3FanVRhY9oHOoFJVkmBXB9nUlWHNw6Fiy9R8oQ4XnFjwLkQt1yvf3pYn0ZxKqTYqvpqhfjvJdh48hb8q8dL64OkbHYhVtnYmtLel3R7DIvUUD90UljZV/9UkwDgRFq0ktlkpzGMBYZD0E4e/JwBySmSE7sxt2QhKli0NhRyXvJuLfJBh2E3ICmjbVxQSLk+XpXZuL9yb8cE5+YqKS3ub5zm7hQrdo21BjC4WySHrdUAfhHhkeiKRV864MCNRb0Y6nvczAkWXa034vUGOswTxGkDajAIQEgE6WOEathjKO2XJITFgT+I2HXT+miNFCf+oq8YHkJheA62IKz9pS0XR3wCUhab2CubppK8vnKKjSYo3gPzcJ+jrH1C2BdGH5KJUtYkXfYidwdhsUsgZN6mGfY9/cpVD0XjhQrR1ZNId8L1ojOXf4LkpKCIz72saKrInMd+drLuRncAeCpIdHvSFIrfrOEo2Z0SNJi4srOOJM9tWm7zjeeg4jlE+8kYU6lNpvMcH3ougNCU9WTC0k5ZPO3HHWjt1fQGC7ANV+FydyeOLpNiXXh+0IJIM9JGGDIwPGOlN916FQmso8THI9KFj0ydx6qULGOCryUE858F5AEmM3dUqhd1gkc3W51CnbM8ySC0c59jtPYisTR+VQTypUDF3Vyt9rCAANC++eaKKWxxYXZ628EkfzQUoPEl4RhJlIymENkNEMLMFDtxLmwuKCOmO+bCij4h3SR0WlCNiQxhQ31RiWZlFV0ehxBdKJu5PiVmJl2aeJuKLnUM7qfM3K97XSXK27kQMNNGpZeuv+1XZwOCYJfK9Cv5WgnizuASA7RS26QBT7T+KmamFck0YWQa3IJFCyjhU7r3RZpFBXhCijW9M4s2WSymKNLmigdJrtY/U4oGlfkdUig3aUItPce59ci2rJwkPhIQ6tGCnhid1oF+H5CmMabejBjlnWiKQ00XE1J2VHUMqHEji8h9Fzi/naPZ++1AnCHTitgHGjQWTgvBMaxruHqalswiJtM2I0zBBNppzAs+aCSt0VcnEaVI2oZ4IGAh1J+iKT1ns1y7EBR1vnlBUXWt2MdFXevJTPRiXmboDL6pro9quGvCWOOGvlOHoUregng6q4JVKouiDjz0aldwDAepcsEME/XRc5Y+GQA8vZTbOgeOYBKY0hwwzc7q2vQCkzIgaG3lrAtCQC5x0xlJbNuk9su8Op04f0CTTYkpgAXKCENCUk0qbiKon0CL/+BfA+qjuyWcKI/dxyQ6jGtx+40Hwa/uIRSDEPa0JEbJ7BFUe7KUKVCEkEVZzRAZtkb8Mq+SqkcKsKzOsbZj0exg3RWWgBt7r1cx86K07ZP0HHYXE/HdzteX15fT6URiK5pAZQJauAyQESxX8XM3cuIoqTVi5u2rtvV4v8tMFY5F31BUIU8DjgFelEITejxa8p52d7cd8mGVEigCFxv7GSKH3woDs5kH2JfpeqXvi/7fAEXUoAySn8agrjseD09Pn4hv+MI5et5+MaMqQrEbBI/tK9SXoS8llOKOxbqyBURgqkArOpD/3vynTmSfnQSkFyzya/IyFZ1GmRB3RzU4JJyAMRZvi4zsM4bjAuJ8W0SfsB1RxNF0ud6koob7kwQZzMQSn0OZnGOTzG0owM47MBoEMPEnjUUBuGW+kkTsIpuC/GbixDN5ej1eQ5zmE9OcgdKYzi4bQCmaimVOW6ZmmekdJXSv3kjcqTZZZpdd1ykiMEmNAEEC+5UmfzloCq5lr8g3RCILZAqb7FtSAFY21YKyM2yW3C4LZ0toVHC6XZK0h6NdYJ/ky+vb+4nzEqTllSglviHOOeJGpyFaQ11nymL9mqs7rBgwCw3ON3tGswJMv+iCiYsqoJwfKmzLu/3KGediQkqfGg4Cx7KSHOJxwvy0YgSj1TCdB5MGxdbicL7MKKbFH9mKlRQTbSPeJmbK/UbVurG1GBpLxRGtbjdqRA3f2hOYS8XApMqslCybJCU3kb1QlOnQMs2g/6L6sWXOK8tFdTkg7dIAtHpxoyRHyogank62cuLiLHQg98rCbl7nBZlnQVPx9XEi+3CSu+wbPFLhNa4l3oYiliQTAvrLGCU0QOtOoGCIKsNt+SCrI1GleHEywg0ZSnEVp8fIX50j6+gFKObnUNtOExLU05Ct87VjKL89MAcv2pY5y+522R+PpHL9rMJ3Ks9pVa+Xy3y7SPUONxyjx7hNt/XMCIXE1unt9SQMczjKmFER4liRTSwZ4GQkNkl/3RFxpN6jfcExmP0MJp/VZq4SJhpMVvtQJQnuWRqfS84eW6fzXKRNzSY5ED1JiPO6nN7f52USN/x+v2fGIBNsWibOYpP2EIh7LpxgQFJhFJuXVLyBfts7GH5m3oshqNIPbK/uHZColdZULlEBJ7RgZVCalNC8ahcbjTTbn+BMutVNonVM5wWjkaSrvjQUiKx72Uhj4cGOERYWhJTH/Z5rJsQvez2fb5fLss7qOlIrZysYJbCtZjRl63cZ0GcEnpU7hnEkXYyKyhrJOJHMLkYaKfToNaQI0ic7ONKzXEErdsAoAVFOKNJS2AEizo3R6J53SRIPmFVQEO+Aa0xe9XZLRQfJCzVFahpTqmopFuSP0k9gmW7vb29ERY+PT/2wN2GiLcXpRWR2OZ/f3l6WaZZGJNxEITIaTdf5SjY1JxlMU5AqL2IJAW/CvZYr2IkEkHwd4pZBGlXvpNKW7Rn1gzVi2WQ4+AMEGr3W2hiscUJkyICAYFmS6sMx74+iaTa6b3oGdnoO/VjG/soObiSbdcMGwU93Sc+WojbvFnAPEZU15qUpo26QKFaA8MOboDdxQGssFrduhpmCaZWOykm4ePSkQB0yUdzrjQeUtbB2UI0aA/0mDPdDaxUlW5Om+BYGnuH+iQ1uDJhZsbABejlfSPeus4v5TbjLLNWiGkqwq16SU0di8Ro+Sy+o6kMOS5iGKh5/TPXso6X2SfgFqf+wJ/E0IOtVmtHoXOuC+q4YzUmgCgpcqonkdT1wBmkVkqQRbvZ0z7sXdHE0BdVJGqZWwmUfhBqjmWgGRAnhT9NC0vXpE8c2jw9iTPMSbbLRtH202sv5/P71j9/p4OfHJ7Lppf40Y4sF2rA5HSxFMEuDi07zOFKSWIgEwQjxHEloc8es3Z5TrmDPOLMAnTQNi+zvWpnlAlpLHES1ZBufknR9SbgOfD14QTcukOVF4k4pxE77/cPDAyfRMJdL/5RU9mT9p50g2hAtOxCoJnVJjXV1WxWrpDTDCi4dCDD24qkDLSD6AD1poO4+ZhzgFkISPrqAB/N8VLeHr45n09znhioSMeeJYA1mTeltzEIjFLThC+Ly6ubL/PL16zRfpb5f9R2UCsKQBa7nYggAixzRpzyZR9h40tnGMrJdFScpSQ+xOtAxyEpFTlDHe7LMUlA8RxmZw8VZp7LeJZXSSoVnrgtsKSDmTAYlQtxZ+vL4igXvaaqwWfkEK+cWaFGrDMtpeyeDfenuCHcRyF/niZif7eHE2eDoj7wthNyunCP6+sqDsrn8+4D1oTOI/6TL0u7ndruy4E5Id5Q4w5rjyECJG/syxxz3uz3ax6E4L3AtAMji3mOWm9VQ7vEHrH/pkovwzFGzDjB8mHvWkipjQMJIeo0Liyzu+kNWyjA+ffr0UDaYCLyQ28qqoROMbgEHZOvtdgxv5HaLzG7W1ungGPXEgz2UhoLTkD6JGjn6ixXxF09+0Vz8hF7HKVsvTKMJc9fBAxLcvivBsgTcyCgoJomi6DUDN3QKgoVWtN/xunCw4rqLu7EbSKqVoc9LnLW9JS9pUvdqlgUG5BswQCNJpyU5z2aPExROwUyyWaSAMtFVcVRQp/3IijOBYiJzchhhwrQQ8QtIa7ZuVJYLMlHbmAh6YGtn4+nia7sFOKY2UcdJChhdWaOLQtImdbZbht46FO3lMIS0hrRJO5Rpms7X2/585kK9XqLkMUgSwuX15e397X2eZn1oDRtmNEuSVSkEjIm1JJlLvosoBVMb9/I9HB7IMudCwHGHVo+o5GB9gMF3FWgUr/e0V+3GodlhCouKGdyQ1t6FktMIxXjqiV8PaEp8C2ycwMaSj/aQHKqzty5oHuFQOnZxEL9gvs3M87QwqINutgmsucfGBBg8uEHrX2pOrt+67UJAmpwnv8BAT1q7gif0wnGzfYwVhSlZ+ppjwPM4+Rub1HJzWqINss5SK8L9d7oE1CXejgld/Emc3CSHlzaPMzVkJmmRFBh2PXUSGGRBICiCvcbS+0rq0hAGzd42OjTJs8EcjG7Zwy4L3rTHFFEMFnjy3YyO9MSq1C7LprDBYRCqxjmloLNttl4KMk+q9xSH4CIsygASd/y7DzOg9E14Ptk8tqI4x01p3Ko8O3tMSJP89tuvRF/7/eH4+HDY7+kzevPby7f39xMBOCL83WH//PxUG4ZxNJB9/wgVy6TriBl+xWpJePjSjsvLh3GwSp4IxAJq6I2jzUthasREiQHWYLH/oDH7uzA7ujUFCxCIwglS405sejgcpZPghnqZFF3BiOhlwDEEdaRArmMXmYhJ1YRy4ZFq0nZSDfTUNK2orxbcq5CrnlGTpjBfkpV6eb2IwjrJ/wU61HMXhR6WeAbgwbBZvoLJzCwyiYQnntFykQo81mMcrCyFKw8Ph0EmkBGfihBhRzyx120iBtskv5FBOlGKVGVJ7b4oLTXkMTQ6aqwrxmgoxef8KH4MwdM1sH8ZCIepv6TYbhkctMy6HL8zzkk6mavTKqigrmlLD84uX9uVD618QiYOqG3bFJUZDJFAi3ZkbQrao/REMsPMfVBix22exhp4yEi34xnucGT1yzyd3t64RHW6HXY7WrHL+f10OtOpj8QwpCXIdB+4+65UF8h6MfLcJslJgKMi1fQlDpogVR9XMUaGDEWlHXrP4paSc4UxjBGdZRdZxXQ0EN7EJ7J1LlNBxRg2isghrt0LUg/TdJWGRLIsFnCPUo0Yk2pPpChGHU7EPTfmWTI4FsKge/ahcVF85wLT4/ZNco9SeYwmTm1rxTDtkuWJmE/MfJXC/DarsOqoYpqsNCWZLJ/yNnErvBsHJdCX6Ep/XogZJHGxkPIgZMptMbgnBouPp+cnbk/eMfLm6PP1Io0N2LOlTsBC6Fw9MlGSW4Ll5SSkI2jHhoABg3ZvGr1Fbm4x72dBuia3gO6gPjWf0tL2OkwYFDlRVEaqGgpmdtuSSvCjBV3idXNWVbdk4I4DYjHzSER01Q2Kk4ExpcuUKslSJXUw/Wa+FtdCwmncurWTCdWHHd334eHx6fmnnw7Hp27o6C5Iwb9NV0H/EmyROQokDopIv9s0SSYK/bcoZ4oXSoMBEj+gRVilax8MPDBMIxSim399Mf9hKdXgLZrTFTRQE6M7BspdBlzEIC73UDpiEeeL9s0g1cnTFjnCC5y8AlfXVKjgO8WrCwMgeW0we9NG2tNF/Nab7Ad0BbOiOVi75IF2mI81pVJZiD0TvfgeUPSS3JgttdxFCNXDLlXTKOZBB+ROhrat83I6kZiTRH35nAD05cJtjoWm2BIlGxRDlYlV99w6c/vy5UuPUZgoGTIHKxxtYg6lYBkuEG7irZPOmb16owqavQrYyDqsWk6SYHUVSJME/Ko1cMBiUukMjknmEzBZyhwnWU4KZW0MdozwjaqjI2Q00otBs+ODDxeN4onigsq+L+jwKQ5yNQVxozn7D3WZWBjd2pAFU/4K9mx0ShKyWtjrJzJ66GhPySSEH2xZw8IGu4zdlRUIUMWQxICqsvuoyeOcJfqZZD/YqMlp05Vq5G+xp+Y7FEdOMe9E1Hh2UBQWTYOr82ZzqzI4HpUNwmIkNwNdPADassaIRC/iqVg5blluSBkTm9mpJpTi+Tt6x9g5BlBichCGPV2uUeYSPz49Mud0nWSrWV2nfUvVohifiEqx0SzE3qW6IurvURkt6QjFx2VgOe7AH2hYno7dscQSXG98OZG2gRxeZQ6TtASR4DsBr20m7L3M3L+fxO7bC2e2PzzyvEti/VVyK8u68NCAxE4f8ZJkVB6VpKWDomX60A3uvl0Lwm7aAdhhahSSMMXLBAc/unC7kO6mi7OJDyYqJRoCZbxE67mGDfpNGndop6Cg9jToIesYejQb4MBrQABUj2RgxsxZ4K8ixSpLJIoOXg6UEOvdi7FnzSIHCYsEuIM54zP0aMFDq7lMt5mAa07nE6d+X687IobnpyOZ7GlMO4Hw48gxHMkxlfa6a81/TRyvvM3z+XKZ5kkgaxYDl5eaOYeTBHZAVJ34ua0SQnOsmGeMWaAtivFKUL7SsqJgTKRvmuMsFwNjIYS7ti8SrzW6ZBQwDIfjoQBOkOkL67WL6tItWvWqssfFv1m62wBUyq1WZhLecsePIr81AOrMb5G4ItBa8rhYiPSBR7EjN071frSoZrKEyyRqbQMhgKAjqpajkQsjh4X44HK7nE7z7VbYcOeckXWTKH6WxFO5PKk0ogaCzllIiquU319G7on5pySVTDyZNmdpSbpJNI33me+mHwriOtE8YuJUgnbljzYAi1yRY1HsXKyg0MUWtpKNlpCWMmdkc4pDQHW9Kqhg4DNjZko0U7Yo4NDpGMEcdGjBoYKPw0BMmqBUpKIiX5SWB4EqNvr4YbL2WQnglICivsCZnbRoA0lEekl/PMm9I56RLSDQS+B3vF15dljYTudXMmOe1o0nvQ17kc0cQl20a/u6aS4SXxy+UeHDlTAx88w0oQmMuz1IX+32ZAcde+T2ACB7UbRpC3TQAuoCBZmsV/QFH2Mxw69oQ07REqJ1c3AzOxlryaHRwJwERNjrM/LkrVUiZpzBKaEBmEuABU63SiqIhdHRAvZ4NckkkFzP+dvLyzxPj49PR55RPMAfBc7XkHaCD6JH7oMkBSKcZDeGp0lW1wecL2SxcSudRdr0FwT8zMJRs4kud7lwlwgyX4ive+mevHG60AZjSfrAYSZp7DQZKktfr3IauVMmj4XxES4Q1dKRVNryM/Kj+0bSTDAjUc384rowa51usHiLijg+gSFUaWdVMPuJXfmoCiFyIhkyysh0nC2ZkMLao9peu2+plMXK6Zn1pjiuEBXcM2ewhOvWjkcMbH1W56qkMzNM24BWikpG8Co22rz5JC7G4ctPX/70pz+TGUgfz2uWehtekMhZxkTv5/P7y/vpjR7tsOdBbp+eP5GVmHVCuxgqwjDYZTS7AVXgTeRDBVkcxNYHUU8y5udxdzzY0J6o3hez4mCC9Npyr5hFH9TYwV6FisVkQ0yVNCBfF9MM7cZwdq5jjmNfU0/qM5NBfJRhaZtMcUBCY3G71HGdijfxDvE7LC8OtMmHA6bqLSQqIF8Phz2Cu0XchZ3k54rusxZhUjAsiVybBQqA4sqHYILQ7JY3CwLWZmsBRVFsAvI4t+1yvb29vt+WC+c3dHEVgkEsz/A5BACIFRlQvEPT9UaoAKFoQO1ixR6QtaAixnddkSkAKeD/kq3hqgcbIFHLIBrBHcGKyqojkXlmkAiDTp6TWRzsNNPUORuB6MGtgIRn99IYr5bajFydz0nZzMgoaEwT81Unbqt2JZykg5JqaLNonq/+IYTAyJId9KQ3jrv94eFIBv8qKa2Rw9+dpAtthDTO509kSBL3H4jKH544xXErXH0imduihZkTBGJ0KrjViMowsB8fjqiKISh24CD74/G43+24GVsvfZKj9oHRRW3Uh4x6BLlnbV6MQ4q7+yv9Ozmr/jDnYDBLsXXrqqqxM8QidQ+c9L4n22bj0Sc3+meRKs4E2aPS3J1Bwaxz7n21TaSl2WveDztao74T5JbP59PGHnp64J26kJN5D1Gbi+GBzW0lLWzGOkLzWrO1kHNT/oVvMV4yG0v2mbNPCVhfb2Twv9OmDOIgztIdUcqEEogMlhkKuVHbNC8Lh2Ku08PhqFwqCypN4bQ+LzZOFduxYLYy/yOTMTmfT210hU4WP9cthj0iEl1YRabT8THHhweBMCKuslV1yxlkQTaj4+BVrVH8EKpOTLYqtLLAjmI0ucMcpOZQ+jVfzmTsbTvm0aRAU+G6ZiRhd8TtxlwdONrIFWDsfYt9knZNvhicVdOPD0+f9scHKZMO4sAMsxQkF4slQquAGLampK9wOwFu78sT5HYHevPx8eHT55+enh73POhq6PpdtC5I3pfDa6WkPwzbM3VfKtV7LrapoFj9Ik28s/oDjLNc4URFwXrVENW3yL1FOhIhnCHAlQFLgAUjWwZh6dlJwUPa8gQrZz9zd2JpSDhIcS8fPEmyHXJDEfjiOseCvqVSLm3NUrI9LDQMDK9OC90CULgAomRJUkw5QvicfsSlrSHMRPKcLTuzyJtuxCWcBTj2aO0mVGFqyjpKmybhN5FiHDTTSSvnnNwVA+ZgmUsid6TCjl3sMgOpcLEUF/tqHFcJuGhUwPNNmS2ii7+Zqw/IrOw/PT7sD+M8397fX0loYTpaqZIYClUd2cGmfJqdFOE9AluZPxWGshIlvqSYnTsYMLt21tMMLmk1mk04muZHLHRY2CF5iWmgR+x55EHHKGEp9NCLKhDJGQuJ9QlmiBnEhedWxYsI9GKt9hilj9wMm7iGB2E9k1FNIGV3fHgkkastf4NOo9C0K1lbkIeLsF5/a2g93mEt5SE4ARWkBWMvVS8KK0LFDZUIWmUlxCTNuQMjNOT/Lxw1z9pV2uwG2HDOM9kyqVxg9D1t9kGinJIBPU8XAbKcOi35nWItxFTt92TIQXMXkjWPFk9kcC7FvSK7lG9JZrLKXkti48ZJ2afTaSV7TKp2uTlJEr7vTAxDaaZ6UdBSz7qR3Vxi2QqwtrQxvOThRPFKB7MITxfMCImkSM2tduuVCiU1Y2wTbWsSIJmnBUZZOk76HIcDGYFEJKdTOF9O66yJoa7bLYet7iP22DBGHYDjOxvNhnUqEcOaQSyHBcZhunKRtuQWajOqYEkl/pOEGCdFjjy1nTlczP0ll13hJiFI5FnEtmGRsfQcTYFHT7uD8nn6vvd4KEpfs20rLR9P8eUpi8eBW72h+QM7VqS/OoYLiSfKZHdwHWutbPGzh/fLfGKtb8xViqoM4aZa9qCx4aAysWiEITbpGnVlHW1F5KkSnh7YIUCPfb1cuEmA2IY5Zddo8kVigxyaTvvYIV4+7fa783amIk84nChmPdo09hxAHAYypgQ0sWuWl48LHdmwJ8rlhsfTjK5zCPug0jioiNUwEbfX5ULjdZq5su/y/s6Z5HnlnAyC37ALFJqIRNaoV4lWWRvF7R4QHeeU5imxlW8MY+ioLl6yvjmirTQblwWehv9hOLu5eSffNt0PP1/SbUGhYFANWjRjpXjY2m/DkJ6HGl02huawUorntgSYf3IdnF64nFXClcl9lnf6ECyhplG/WADuAC6O0MK2/hwv135lFdKLF1H95LLIJmJYBCf0zpHWIkr6m4KxlmZ6HugiKkVaupoO8RB88diCYfDYaBK/XzlVCX5e1xYWarYVCmZm6HG+SaUeE9XC8UQv9flHHQWh+Ut0nOBqfsL9bh9kCc+cHSNOdKtKztm9qMFpSnjDpy4WruFels7Hum7DttUCm8RNbXZ0/CiZbPA8rpLSQsSXpUEro215bWwp7WLkxCS0C0JSDftcOd6yLJKescy3+XY9nc/0jxiaC7d13fGwvlijSTA6VTRD1iBCzGmAgZOVpBzqOkqk3ASeAtEgmL7z2hXexl68Xh0ktEyZQ2G9OmCqryaqAw1rxRIuEs2tMaPPXECJ6Pl6Wbbpej2vmO5o8ThzhLjAwmO0IqzKQSfH5iO+RGe+fpMFGxewS/lOYrt08CS9Yr4epdDYYUaAmK/cv+ZCC7Ks/bxInyIeiig0ESyrG+SakVYMIoVHDj04RVLogwso7KTh0YDUdX065wbr9mYMY00SK8YpxiOxD9k5oBFV9rN6BT4qDlXRGoYM0ZydbV0XmBf/ILMVRukGEiGtuBtjOaClYWZBvi1IStNz6tLXPZMe8kXz4cm0mBc8pxS0DVZ4g7ypJBHG5cbv9HB7IpuWsyHNi7IgHMyOYHpNKi3FoFuk+wnXt1zPN6Izrs5fkB24otZF+KFDHb86wArWG45reFVYYxQLDcqi031drtdoTwFwJX4AtP8viP2bFw7OQEnNLO6SilYdU4yCddvUk5uidxNhJCFDsgujGjLKL2SFXWeCl+bOMm+qMmldcDHo75IioiZ46/WiSP0i72gbSIhtA5uYI4mJvLghlLfqOcwBwJWQDOT6XmHyllNHDD9jvq84dtjPzVu1Jay8FaYVwc8RFa8BZBc1bFGitjtIyBrmgLATcaV3C6RHVz6uWmIlaVVBWqdZioc5G22rdGaKRSMtprHc+HevmXvQgE6QfmH6x+I/ICbeQmmt1Q2EMlXYBO7ua1lABka9FBErucrvPIqCqZR7KUijlqRtMCWCzAWgBpIizzMc9zzchbOP2Oa5zrd12axHRzeKXU73SBqGS7PHMTBtLRNXg13O59ONY8YX4h/u+6XFWng2qbe3wo8qpEVuATsF9JEhRVcqWogICwRl/k0S9l3D8oPK5E3xC0XxnLOYDBzd4BIJtNWTBGFLctTNjabgYMHBfaCmN/dryDP8sFLvxgk+pcOAGU0vCkFZBGKuOmDMMZzzXcK4GiYC+RKC5sDqgo6QY99zIkuFM7o+YvhItTMmgUmqh/XKKcDPux3Zu1lj0wldPcRHM0jvSD5TFyTrHfzCNo8E5aTpicalJTyQpDHnyJ7VDm50BZ72HEH9fir1AHMcdTUuSf5H+zVX5BZsiVx55eKcU+qjawedWLzFgiM5V1DAiIYXmAr0pNK6QS1GIfR9SpZaz5kcXHoqCZvFxjloGQmG7IjRtGHMLdOn5LUJwiF7keeEcWPJHJA+TED2sLsdjg+jNG6kRVwk70MMHtZLYcg4UmI5sHpW7pTKGuYieQc3Rmho2sBSX5w/luW1LcUgZdB1R3FF5nwCXtdkBqDkIqMT+SYeDplQ1K9p5gXZFJSyelGXpeofboPVJYTYWG6TsuWMEnjo8f9inmDhXy0pUi9lp+k0Ge0MNVUM25WF2D0moIWlki0BAaoSE8dH31IwTAYV4Jmls42kH2Yhcf5EKP/wsKcljKi9ENbbrMMA2gYJMovIJdtoA0luHZ4+7ff7cj4TDOi0gEfstChpqurV0XhVyWjYC++plqazlOHVXCTPmvjlyJUwEU3JWj9EcdIvNtPbuMBC+aH2HCwcn3FlYTjMdFLr8oIiEprIWgyBbYLebia23H1LaUjvIKgPFX45AABrYtOxu5x0TyfziC5ErfNtYjcJU/gGx1qFfXJaSVRBeIP/4h3ox37H841TIqZZAQtpG26R29+wVcD5eztxz4xAt0On2SOcv5VlKuRylpIWHt9NRsw8X1fSSzKIPGNVtELHUBF7bjbbsIDCNVmqDsk61keNiR+4iRu/spLcgnR8Z1Xjc+DNV8NbLt3+OzKYugFKA0qIbg1z5FWz6YoWhc/YHN99kbicHlYE4fVwWESe5Em8J50yID9XDc4DAaGbBBdAIj0iuIEmT54wtSHksrnETeK/31jKS48bEj5SJsxLTYYU/EVF6xjYiSehQ501zTmdolCPT0+Pj8/Hxyd6OtLvMetwpGJRAyuICHAbZXU2JulelCR2vETRN6IsRMfsj8S6SXpWxQY6ORgLTTTSvCruPogtMUctH1QlE7Vq2KwUt+lNcYNYMbXH9DWIx/1tRXdOFYuDFffzynHZO5DpYgT1bfT741GWsB+m/sIh8yks5cbW6pbbnDScVox/zY9hrtsfdofjKJlp0u2IiT9q/qUOPDkcD/vdQXONQeBiNS43RmInnvLyLkPApY8lT96bpVsbhENJVrlVYjEE7OhfgtnZ5TxTgKInJrHUW9PSIBHVhT2mPTJurWmd2eJu16uRkGT8rE6ck4AmAzo0fIBEb/IyNB8Z2lkvyR1nAhqaSUZiHFJP6LiTpiWBmzl6ridyIVaQF93Tmg051SYkTlDEcys6C0SxuxDaEP8v/0cYibsYRkDNgobcooiA5IpUfXXoOjL2wwOxy/NnCe2P12lecG7sOkMNdkRmnuFb0May6PpHbdMmoVup7BcZFcxO2u154nh0l53bLcEfquUfw/XmEKzgjJ/P4jP1RKKxjWNA6c4EBvlaZeIM5Xyidekt99iRQZ2czkaqaTRrVCo1xwMT92437K7DZeAJCn0n7QUzSmvQQ1hqhpGBttuzU7+XPxKmIMUOoSzJspGElz7J2vGLpzfy+CA9lI0k7tQ7vb++v76+XG8nDg1JISw6wxebD0Y70clWMJCImMQMweC8wD+zYT+QfpYRFkkLQhXqcCYo21YTyXemMEmcDBmFzaK3JJeUdWank31ZBaByPwXLwG8gt5k12Jds8kidNzEiHYBD9DlLpjivnrcBUGhv7Z0k+VOz/+WumDiTPDC6Kq8811abxRSxr6L0MQ6qsTdSqX0xqlTf6Sbmu0XVxSvCjDZI4nnfc0rL0zOhaBJlBIWv4nqRJ90VS8wphnq0+MBcDShldfNOHVZSDr7jYYO7pAsHa7qY8al2YKsD8LLpxqVdHoiLvrqxPzgUWneBG/fYqw8ME3zuYGl2qpia81euX/GrFLQ2ScDvkTOdSfAJ8BZfEY8y3h25tk7qId2lI74yaVIjjWqkGXYnviY4GbJUDXUSNOIhj3t+ccMdyY8WpcZpf0w6W9zQKZNhT141B2xDUZ+ogE18XxiinIJ3x9XFFYgM4rF1k0fS6HlxPZLq1I0wcN0y8wL9svWRbF2hvE37Gmx8TQ4wSafZ6MXGUPUxeB6LL2bU0KVKtCJYCe4dTejAHkh1G/N/iIbuYgkWR7fABvqO4Mx9l4DBtqxlNlJWL7Zy1GbJiYuWO/HwsN+CjZBl5gLQItZFx7Z6QFlOEfY1PyLt8MjZu4yZxwMLP85fXrdpnk6n99P5RCA62JDTbI0qNOspw9u5ShChKgRBD1wEmaQj8n6/Q8qIl7S50mh4pP5RmibG7rcwvZrFb2ZHm2lnSsDoP7iHrLgBaLrMmaDyS/v11k+ndNOyZXNkBn+ZP3KTXwkK7/tu2PbW6SsDnkR4DmLwNo1MunARSHKRIMBeczqQkUGnOhweSMnAGkc0pSR1BCUUYdMhtz17R4OENHiRVw7yd8jF95Exum3FfFX6Djq/mMCwCLdeQtzcWoPUwSBcN65iZS9fmiU3iMsCJEdUnLPc9k8c2RLXQS2HrbxVQIQQ6jpj6y2DLljQGV2BJVbr6QadZAyFDrsjnrRls/78wVGi7lPImrKnaVDazy6oWwCFCsIvfKzUeS/LtgzS9pEnMs+H27CbNnYcwxgp0itZ8Coji55hwq7jNvmR86M4DMU9V+n/wnNSeKfSQikHgV0pUZ6RMoKhpBLOFhORm7mxYB2kS4brYGG/4NwCTWKhx8pBLRcZbFNfSO9ekOB8UzwubC/fBlcT4ARzY3sY2xnq7kDdWTdL75SS8WO2thXww8kVuU6KSIfnrvThQySpeNwGO40+ntmSVZZV/EqASVxgzYIMjSHlC+J622pDvV7yAA57HtM1i8YpWqyCDvaSOxUEmwV1P8JsCKZP2scJNnopmIUidrgELlHm4WAl7ZD4nAuaJ2b3SvXaEMeCB/LIms0u5hl3FtJK7BK/y6n1qIHxtdo8zDbcHYAT5JA6yvM4pTc0+1xQEqmFNRKVlFqa7GVb3ItZcbWk+IcOlo9UhWfIjjX30u51f9w/P316fnomdfrbr9v7+Y0+5A21jl57nnD4adgdAvsA0ipOG4GjMh7HxLVvfdTwvPSUkkaHC/ujbSiVHJC06al24cIU6O+BFjbFFIjvnG2XaaRSwbdmhcu07VLD+EEjyzY3XZ2Mwgcm51wlFU0g1x77jRopLQ01qqYYZ1eMB4XkXjSdKKMO+Gj5AOKSTI1iwv9yPa0WWjcEiqJfdK4Y0MGsY8NBNp6xOUoIJc7DCTNR82E1sUKvojO/tcSK3cc5W6K4a1Oo3By1ahoUVHMc8bwQh30cEDoIkJ/sxhi5r2mc14z+JghY9rW9g+2z1GAxifSd9hip6kWXOmucDewKl1dUjBA10xnOXY75EFluwjG321TUtjSMj2E3mgpoW5l5zhPPTVbZlGT38R7cHmx2SVYzL/24P3z68vN+6B73B77j37rb7QanHImwL19++tNPfzk8PhK8ui4ZwJevIq0usnV4w0yB5P1NjQ7hl5d1rmPAreSIHwEO0l6TL9X6N8YrxkI4nK9snbhN/qsYirrFAvQVm8HjEIqvdTR9AQ5TUJYbwzK4xQ/aMounAWMGz8zWV8xQVNTd85gGkOQz3vhUGapyqLK52UBOLmaLBQk3QughAMp5ZkM3JG+iz6fbZBCH9oHDom9WDqoGczLBU8TARXaz0CABdJlEnjftLWa54hpMzNrWDFZoU4OwySQT9Gqm03c8rYH3tOOEaGKZKVxuWpMlQnXsBYCh4atk3ItTYkMCvOTNreqUq1BDude1PEdHobY7GEJGKEiU6BMgH4Gb28zl2eLjUpCAtgi6slLCp50Cwsr8zAmDO27CzWLIXf7sHpMAkpQVTreZB01P4/Hzz3/5C+nN4/PT169f315f6Sk+//Tlv/+3//7l808Er75+ewtxo0Uh+yNKG57b5TydznmZA5dSssrurBuO96zZrF119FcwbmAzrMeoZ0kNqQF+bItBbHs+dZQpSGted1oIBN6DVjFo0VRKjgaGS7EautaUac0SE8IG3xXFZSs2rt4OK5EpDSV9gFvmIr3jB4Hk6pcseIBSH8QkYykohNboUVAEGAH1ijm+bUiL1AUgOcrbKLLwlabSeetKzxZAWtHLHlWK2tBBiLY4sTLCASRUg0efWJ/BhIi0ClrRTZN2k9ll/0gW1DASLCk7zqq63KYePgg6wU6C/66QN/iwi8Jo7kOC4RRe5xBMxFjepLgYLOtPGsNoaC7Wb4jPN89E2xeecRJ3xQpZYKhv6KifoE84rsQKarc7PD1/Eh/XkdjGG62Jb59Hhd0uF16lNb98/Ra4hGP59PnL4fH5Z0KiD49ffrnQOT9/+vTly890K5fbG+FNhs579m4V7qQ8n99Pl/OJkNd22Ev354jyO8S4NeOpScRUfonw40tcaOilx/Kutfidc9ywsKoeVQ/GSJUs7euAZ95Dw8g/GIWDyCx1sGWWO1PEWec7v5nJpwoeiiVkOCZrP9IChGKRQsUSlr8H3kReq/JR45HLbVaang4wU762SgO4ed7tFpKjUHMrxqmZUQ/Uuw3jusxD1219L12iu9V2w1RdyZaEqsuZPKJcgGiTXV1X2W4yBh3YInAs7Q8PRDKPD8dRCta4REQ6JsZLz80SODGew0fqKisWrRYjh2CKtODJ2jYEaq7CXvlH1AkUJ+JinUJEXXHiOhu7J40prrde5o53g1h6iN5qxJqfWawvVsHMMF8+//LLX758/vn48Bi1I6vk9dxmst3pfzfJ/p+m6/v5/de//Xq+zj/9ZT4+7En2f/7yJ1KuRMvEJOtWXl/eXk4XgpsPRzInd6TJF87pnDEPTSrr6kArMUF5JhmyPr3Tp4vviCFQ0luejX/2Mg+GfYIhTAdgbuQUZyQ3XUxhqyz37xap08wuo+7AUlUppfm9UqqLNvSNC+3pTWPakVpEUE9uBxlwcz7z0Jy+UxMEizap0XCRqSMolsqOpnyEglGFs3AMvGeKfTgexQ2geeSZ/dFSLN5xu5FtN45LP0n3mWJFnpAe0uYTCxu9kUU0bSYsu2bU22xJizq17lLJmaQ32cGFC7z73Tg8HA+fnp+fHp9GTnnrdvsHOnLc7XhIHefpzGxrc5FBZwyLgmNoRSmDXHkyqTb/LOqT8Lxy/ZZuPWJERad/qPOMM7QYcakzTdKHiDqHXuwgdaDZBmVJOmfhsj8+Pj9/+fzl56fnL9yJoQTpkMa/5OOa8C2pyzgRw/z677/9/o3A2BriL3/+86fPz6OEyQ6HAymO23Q+Xy7ny5luE8lgaEICwchbI5MgEL/KSLmduanCYpnLoI1kvXbxuPScZPVzqsc4iNVXXHs07n5XPh+MHAdj7gOoxIzv9s4Kwa3pqlM8LtOQdb47yr1u9/xWYHE6QhExrN41F75yA2bY+FXk7h2zOYPKvRvw8xsyWym48jILGLY7eJXk1uUSkWhB+jqJ4cMnkqAkU2GSzOh+WCTenWWUJcEk4J5s8URIIFRQw2gqGjQQXSc5dJgLJpl0KTc9TTDyMhp+Y2fsPBOMGHv2tBIPPHA51FPX9XTYdL2+vny9Xi6oXVWXuoXokYcR5CqBYyOa5mgiTLPNRBZIMEQWi7OYkfEFFhHxk6QWhYiL525nnYwjT6qFeNoFDk7lwlOEDsTon78M+yNxV4lWx8vZBESnvTwpIdq1j8MjZ3v/QuDzfLl1w3jk8BgqZEYMx7ycz+fTKW/L4XCUSoEFbhIzuCPi1anvZRzA+TbdYPWviGNaTrQJMl75lQd+ccXu/sCtMNpxOGb3R4PioVE7VdA7N4CLjH+Cs02/KUrXU2Z1oTVUXFWMcZNiN7NXIO5dfbT/GNHDs+pa0h/CGSaqbg2mSmAsVK4r9nimzqz2F9jDucf8q8ibgt7NUi12OWMy5YzKV46B9t2ui1qBPLDM7G+Djv/khgzBdmKT8nkksJAeKR3X0KLxBNaU57pwY3q3LLNmNZtpVQAkSCDzzczz+fzGw4YKWblkEoyTVL4dHgmsPZJGvIznGydAXDg8FFiKSv+vldtJrkuRJM5eZo3A+ZJMUAFyQ3ZKVIdj93CZWJo0AjaZR58HLnje5hv7FUnFCibkLFLIA0ZE4sFkAcBVPZyksRsPUjdPFyEsKU7yIqY5Eu/pOaVtFd8kC6Z+PPz0p90nzn8dSCgQ14i7Lq1zfn9//frbH+8vryK20rothMuC+jE3GWIZ+p365a/Tdb3dSMXAHSGPI5My2Y3ViVeFlfsmGpLT2vfMbXA6Z+2M5EmRxazCYCHG4IwUFOAGALM26OmvfrPUL/9Zgy32ujuglPZ9ZaVQE0Lb77pqM9M+3p3HwI0fFNv+DJ5m35zNf28upx2F8IaytDkh7GCZpkpa5ZJJs/diXg/iV6GvH/aEE8ZO0sXX/YF9WSz7V7FAQj9u9I4MxGQDlHATbP8NcUbUOMi8Ci1F1k47mH3Zo8kb3QudA5GiQfoK0E1frrcSXt7eXjGdibsPrzOhdTrr7caNn5F+qNl4yHqGfx1IXGVjMOtONyPAZ8G3ZU01VVuieEDCM6WT73BTdi4HYq0jC77piCjYh/J9GEU8GHXgDFjuycJHSfP5oXA7YI0hii4tkm60sg3Jia10jd1h3I9HTmHZcUUG3TaJh5eXl99+++2PP34nw+XIgy642Ak2PI+5vE6L9FMm9qDf4lkYZ9ms21wqKFnQoG2AohETXibtSUaVDMDwCIzSqjt7jJCi6RNdO9cqfjzA1XfYrKHy73/R383YMr76YAV9AGZ2R/dVfrmGfVQYBzsIX7Mhs/55abnf3i3B3N+G0e4vrcis4X2+sDRCIdk1R5jjbPIO48xu0XI8cMlAFxKBgYenT0RDw263Zb//LNPhOCTP3U24QZh6qMlg1RENUvAkD5TZy7kb93vusa2Z0xHJlmgLzG0lyGhBxun5xCU69F2ygGdSLuznCTLNe1qzlljL7QcXBOq40FFZ1TbF/hsMAauqB8MEY6y+Enj8QihWKoel9ib5sGHgmeWl4Dmew076GNFTx3kaGTeuvcASbv1EehtLIcPIp9uV7A5uTR126L1N6JfOf7lef//9969fv57e3+lPsjCPDw+7YVwNmch4d55aLfHbSKbdTazXDp2NY5KpOPIsUC62HgKQlbHHYc9o0QIs+rmFQ1r+afVJyzxBtZAzVYVtvYfefsgzjZ1TLZnsGK1Sc1bGiXecFupMBIiFIlniuUZUBDlZRE5dz2rzyP/yXeBJWw9Un5vl7jkCbtWLzgS2GgKegWzWBQ7uu0mm4pLMPIpkYvLmmnECCamjLUdUNHH7hR1ZG8NhlD1Ds7Ui6cWLzC9bJLd/QQE10dbxcGSpetgPUl+JdA6UPReM2Oa4Ow9+79LXG/EK4aLrOZOWuQ1950FVL2XTLcj2ckEYGt9oa5ci1GC+ShBXdZqpssLoyRTcsQEbzXdYvVLCM9L1c0/QjA7duLp/2tjkG2NBUkIvs0E1J4NzKbgz/UaiBtCXe16s2/v7+x9//EEMM03c4e3IrmqCe9weUeYrihOPZ46vxM7SzJLfyqzEGFf2SYeDCV5JIeqEHxfeRB0DwcH9cc9ua0wT2qCKmjVRKW3rmhqDpzJMUFshmASqyqfyzA+5xVcN437vvQN+oGGicC/ym9QBpWG7I04JU8+Y3I40SPK/GuQV2t9wJ6ZkHBm23ogP6hFAVdROtvE0Ua13+rmlFeXqtIVDN3LLQp450q05kJSbpPcyVoD+iV1/7KIMAOUsOGGCHt5eTFpG9cHEc2R5LPsg9eecQd0PanxbG5SO+Gq/D9Ktky7HWu/3eHl7JeEcSXH1UlWSkKYjc9fkMbJFMOFZV51TLDXTd9akpOpbxbfRRWm27xdkl7q/vHrGG9mXtSEQu/v2PF6C7ZRllpq5ssyseHejNM4WWYAePZwClhfu+Ytp9WyurG9v76Rh3l5f6erImJUZNREWLG6c5M7Mcz9lYDrrJcSTNzemIS8gDQuMG9RmyNORPoNfTvJlkmN7Ix88PuiuZjeDl8yHEg2JVbkEgvS45w+wWbh/R+kxtGjnjjblr+yBytJCMnMlG1/5LTjZ65kQSBbcXQIitcHGaqkjO6layZXny3eOvXqh4iFaE9LIeIZdzGvGU154ujQL/aVLN0mPZwzBs2+v3DODdhBRSFIK07qdpx1jLuk/2Pfj8XgQGDAqgYY8LFvqpRcwGSRh7adZEj+5aXevWFk6YmKjxdtUPgn+IW7jzkmSJUkWU4fc44Su/fCQYuqBM0zWVDNfVFmLbLWzURvb4iMbrBtstdlUStLlR6o4C/oai3tQD6RTbOrEjzIfnBUn++jWIFKfk9C6W+AhVbu9KB9uok2YljhhYsga9g/73Z41CYHW0/nl999+e319o/M/Pj7K8LBkMlQJhWMvvO5XOlUn43GAgBNa8FjCHiJP0QNeyARE4SKqQ8ZREtU1DUOHiUnfLD60Dv5yN0C1AKJpLvdXWaCzutr6msbyHfPcU3xofvkA4bL1yVBu0XOGYszp3BWqRgr1CpACGg8JhvGyeU2VG7PDuWjcYkc3fgOHJ0HH1hqukQXTCRHZ/uZXggjvJNUwcBN1HrHA9SEZ6StgQQZh5zzd5rf398StUMfHp4enx6fD4YjyNS5+G7p9PEamsR75trfblX7hD7qEPA6e9CAuL8k4S3tCJtJAiLZ5i7PcnqScq4iI3n+9WFtXvJyyNX7r4sGhnBqExWG9k6c4m1fpE8ApCYQQqwzDORJoUSI27LLesd+2GxqBKRPYcrjJCyvPbbFi2Dqp2h8g72kdVmKV19fXy+VCfxIeI4YJ0s49RU3CgIbjdjyEUq/sUAZVy6wURjgyJS5qf1uhahTjQXUg9J3E+7ffaxzThLi6AbAwufKAahv0HQdTOW0H9Qf40jmR8i99+TAfx7RKwxLfM4n/vBPxrWpyhWOe7Hri9gxIgvLWUBZmcYhRlAbuGuAUrwZp5MH3itHd1C7KfJQpd8KtPaAg/6WCo4/EG7KCfcdRwL6uFPANuxE4BD0TVU3XE+mjw16qPsf98fAAX+phd+Do6CSvhWE9/b5GYseFoFrebZiXIiFrMu5lohKDMTKnuStKSRpqY9b2vkLWXhSJKv7shkhVElpwOSI/vzEFmX+0S3WRmklGLjy3MMXDbZrRRVE7zhetPFNtRjYe1ynZ3B6ZbiKOKtZ8RN7sCJFJrqyv5rX0pR93j8wbI1n8b69v9JJuWHsJXCbt1R+4J5WI14jH5bSb201ayG4BwdyCIjn0JY2a5RCkTFyHfkWNGkuvkJ20eyLpI6BUlYyicxiHpgZCzS9xPVOcu1p/GtivTQto9EwICh8rTYfyI05o/7SDf5RMYOTIv8tV229VhXCndaqVUv/8GG+qt1FRvr1j8FF5tJjvAufBiCJAtGyuW8yUiBKx6fvA9chb0o5I2b4k4Q1pbZr7ns/I/pypxBMPb+N17MaH4+PT8zOhN1lHNG5k6wdqQdrp8C+Xy5mbsXBfIhLbUtW4cAUXkeWSei6U50os3WJ7CtBxfbnVYsxSBVws98k7QV0HUdO9UQqTiPuJsnoM95GaA3H2Bk37hxzUoW5cH0zgDH1iOlk6NGnFzLhuU9sArryuxJ2Ujs/T9PrO45PpZA8Pj6SF6PGvlwudX6QMLxSvsnQqIEhKgJaVvAz55hVMmJAVirZ9YI6WUgU1TGKzMIk9BR3aPOAwc7pCi2kpdUzGZvdWCpbS/cmNx9nps8VmNtOveDXmneu2uJssWlZVYzngrHUKivONqgIb6QrSvXdMVC1Y1HkRnDHshiwfQAMFG0SCV1s3E1pwHw72LO8DfISsckErqJKS4RIxbSQrNai7yvhYTM2R+g2ukReNzXVRgtoCp9ly5FIENWdTRmIcaRJEOEcGSJSNQL9UDubj4fj09DQyPhnJcuaIKTJSpErlerktaSHzmFlmJfzTkaU091dSTDwED5DMFxoWiOW9iy9ENUIwnWRRmRZJoC4wFqW7jDlhWQxu/qEy3hwDxifo1KZ9lWVyEN0b/QzwUqIanPNuuGV9MvGN83CpEh8ZOMZPaOx65Urb/YHd9Dw/9CatgqIYH734ADS0t3Hfxds8T2jIJLHjDqNVJW0nQ6qZNFBqQdERbWSQ4ZNwOUTlmax9FTGY1NpSxxAarRIMk358NazifKWr3bvjspgz/oNO8faaxcFVKWYL+Pu5tSuKZnDIgZr33ISNgroUYqy8XPQj1U2OD822aU5sHgB94Ny4HBqm1ee2BQulygMB6KzgcycVNxL74LbR4RriQAjCTEstWkbTc4IeaeWiKI6P8igQaVHJ0XGxVOOabsxv8228Xmnvl+fHB8JkhK+ZiNiKYVNGvGGRK1amVaqkE9zpXKzIiR6dIEeBZ9JkBXCfY6mrTbPjJUk2/gQCAMvh5qfbsFb/jsS8GqwOKkHYXS6JzKReGc/c2MkrPkDenyiBdu5C0Y+HUcvvmHb7tWzTzIV5QvU6h45vVTiIcyvFGT/xqPEk/pJOdAjnVm6sZEYJSnKZKqOsElf2sl+X6VaEYUAFOagkNVAhjXyFMS3gwrw0s6rKPaboSJPyrLgbqjVbd4psCudOrSD64LjLScvz0BrAFMB1fW5ozujt7o/kmv7+iGowVJ6Jdc9a9mi1i2s7dTYXSySEYlEF0lhKdh27amwsovacfldQava9YHjNH0p82zXCoUwIuuyXyNm1TB89iinVClRwhyYltKI9Q/l1u21Liqukq/Uzcd2JrGFu8UTckjeyjS/sGuuH4+Mz6RySt0xkXDMzHoeDdLMr6yzDBMJ2m07dex+nJP6qIm2fOGVAuvWigSvHUmMOJsXuVjcaTAjFig8h2tADJKAazRy0YkNu0v+KePXp+bM02OUMSFKCgYtVpIB/JdMribuc0zAVESQZBXNjDcZV5DkIs0if5VBQnh9RsHzYw8K+Xs+kw/MijbCjzdBKPJKwSJcqbvtzviy3q6Aw6akdNWtmU6dGREoES6+IqhP5Les8qn3sANI5TqZBTK0fsZmRlfRdomLtzAvvhJqCm4iaXKPMA13a3/FJfWVrAFe0YjJURFbcVFfFVjQKBk6sTFLDQFW7SC5ZrGXrxn6mKz3U3XLuHVd4HZ3Ff2QFNz+wYUwzbCo/BRTIBfOhmQ2JK25r7gSRsx9YWsFu6mxBLAQLp8PLuGp/k6RCbtrAK7BsiYc/SkIAd9zneHbJhBau3O2ZUAo3x9kf9ofD42537NFsiMdrPu72I3EPQX8iLyHxJE0oI+YPMSFO88pt8dE4IXgxpqZ5Yza7bo/hD7RohX8waGDHFHeH7AQSEM+fnxl/iXX+R4wnDhNNhJgGUQKsIftR2qKhX2WWOY3Dp+fnLBCI+ErClp1MSpU6v4TKa74Cep3yR8uqKZXwkyVX/Pyi1SEsR3gVA0a5IKmTelglZIS2YNNEzXtOS5TiW5ZJgW1D4DHZkOi1sUH5PFUx0ugQ4xwAsNQSrQn2aJymwRx2D5Vi0THzCsPERHJYlggqLIRKu8Bd2gtNgXTDJ9AWKLsAkZl1A+6Rks+mUiqoaxr3aVOWXIH4vz/goqpzSit07TsuRVzs4vr2Wajl2uBAae+0hIGJUIYZxZAtbCywH7AIjTLVWFAjIFtBHXchLwL5BQGRVCblMXGDAQFc+z1PTX14fN6Nh55lduqOB9ZF9NanZ64y5hxsluZ0CR03wtkk3K5QjHcp0VZvDfskpL4sqEKFApLNlBnEaL/Bzy80q5NYoqSVECXteMQXKcAdx2p3pHCevv79t9/++Pvp/Y1Wgu+Kg497kWUbt73mC29dtydtuXGLWY75B02IYD3C3EXcNjBdcSabDNksGDTOLTU671AO1M5IdZ5Pl8vrO1k/N+wso9KMxAQBx3kxD1YM2qOQLWXO7+NlQsMHSWpe4boJXhaerOF69PhUteaLe8+EIrLahspa7idwfa5ivUczFLkJl1zqxfMqfyPKYFomG86083mWU7EEaTXT5MKpQm3nYGW74rZsMW409nLdWfXE95DMn1wPAPrAEhS1z5ThsDY5tsjfjEmFNZyrS+SZ0GQZhpR8aCljMpYT4/sMM6q/P6qSlIwrzEnRZtuyc5GYQZJx8rjb3a7X6+VyPD7sOGLT3W7XgZ1x+eHhme73PJynZQIjSId81A2QdcAT1QnydCK/2caVLnlq2Cn7ZxdbG9sD2chCndeWgC6qqIsqoyLrusNx/9NPP3358mX3vw9//fd/k3wwGW857okIaWXGJBMKFKoNqwSSCPssYmmxOJfGL3Q+rq/crAeaqHGMgx2kcYdZIwVz5bmD9vV2mTnpQnsPJuENTVFICLwD0QlZoj6Vq6sx4Vka1x1Sp9mAQ7mje+ec4POnahaZQ4ziDON85TJX7JfkKK7/QJGlGk0ZyCaXXMnXZLkXihsfVq5SA8DCcHJ0Q+TVSsFFtXzMeaZRILFNDG0UjjoJ7CLBgXw0X6SqjWJPUJkJJUXu+7Y71McpMst24Z6O447jDQqCwBiM2M13ZTVpeuoO0wBAntwZiPZPxnKvZeXpmVeW0Oxr4j1jhE0sRHzzcDx0nIYTyGbYS/T66fETQbiJYMrtBsVSBP/MUrrIe88dOFi8Z+lMG3TucpUvUIpQqlvUKQPBwjsaIEbC2boRIIrD23HJB+Lecdgdjj/JahAe+/33Py6XUyfzjKI0QJI8CU6zf+BA/khLOE3TO5krlwupGXEHCFpjjmEQmcSNBoG66ewYDIiOqmYkuswIVpL0ukfYTbXUHH+bEkDzE602x0Rugo4S+t/1MhudODVxMjW/Om0zUkVto2qcbVTyOtuAg/zPhveK/9r7eFs9u3GDM1E1gUPdHQTTrOi3eJ8gwz/IIIqebvuBZ+ye7oCWM9a9UvrgCzTftToR9AtZaUWOKBZlsscI/jymFg1Amni2a2WJRnOTCBmQ1DQv8N5msdRY/AaHJm19Z9HHYgwNJVM0JCd9JtgC5gefZTL94XDY1se9OAbyxiPtOW6Y0n532A27rn/fXlh4k3U+cXUiFzBiNFTQ7tUZgYji29tssMhMjGpHsnPt0sL0RIYX5wd1W/l2m6fD4XxkEMa5jeNu/PmXXwYJLf3xx1ecXbCNpq4N0rCUwBydm8kdzgnM1l5ZUXOlEBlM0pktcNMs7hmvRayNdS42Pd8/ZpKzQx75aaLhC3LPhWcQ9mkqnPlEXephZUXtZyVtp5aVGHc1Y0amP1X1gq97qWbLNviwWCsix2tQh/a7vtvnpqL6TlxZPsxHgg6G6/BJDQRV6jeoZPUwLZ81Cq2NrdSvAylFy6VpvM6xaeJVb6koLnKmEHTCpVKqabHkDfsAU5baySO4L6EaN6Ywi0VO7bblZ+OKa7SgpPcVbo4r4J4Rdx96NLNglwEKEafbred+a5yvxRZsR1KSMAv9KeOi4oDGu7vDMF7pspeJZ+Dw6GN0Q2QbWeZDoIQCt6PBxxp3sJg5BF5Ui8ua6DJxia5hd/D5dhrfiYGfHh/Ll8/jODzsj9yGWaJMdLPoSZAzwmIYTricuGF/Pl35hdTunOfNynu6ccAkYGYhSeiMCB1HTV0p5pSQan/Oskvae1vtEKYsqZOREBH6k1WbxiySqG7Ugk7NyJOw6dlwS6dsSsH4taqa4G55O0B1jpq6SrZVNd1hs5Y3jHYNcBUvNHZHcAiqPpSm9SQm+I2G7t6MlVWc6IuxZ3ErJkT/NDiPBTW4rA2bzpGQvDtXic5gYBn9y/Je/NwRhYxRBikJSwjLmB7X+i2hMDX9cdvSQEBwgaQ/eVcAexykiAUNG+DMohhkbsBWVmmhn6XLGadaxSXNyzBvOyI5TvfISSZRL+IlW0cp0OXYDrpF0td2w1i4twfZ3Ml2PhvsaetqVLl3epCF0rLVq0nC7yZczclT3JCjo6sGqXAcun47iiXNeq/feumAF5MMUeDEhevE4Sc2r9aMJrGkakSTSDqMqGiQ7Lbp07DbQIJRIHQVk8LHKO2PAv46G/nk9B0a+o4KJDQwoOZwKtpkxCWxaVTbF4aH2cYuFBV4qm+MH0pD4eonKI06kNo1t3BCf0fgjYqolO1mQInNuYNJVkhwNUJNzukvWmhcCd+Z+wOLFtdYEOGOH9vDYrSAlDkXQqmqoF4hmpbwyFIDxTBmRtnJzL5okFH9YLBauf7X/rbmg0XybTFn08LMfpPabBbz/aAGNF1BE9uyBBqzzuzjDM45xhPJ8nF3fDg+7HZH+gLX88wT/U2Ww+PT49PpkYdGEenlRZIW2B0pArkrxVILwDPBgrGyClJggQcs4ptYtQSDSQ112jL/LGwlDSs83efz68u3p6dnMhSm27QyM3Bi925Mjw8PtHDn8+XbywuoFmdkEZAzAmySSiPpNOxNWVF9luHcl2qXtvMNnHjiLeAIvTILr2P22eKiijap8FENoMAzSNd4aTpvW8E853jHda+xX/Y5noBeas0a2DFGdXAbWtYtGvRSFq75ZqDcKApYnjPaOYWgEaap7utgTKUUZxHWorIZv+tv0YtnLBvKSE3Ets4hUIWnD1IazfGdggr2wKHejvtZi92Y36Hnwxajqcpj6nTURWIzjE/EjtGMrprRS+HAVkGBT/L7yd6XFdaDyLB1g76BEkBCqPS6kXqpIuD7Ui6XK+df7cbDTz//9POfunHcceqXFBjv94eff/4TkTTJ6j/WBfZIx+nW3GksIaFTrZuge6MePInyxzVk5xnRdTJECi5c4f3Sw13OnvH5crvM0/LybXh8fDoeD0mqs9kpNXK7fuLeeZn/ePn29vIqH3Rk93O5xMYmxJD6TodXIpK4gqOy1n6rIRExeFCzqIuYeMxaGMXmKCaloGupC5+t9QhkQJTOU0Hgn1j6oUv2qUnIYMqsGPHUoF+MVY2k5N+KZi0HOzg4pZhvmn/t2QkTKtMZk6gzykyI7PCuOKm52iymd4RjndiDeggkiVuPzD4yvVJ8A6pMMFQ4eMcY3xlXVQUZp9Rz2YNYjCj479A5wqoC1SUGo9+VDqQgxGyp9BqBLZaBq2oVDAEdInke2SIKEsbeZGIdkjiKteoU4CZO3hIwH4f+I5MATbgfHp94hiGnp0kJZYqfPn8im5vIexiH8+m0cTBkhQBitLcVP7/IqmjWawRERORLFhT9aqS5qmRkIdeSF4DLMFe2wjYN4BBv9Gt/GDnn9POXz0+PpHZGfuZzkHqHHsTJyQnTxE/ecb4kaZcCw480TwyokDabWK0LMHhUB56uCcSNTHEPyhCShWMmqFJqVLNV63uiZB9oQoE505M4vkLBrGJpgWAZZcYMdy+HfsXik+2bjVet0h37zWROlVUIK2EXZzjJuLgnaqU5TT8x9Gzp/EA6zkOleBY/ONzzCkzCO/84P8RYg6DVgDEm0HuI0Tp9NkJF/s72IFadVozH7QmSfsy/wA/bmerX4K76mqyQoWDQReg6w3OakV5EmwCXgQGBPrSQG6pbM5EVsUoWqOwyRzAkbj1J38nD8Xib/vyUH6OEOIiZLrd5GMfnz58OD8df/vyX15evL9++nd7eJm5ZtMq3r1tYFQboWpvnU7rFBi3hUzaXd+UGxONUBCkmdT3xWHKZCTZwB7Mnbk3+6fnL4+MD2VrX6+18Pl3nue/H/fGBiymXaV2lw7WBb2ZIhp2aSsvBfOHgDYuYVNhLV0XRuTarBFSUvBRPY/aGlqqIq8gzNi+4wGXoU6q7lsGiSGd2tuETJ92GD/6AGEL7u//isrs6A3qDl+4SVovZ7BRVONnOagqvej8ajqrk6mwS0ARSPTwh1E4afkz9R37U2jJjw2IqtT6LwSUzawwymsJQnRernFCWgArXYw0f45xRfQoAEgoDAroWZyWNqHLNKoKVQ7AhkCIacNKWhdlUUdDEOgkyeOIooDenpr28vLy/v3758mUc9olrDdbb9UoHPTzuj7vjn/70y+cvX/78y/mNaPd85Z7k63nmadJsRG+SOqRtVKEheTwSJFoypc8/iFV4GOthz1FUoTgwDGOwPbML1/zv98N4kObgA53nermezhyln6+3KPV0ZeWIO50VI+WUGCDfsxKTvCfZOwX9r6OZxmg6wlpSegAURGBa9BVU35g1XMU+eheovSM1t5LGxJvSFak7RaJ0Mn8B6hcg46An9MyqO5w2XGV4smYx8yaYeFea7zfUFgTtVuHCXY0PMxT07qtRbUEfs0rM92dWVWtOFAeDUEPWkMlYoNEVzi3+A+IxBsvdtAdzOmiYK9jzmekSipa24nGTmzJm4RVR9iJ/OUnIGzKmpBMZZN/Fr1btxYJYYvBbQR5L1DS9gN6t7rEwSYQysCRcB51rKTZhnuav/Hr58y83Ho8YMXEzXzi7cTqPtwfuqHd4+vT56fNndOrg0jfuPkBGNGcKyK2oSWBoDS1H1KLAA7EmGbkDYCcFDpzlIjNbuCyY+eYgtZZx2TJpszP37HsnJUO2OobMLZlTx8omUX/tOS6J9/KQEsvaHMRUCeTrKbWWqJyTBlVcj6lCJLo0c6+gKZVSTTUL8aCDTydKuzcRhq6N2llDOdBd3CogP6gXZxtTaDUVQP0BKlYb86YvpcSGvktLzI1p3xBrVna1gLt/OcbQHlrUjLBvNSln+pGxn6uSoAKgMpF5svQjZCRiOSU7pig3mBYSqaZHCHwK5rsL7ujUXdD1qLoeCUq4YVUnMap3qWE0+dRMbVUUUiRlvM02QoK0hcUqLblyiZaAI8gyI2oinqeNg/y362+//fZf//W/Pn/5jKC7lDRmbkQ7z5fLmWld0sLoP6Lux4enTpqmuR6zhDNeK/j0VnYorzyGReL4iHNIV/cO6pAHtPDIWAhx1kKcGbZu0+32/v5+Or1xaChzUoxUjEm7f26ktGi0J5gnrEnXqFaB0ZxFSxJILUMXAphFc6clo+xgCgbQWzergVMJI6D1P590n5RhGpeD77G/EUJozoRPzSJwZWJUa6dqaFxydkBvHiusrKLgIRiOUK+/8l81Ruqrwjx3UNSTqEpqbfTWjGnwnm59VENWdaDJeFMnUdlC/dnyXDJg29RNMYYRzWaOjapm8JEHv7BUzhkpObBm9eNTCUM0zrElL+oez7GRMjI9qrgUSujbIdoMvLhppz1Mf5llTvT8x+/cyehPf/llvz+4yC3cxnObbwsnZfXcHZxrPAduKfXw/LnfHaT9nXbylhEWqxOINJFaxarmlxqoJmglnA1GkvSWdSGLZdIh72f6QXws+T4Y9cwlCVduD3KtQlZj5h7sMJDRUEIlDzVxVdwWrAlaYCaz47G05mGKwcCaUXr1K9vLNWjLI/5H865IzNgSulIs+tPiGhVAmTD2Y2WF+UjMBTDZ76AOeKQYNsMjByPm77jlw6s5Z1R8ZUnT9QC/6WJWagjabBjKJUad+lK1TVB1VkyTGVE3WxMUX6sbBtlWxluOje8R2p2+vtc/INu62tovqVRGN7sky+hWSWVjR65iy6Ju7iplGoGM3HXuDS2v19eX3377+399+2/EFgBuoBkWxr1MOuZ+fHm9Xs8E2m63823ec1SHW4Zzaw7RHp02qQHbDzxwVorsxCbn8pISdDWJlcwWZ8f39XphZ8SF0aCCPQuVsBad1/P5SmCNmGo/jkCY0DboExBMWNuaq/LRxRSC4zYEAa5TgYkkWarCTyYIDaNhk3Tx69Y4t3BmjU0CRNNm/HevR0LVNLGqKyPpoMrAyN6tF+yVNsepQRvez76R+QqK/BT3POPfrBArBIvEfHjZmfw+ikVgvuMZ49eGmu1Kls8W3caKdkJTo465DOjxO0mVjd29lCvG0mztHbfcPx10GFwFqVXlVj5oXW0b9QgzH9F/STvkyeFF5tvUxfUnrDX9fGq4m4VDtrf3919//fWPP357/vSEoDu8CSCUXqbqBskGoW+RyOcs+vevnP0lLaQIuw2jNLvgkOfAhagZAIwhWOxYE3KhAmfx8A1wW2XO4ec8gwupFY7PXEnbREkzHTh/matKi5SmTmTfcOYod30bpCBO86hzRjPpFJQgU7R5vJb4Zzg24DFLY+h0yhnReipVwdVsUtGYQFDIqk0WFdY1DJM+MIy97nFas/O+/woy3NB36woHVcCJPIB7N5da8Pq7fl8JzWWnOW6j2fzOuEhZVeEbvWrUvuKk6R8YozcLBgFlcFYdACKeohk/pgr0jlTEGYxsl96qhmpEtgl++fZUBK1PGrV7li2w9DCvlp4lIHDUWibXV1CiqeBBSluSNeFqMSiSonAXEqZgg58Q2vly/vXXv/31b3/7y7/8y6cvn8XpLABOYhroqYzhGUw0bBJwH9z5cr4CjsAK6qVL7ECqoBdbPaBn7DhyjrxMzpTJrexA4GpjDhJxtBVTANjyGYYerL2uRUORPI+JGSxJfj73iZW2l0UrCJFByR/1KAGMhhpYhEX5v7jvdBBdUTpGXEbzM1JsOlo4RbuSCEE9KAa3kkMB1y7NPt5pGqOP4PkyBZBZaMOY1UC9sk2MKr0TMjxgJfASCVpo4U4oKmWVMKoI92heCLVmzK0HIyah6krNyjZ3h2BBswoYVTUVFgapC4kKrpx7K5qypXKmrTZcNDzsiM2Rmy+Evtmssx3Q/Fl0OatjRTwQQW0il0Uh+NHF1I+bgaHCDVs4lUzZsmClv14RN8B0udz+/utv//N//M9//dd/3R32/cjzkxC0lFIXhn42HHnDVBxccGF5zwb6IvXPQQRy4OnHkjIsUZUdD2MJPE95nTfJv5QRLtL3iNVSp4n1I5dfq2rlyCDf77zMhNzmaRaukF7uWWsTk2RtKtrI7ppMEIYJczuJ0zc1NRHGKqofOigLBRIR6xrrIt+nJMeuGid17e8sED2L7QWsde3SiugNrBdrZBXdaPHEDvMQqcVvpAmIwd/p0XcHdr3JbAh5jT8aDZgfVR+oGFQyGGcPqfRioMtaxDjx6x0Ee1eBleuG4lDYmroZi7vxo66Vkp3M8RJVnX35EE+1myyhYmsoCo1vFbN2BEEmzUCD9JLcCvjNsunoYo2rY9EWQElq62HblGJ1amzydyF+NGDwT5AURrLYkQo8i/eMR7G+fP3//s//+V/+9V+fPn/66eefkEggRnIns1SjmkCzZNeTcGaKl7B5xuZLihjpl4mvwpWS64JW+WjHymFEptgkLmZ7X5LEZPJSh5a3sZmXyDkyt+nt7e39fBIVjI6KAXmQQx9X1bJicBlYgkgRnZDXIEWqkiET5dpw3gFTaW5rcrVvRHUPoVKt+zMn2Z06we7oGO36rskpt3NKLXV2V7ICBNMz0R2r2GeMp3XJ2zujFU3yU8FZXclqveIqVlrJId8GnpVi8VUQJCIDhoH0hpQ+5a74QHPr44vqKiuYpuIWe3TrJcF0DQ2fmSq6W2KvEaofu9Fj95vgBC7FRJMrBvCY2aP3G9PU2shHwNQhrng+9BY29ogwuEtomSbbMJQgJWgMi0hBcL48J1BuZT2dz3/9t7/9j//xv/7rf/9vnz59+rDxJaC7epagOXdbZ5eA523Q7g7cMBycScxF1ElqpnBPpZ7bsbIHmnGX1Fn2MvG1M7HBZ5W2ldJhQ61h5i56hut8e31/e3t9HbkhKK9CzzPJmGkX7scj6W0CPbrq9Y0IB/VbGQayAcCJrMSktCbq2qqrSQGSg4LWoogfXkF3NpjhYLCoaJ+Be2arrrdSbMOrjVB3s/rK/G2oGsdp+l2pNQ0qF5tIjGkM9xeH6q2FQRHMhRbsU4dfctUMq6DprlHsRjGkrtpY1lBA9HOyCxrlV/6I1V/dSIjQLHexJa3pQI3YKqbH9TI4YTFel7vy5GzeAFXCQdNsNGxpu0LyJqduDYvgecswhk+1aEOFUO4VjX23oEBefFakDEiQXycyr3m2EeGr3377/fff/mBt8/hQxLVVoNQU03d6JhExqAVwmYHeSbJIXBwGm0swUKcLqK4neL7EKOdJs5z6mTjzEymcIAk2SUgFXthTx26CbczDyGH7NengxC2QkdPL9jApZQ1AIV+TlSBbSCMx6E7GaTDDSAVlrwq+QewqlbBjyV2GLQMkvRC2Tw3pCJWfaiJBZYYqbpLxqb5hErSatSGoz1WhEHBJw8bqVetrh9JiDvSKBeW7qaaHoXef2yD2T5Q5WMHcIzlYDmkwhSUIWCmyUStJ80mkE6/4QhXTNJziRpHDNr2OmTF+LfP3JbUW8A03vDxXBo8aNeIEUadgVmRWknT0oGpBBrVmkQGbGLFdQKyFvTlbTVsX20RyNZJNLzQuMUjmKoizsIhVZBj4hcMhtxuBKKLxw7B7JElM+Or17e12vj49PJE+4eYCXZF7YfOAFAyny8jSigdZfHXZnDYKU7DunSyUtKKGRIKTOGKkeZDh69yXWm5bousI14uXX56C7SSygjizdOTZLv04Jk2a66IqbWZBVO8bNlMIpS7hnnMMxOqXsXIIpKlFCoqQBY/ZRJeTiYO+hJ1OGkWVXLaC36OCbiPr8uEl9kw0Wa/33Nj9bmkG1TPRSauocK8GM/tUOpt24tzX7LVoBHjCmhNDwBVVAg1eisqwznGqEYIhsojEGdkVCWiZ/pQMd/MFG8RSvoQp2KgpZxzMmXBbCDlhuYIw9IKOfl+W6ePOUDuyugcqDFM5aDhHykV4kJBkOQmXcbQRvCTshBHoUaIZm+Ua5+ZVjHPovITJSLe8n8/vJ+79Rfb302FHPEMMQ/ewP3Al2uVy2ep8yTq5zco3VA7H7AGgok+DR3BPRN26VsxG3WqgDKApT18FKucOtVxKiUpsevmssiiFxxGDxfmLnXp8WysdMX7wDtSOISMVUHYb2HAT9kZN7jcO7kkxaGa/+8uEZPjAMe17kNNO6o1iMSKwU9wbNh9CNEV6vRUlx6IVOaYiVHj7LFn51W4m1kiKRe3sigAPagOZiY1H93uNmjVfl8Txq7K76iXzLphdYtvpWFJhKEfogjKeCZvqlnCMxr9q0qubmwWCR58a+LjCUaxyEpLqQ5E2zhJxn9Zl4lD5zMMwua/kBlkv3Wi3jMJOrJZk4qvvAG0WA7NNSN3ueOy4Xwf3CuyHHT0YT3HhSZsFbTTEa8zeK9jcXs5ek1X8dkONAjYyova4q9glRicur4uOzfgNXTepKkUPZWkE2knwdMBt+AiqGGvyiiGB/19hV6LkOI5jAco9Gxsx//+vHZMW18Q7ALmyZx3dWU6nJfHA8XAQ8D5mMgtOVjJTyU0JobT45YxCy62GZlO8gaqX+QaftwycvDR5JtiJM/pMbv0xJeVFiy2spz8g6IhaPO63dXZ/rT2e0fbr/FDFnCysu4V0vyo0saXXSonaUEtPTJOUnZPNImVJLJ/abceaDETys8RC1SZFXCds3IdFq5YCbLKVwSnOCR/rq1x1M1nB58rSen1s5tMWoIDRCVp+FEuWeik9c3jgjRV5o7tyUKGeYRZ9ORAGVP6vHf/7738j9apA1jl3A21WpQKuOrD5HwT4Xaw5jv+JHaT3Vpl2bQ2E+J23V2zD4bI3EnfGrgUvb69GaAW2cf1xgv/99+fpr+rtYgmLq3y6e8t0FIbWs/krc1qzMQeeuAbbBKzM4ULN/k/cHhSXmIAVpTUDr0ZtExMtn3Lj6Gps9qMm7Fd42Wgtpuk7oRrI6LUkLcyPOd3bAVDgCn0czW6E0JdonnANFW5NEbF8iWaVwTMZOOu1hS7q8ptT7TP33mk+bs8d2sEShHYv2KDskNFumaoV1lyl4s/wb0aozteWYtYXYjUvtsFAgvsGqD4myN/sbR/STRudHDRrqVSSzU1v/WmRXlz4nzpOgrP9n4+rGM0bZ+XhI5ZYaewJNbHvpvvtUJwxR4Sg17bAssiD+HMMhLsZZd9V4ulPMSu0CsDYlKFjHwlFYqXSMOD7V2R+q5OJVA10itgzRJf8Tn69IpWgHCGIE8OxJrZ/zA6zIVfJmTvNkOwQqtfP6MM/t0NGWKRvbNZfkQ45VLuGtrnAMHuKnL7wPLCpPEXFRV9hZvFaS8ycP9Vq2fsMANM75OX42jaIGPQ/Os9eSsLf8mFA/jIj/pQwQzZuDLfmkx/zZL0oMPneIFZo16KwimaQiF6nkRkKkCv2AqN/UNXqYCpmWk2umIFzaPJUzvj51yneUnZQnVQGkcEQ8tZ8Qw4tQDOD5pNS2d53EAwKh/e1m0REj0iykH6MThWRoYyVy09fqpVxs5jVJG7ur20bcS0GwpEO+k4RS4p8J4VwR57sQa9AbBMq948+2WHXEGKfI3HyN8bjqlS4ZKRPha0aM7BUb/7OM+PXkUCpJT6vJaoNkUkTqKCqPtmw/nYPcbINBQw9aZftiFQ4cMwtJ894LBhPEJNiULmH744ekSGZtgjFtx2ywrIczwg0TQbPaOR1jBlnzz6Q5c3zKnu3z2AKFP/KR6+q/1YHng85xinshTZJxThVhaxyH28WIP7a46a2x2Y2q8gfJJExXpwqZhRStVMkFbyrtLkqIxCIRqrWDu6CLBbeWsGE+apZd8qwv6PxaiiS8an6mmP9jc1WrNYFSXUNBNESZPLJpFicUK9h3jQnh5L0rMcqUvKYf3A/hEM/H7pOYVOnbweSkarfX2Pq76smC6l1OAOaZ8Z2eqpeoKRJ+pjD16jmDMku7dSqACLsEHjDxSj6+pt6a2cLvHAD9/NRpfJYX9Mc1KSgGkJiOJJNgcijVcXhBGsqa6oyQa5mlUKzLKLRp49AeUIkSQfMfb15yWcQf/31gp5xLT9vkNXNlgRqME6gelsYGFiIEL93cAqjEHLnc9+ceCcPq164h9RBwwfTBI5tJoMpOnNRf7OrxgOoP6nD27dGzVRgwoQlkbGd89JEInFqYi5BCPAxwNQvwiLNSmNCnhxX6Piat2TrE+r9zjOPcYhBXV/v16Hs7WQiKYOhZ00B9cYK8RuGaUgRMWkR9lVJBbqj3uFJbOR0lWih51wOsRHrHKwS4VbVfHrKwXZFtX7IVFgTNklpYpZDPe9xzrNuvN5XXrzPjYjorTQKxm9wGFMDPkt9Me5xmBhICOUm/5AjmQ7ppXNnSapWwL3bD7Z5QIYUjWzG0W0nMheupCrCOqwanm1PymmGU8dDCA5p6J8P88M/t9JBRKmTWvVFxtl0KyaMITgzGKaJ/AvJA0UAuVD7bQZzHmaCLaugqtliJOuifH25vLb4JkaEhDbDRGjhUHEZfNdgw8etTOfwWGApuYmW8eZya5tNYpy2GiUIaLqEXDUhWfgQOQ5oYoCgqnqyJSgaOESao2G/34cWcVLbqJTzxv0ojWqAb9lfwMJ70Gab4DhwRmtqid7FnIkNFt4UUS4EGcFeJzAJpdbDC8h3Aq29Xbw8FFaqBNPQBBEzFnLbO1SqJoZKLYIixZ/EmFMVZj/zuwapnI4cFwrM0gIJZhgb8zbb+OLWHrpKfDXvPvlNi6Slkj9A6cyD5AbtzRdzaBNvUJXGfjMR9m0eJSWYBr4o87XYA5qAE79O/oHgXETHoT1CUIbf9WynbNuKtSOyuMRomPtuour3Xx9OOSH41gNLhPsLDKLEUuAwUxlFdWEFBCsBOJJGF1xjihzTWDf3Ep/rxbf39kjM6hxLbvmPKeaJRgMRevyJbIVFvEG+CmvghCK2UBVqzkpfdTryY3fXqembxIG0sLxtR1pdRIpdShEmHe6QuUi7CS8lIETIl1UfUhTvYPDiZuZGZiypuG4yJ7Jei4UR+YFUdzzw2LYKeWCzZphQNgw/2eM9L2AyAKHgZV/W1DPNPBqTeWkYDMAfJUDGN/Zjas1OGkNqEWLombY3HrgoEeyjktBkpL956XjeHDkZlDTUr+f3d8jot37nIKxqpPfwJxw+ceP3ekI5mk+e4ILnCd2JUCsPHqrUwTeCB/or1xgQIMfbS3zvx0AzzZkhCgvltREybByTSAUa2uvArVxaYQc3JqyHSybKtcfMX7TkaMhUYyBTt7/BZoYat1Eax5ZnjPWiMO9JnUSXq5qGnRwGdOrFKMYURDnZ4AqD4eQT1GEaO/9XBwpUUdITYc6ux43A2WE9glMFrWpYWIMEjGonHtXYoucwv5VN4+2UeBXHWhmOm5jppIsIjl5+gubJr0MXJPyPZkIILDaMzegKYr53NCORuWobt9RZ/PLavUAN8LasyISUKXcxjt2fWb6B99Td+ygSJgd8bHGIyB2kN1DOrfxPdgbboYiBTGcqQmSXtjq28Nys4LGhllDETNqzfVRzNYbsCgl8Tnm8GYI6BcSZGrPaxE5oBkFOVkcYpmNop0jum5nWsDrQvzGrXF8MG2YJTsH050mxZN465Rg5HTWXBb8oRhfTwKFRwqDRADJJjdlMkf2fZn24wDSiJJ5UMq3FnBeJLyZwaLBPwordOA10pUAnkFjqp99l70WME8FGr58PXqy3E3TOeiNbz2gkUwdKeSVhndNYmunaFqxzAjof8Rvb+HG+JDRVfh7sSOrTACGKxlCAXaog3a3k7XNyY8FjlZRdt0IztUoS83UOMTNFiU7fo/SRUpEUEEJ8bF1tqfJCImRu4rgnI+vkJ8XjaiVuhIAz5EWD8stKWO28RzptaaO960bXMaiEDkDIWyoooHkBFql+8LWPUR8gJTLujfrSAfu/NBcKeMFXuJaoNryBD1/dBSOIyOlB1H6zWjW1rmoXHHSImUw7bFreWt+dZNp+UWM/vEXelGiGMx0LMulO4p2QntuGO3DAkCQxlc+HL7fIeVIx9YdtGwszDSaewysI51TB5lTps93ZcP+karyak2fGE5FrjxzdfLOOZvVrLQB5Wl+eJ302/K5WmOv0N0aUI0lnuN1yQHorW8Ngu530OhVgYbAJzqiArbu9obhsOKs8WxaBqlpjOqrDeZ1OtKz9iQUU5FjIdmFfMJtTsmECGTNeKCxiGIXg5ufyV2noFexOl8aJt8yfs0JFe9UUNuSoNUVdTdgbop/cyNHerB4jbhoMJuZp6OjC1oN5qIWayGOPVdW7TKRFT0A3bmLiqa0yeQ6bpajQ3NzUDHJG7PmG9IGQxDfFDBzkpj2T2vrf6Pn/fe2hbaivdCvm3x3BKZj0+y0cg/2VZ2g3QCyC/Hj4GN9kqa0rT1/g+zrMciDIqdBQpe/L4om7T1A0NgrxdYSPKoC0tCNt/d4wq3xujJgtQhwG/FUqa3XIbguxbGTghYU4Z7UGpViEs/x2NQRLdsbedeJgh/Jl9lym7GkNmXZvIcQM5b2znQCD6TwpebM9JOF3ckoLBcW9NSRNdh0olX7JRtCSdSKpgNiffPLgq/P/ivYIa1GXLwGrdoDot1f4H6z4HgEZ0ml0osCD+loj4NwaZaj2ZBuBff5/YYeE2f/x9V//miQ8SpoZvTI3IhHJq/H7S2CM8zA9kHCDiXc3ndsdS6lsLLjpSuq9K1azfE/kyKHOwMIdt8L+D1EEvYLRbwbZiryny0hKafpjevyhvz4UDmHg0lvAuL2VBIKlaStAtBSJ1Ltt4YlaE9BO70EQzM2WTzAzWwQ4n4S/1YHtVY10rip4tBlyKSzCx2byyE0TesOBq6lZbN48kM/39XoUUZpfo1iKsVjQ6loBfef3W5lftDf8favm/9yGZGq+wBb4QRsqXWN6wH18qBGbu17jnpbx+mTrlFeJV+5rtC0v+zfQEmeL/+yF1uhL9nQ85r9wy97tUNqNB2CgbDuaEpFLMFCX+kAZckjxW1n9dZIq64QCDs1TY0B5weY4A1ggyI1CCZlCp0HEhvoQxTtqMN6ulRCoiHBwlvPCdMb3jS/O7ZUoLzjiu8EN8dS6Id/LUuzDfzr7ylaAT3Ijl4GaVkgoHEwIhbCuDU1adn+5Rqo9qCSc5bopZDCKP3ow0B9v6OKZ2ub7593CilrZMGxgPrjmm3v60E4/bvPsSSYPOrnriXXxBt9wi9lZgBQe5ZTzJSLgFoGvWVWK/DrkaWsJcYkUyfgKHfjbJ7xqw0NevcIkLq3zTxpLDpW5lK1k6JbaJiD8FUHBu6ycpFMqYSwyH+C8vwR3zlRuVFbCYjlbp/DdQgypFx5mKVNlEoFFDe03AdAxh00LHCv+ZeKMSQ+tZCLbVkk1n+pkebb5DTwGkBa0iUwoZ4SRs9+vJa/cnvLQNc1slIMtx0eogjhiRpfYg+SuX8M47DH+7PHPHcQcfgdTD8fR/vKpNrfovn1EZw1XGp+YPd1WNbjtaiafqzzUucjqfF9OHCkNJQF4Y0PYrHlI6fsPQuDtnySyhX2SAfBQkYsI8xhsum3K6KHjsu3R0JVk3oFdtFR1P+hlFBY1O9En9i7X2pGPu7p5nQn9lPT6/Jull4q73qcX5Y3yHdt6hPqy7sEnwVxMPsu0oRDyog+nPTxfOM01fmIkWmQoc9S4yaaccPNCZgOmcDh+VfHJ48JY++fN0tCl9HIcPIvyC0oPBwrxUtCw6whdeZ1TWzH+dXpZLtDkiQhdf6FXWalHOZM2DsFguNpM/tPgtlhrW6aY9jsaMxiGkp20JKHLCirNhRFWdEZaOvDJm+strhosQbN0KO8QUiLRJUgeSE0rPvZrS+fUG27ZHzxTv5gWzDPSm0LIgyh2iISkDPT4jiFpzHQNbcD57NUmfgiHUGXBQRL6JogX7eaZ/tzQUq5Y6I44/ti3dhSx7TvYxK8tqAxjMac3hGUhNlaLIOav9zK/v5awf2m7eW/lJk6emV9bHIwyeoo9j+lwPBnVufh4B6sRNJjBSZwxvCYppOITThqAV2vfCqRnHf95naqZL2qYhb6Wtc5Qt3dnb6y2EuFNpGNEs+5NIQ3Ht3fYDvmWFDYR94Nh/uFVKxhfAPHxULALsJlUwLAqsO/lQ20gCNSGY4IgFbZKyolzP19+WRlZmXgqza08WhjhjP4UcFOMxAygKROzEU0LFcIP0IePgictCZ6mZw269SasFtFtHSK66T5fYJgDuRLJxhccBCdc+75/qiPT0URvKTrovqjOXpoqLLakjy3FPvqfuu/GMuyJuk35W0W0mqS4Hoq6i+yc0Dy0t11SoYOS2xcdv9Ur0C5t/4VqTafr6+mHfOoB0juUXBZkheTxuEOzFahBdYvUD6jVys65qnn5/7wugFiH29I8Y3TcHB72x17QXhZfTb4hVRBzAeb+RrJu3mbKee9RjVSlZFYz3rcDQGRKsgzgGjZ63spMA4NkaujcL/F/s/HRdBWtv6MH41nXHr2GIpoqLGkVRFNHDCDitaANQdy0NyP667ZsG2bKmBdfq1J2h3+2FNFimD0kKUS49NCVbFsw8VGH+kM7H/n4oajTeZVJnMUttaSnatcPCgkd1jkVjE8Zv/uwzQ/PvYB6y7lm9zZ3cjnZjj00XHldCnDv1h1Jey7TajSh81sBjFU0ms3Ill+q8kE6LzqpdnnlKKtwTpX+eyNhH2c7g9iLAqpwXnuHv0CSVCwbn61qaltk8ZPy1SIWNaQpKdLhk1sLRVFMSWGtm0u9rJfJP61QQIUmjyvFZoPxkvgAnJNL5ZoAQdrPWJfp0PPvWopPAycZlvxyLH97FF9YgDd5SeAZjDQOm+8dkhD0k3dCY8RhTAL/z1Ld+ONefc9vNJJiG6ZANZrbM6iVLdVSyyw9QOX/2W1y0OefNz3R+3Xt0xX8FBI+hy3PofZzxXvfV3kC9rsK68WN/n5VrAhn1+iwjarcnTjT3/LsSIQb+oa4MeQuUA8aB7UVuqqZrl4Cl54GTm2yq/v3kWhvRfENZMpijSKgV2ZqgnXtq/eT0lhFi15i2I448CYVwJbtliXLljpcN2XYZ8ZZxMPMLfc1vwzHbSADNVzTRiTArZyCxcPIPwk+QVUw4tZOj0NL1Jw2HtJuOpQuUE2xbNNDRkU2ncq8sfIPrh+lwyv6yE6aamMs1ZhiGq1ScnoB6qlbcIPUDukMcblsOz7YhhK6K3s6Jk5hJQOIwhMuIFvnkv9EIXns/iM53sUsgc7w54ssA/CDka04bZnVGVfHeN2R9R1agpRRC1Uj9wrt1D2suyDxpHEIELHWauRAJFkmhDkjVEZSi7NHzqV+buxU+YibFyJodjREDMsTsIP9zwQP4S32FnrDzzAvbEDGc8NAa9ygLTlcJuMgfBFujz1Nku1akiqM1jki/r5yHtfxze9kF9RkKL6S/wbj8A6+kfhqaqQQGETBLeGAtceww983IKDeU+1ZfqUWYPc0uJxYTWR37/YgmxdDd+zgDhMrAi0SJMm0PaaMZjmuSmoRSRGDO+hQCH+cvhCO4LMV15U+D7luo9nPh0sHb67z5l1lI9epd3zLkoYZURo/Ea+QjNhNjXT9tzJGq9vWKlg0S4ix/BuSOxfiKJ4x1lBB3x16IIQDIGtTLXSTpQoeKgIiNdLRkiHPMlZ1kzGoXtqOL34c7g6ZmQSUADM+2RFqmOj94opYDZnE/T4bywg1SMTY2mt2e7Jdk22kaX5Qsy+Mr4vnu3I7ezO6tEdIykXSdLO+99A9HfDKS5AHd5Wy5Y7URFXDL+JBqEk1YEnRlEGm0vgaFxQRCiZK64mPUjQHbSIzeSSJ7r7EXooxufI23F1JfleFh2MLf9DUwimsBS/TW2yE80Lo833qvtCtpsRo8jZ/wupZMhm0nFcL4RqjmkJ4QbQppRIoEh0zsAOIFpwAHBG376Dvc3t580KJdrUp5a/HXP+oNu8SO3E3HK0L1BjBBCzbKBrAPWLR9jwN4a379ZpNhUMyGf5IqrC2+8+PTkiblG+3yvjDlyojU3zz2zRXsidFlsOwhtlM+gtKPLRK9xLtoRr/Dy6EG4D9YxJfAAAAAElFTkSuQmCC"/>
          <p:cNvSpPr>
            <a:spLocks noChangeAspect="1" noChangeArrowheads="1"/>
          </p:cNvSpPr>
          <p:nvPr/>
        </p:nvSpPr>
        <p:spPr bwMode="auto">
          <a:xfrm>
            <a:off x="155575" y="-708025"/>
            <a:ext cx="438150" cy="3524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3" descr="data:image/png;base64,iVBORw0KGgoAAAANSUhEUgAAAREAAADOCAIAAACW6aGXAAAACXBIWXMAAA7EAAAOxQGMMD9aAADrAklEQVR4nKT9iZokuZEeigLwJZZcqqqbTY5G0j3fef+HupKOZshmd1flEptvwDWz38yAyCpyRvcE2VmZER6+ALb8tve///4aYogxlVBiCSHFGOhFv8VS6P0QE//C7/Cf/GEphX/B/+RQ+sHnKHJQSvJ+kf+nIF+jI/jNkvFv0FPjWnIxnIfPHOTS8kvkX1K9ih9Z/Ms4E18k4WSheZePTPRocsWScad6ZJY/u47OJPd9d0d8OB2fc+a35JXkkUvByuAOsQ66ADHTheQdPlmOukb8HbtxWR9bDvklFiyiflawqHhYfdIiC6LfkH/13Yiz8vbQHmV+Sl58HNpcNtb10LXzl95Jtl/sSNlx+0pd+Hqe9pfgj6ALEWVtY0r86T84of5JC/zh/e8vzaRQbNf/o2cp9iyyT7xQtCtZvl/kXaUvfVq7t2jfKEIs0Y+069p606vHxhGB4NAoRIFDmSaI6ItvDs6ul1NaA12DQOVWEigOjy375tRd6cOIwOlEvh31KYp/BY8d7r5ejFtLpUQlJNBvKcYHSgf8hzwb7RARVWKupl8KmD8X8EyJoHc8Fr+Zi+y5/B02vQumB6HS2HU4V5JnVnLBUxuH46tF5QY4jO8igLnAEFgJYm7jvoZ8om4r7sxYxGgGLKm7BUrD4fxpslPFZjf8GjHqX5nlpF9Qeb6VHXKosbjtpEm5GI2dTc7iSGWwf3zCyjb1WSEenH3thCpPZc//ybNUKjf+lpszYhECt0UxTtFL6vIqCQa9QTlAdElUgU5fp0N6VyCglAjNoBwSwQHgv6By09jN1E4V+PhVhZ/umF4wggOrDrP1ty8oD2ILdMV9rZsjnBWbvZIHTlWOKzkV/V+wRcISFZarRsNgySxqZV0D6yRRhkzYRW/ULif8UvKyrEWOSZ38LzH7JPol9p0wjSybahghG5BCsoUC7yqLNU9n61JCcCZT2tI1N5FVQAqpmCQx5jPNfieJnOoCaKg5lUoXXTrn+GgXjnVHqwoq9ibewVeM4/3zRgqVZhv9hCDbFrgYnQc7YTDJY9r3P3qWUtW54h6QAJYwNtLIyA2rrXowlljJRyVZMVqMoHz6Xy/LDFXVPk2om66iLCqdtg8hvJ5VGOoZlTptoaOxgCq+CK73JQyG6YQd5bFyUPXoQiNml0jYJhNdJRj3uH5s1GFlU6FcufksiCslKBvhBFIhDBI2JuVcCK3JYmWTpkzs0MMMgVgop00RBR2yrWtmWJYKQRE6NsvxcofxXgoXBivBMWsjQHRxVENi0YMhEd3hiliqLs0OTAv0D5023al4fT+6xgm+Ii4Oosmp6IpC78c5xHYwFOdz1SfOWrbdlcf0TTuh8oPun53Z/gRxtkeaoK/8+Z96FiVBO9LpsJg+Vg2B9SwOfmO77vZkRRnNiBF32wfD1KYtjStKs0Wu7yoJBMMDtpeVkyo1+MmUyh1CKTPdcUEpFXYpk9tS+V+u9PWiZk0YPeltRZW1VQxgGQC1t7zG0pEtQ0esC6mNBRZL5tdaRA/M80LcsIE5TOOJSgl0PDEYKxbmLnqv77ux61PsyrateSH+Idg29D1/QUjbbwVKp8SKJFsSManc4oN7Tqn7Fu2g0H5mm8KGgpubtvK2KE7edeeMdk3wRyNo/UlPlHOMLkbt2qUSTcVgYgMaM6riUPxuP/EEerxjTb90qKoHkNol33/wLEpqd5hRtbL+ZpDKyNuEslGzE6+hUVvZ4uos9di9O0hjUATmSXHJ/R3HKC/qTWdQJxSiYfdqmfiDVTDbQKwGkRkmL/Y8pjmDPrNzvX9LQVmjfV0cBhH/ettM8rT9ApToT6L+t7e32/VK9L8bd/TmukzbuszLPN2ut2naljWLYsKDdF1P11nWOeel41ff9eNhd3h4fHp6/LSTlZsJ4ZGZOORdCMMwEEvlmEVosn4DmwfDGtG4x55YVboSoxKALZPubHRxFFvMrOoK1GToIAb3ugSzoYJJLlF94C6Qd6tYXGlU0v/ecRPrzUTb0nqkIzffjoZPnA8bzqoS4u6Eod71f/AsUZ7FDG1jPEXgkLlG6QBiWRevNMSkmMfZRC9nujgSNgtVdwXT0o1qcQMouEbSZyquuoIpPKNRJeEqPyq+Nh2cBeUYU9sZg6935f7irga9URMhRh6+VSpgQr2cU2JRZszg7kwKZtve3t5//fVXYpu+6x4eHsZxXNfb5XK+3W7zPJEGIr0hpF6UfmPHBl7ZCv+f0RxJnXF3/Pz5p59/vj09PY/DuIq26pYFCBBALQvSY+AUHbA5rjFiwCM2Oj22gi/aHnyQjRUgFCcjx0kFDKF0XYGqc0NlMzMdY72QydE7wzU3YtOJ22Wp0bsc6WIrxvaEzofOUc4xzb4qZdgt44T/J89ilFyMjertquBSLlAV47K/widDgXY5iOXQB7O9Q/voJrSTLWMxh0XjjTKN4DxqGMogg1/ahVPd42hiNLpuCw7aKiXpCZP55qIZwC6LldzkKskkblC3NjhGVZ1Bc7JKiCve3l7+zq9fL6czvbs/8CuW7XY7z0TxBMuY0tf63cBAjF1lfNptYV20LuvWDyfSTMRA9M7j49OwGwigXa+3eZ27Pj50D/hCUQs2OYWX+nuEQRsqKq+Qs1JlBUOqun0vXAE1ZKHC19yndkp3Pobg9nHry4p3p2nxsFmqdsLK9HakbXndYbd/2hOGCkfbS8eGBu3I2JzwP/csyqMVP9YbCqEhqWYZwx2ftA9T2bI6fWPoi3qYzEkk/hz4WxUe+rnMAVQp3PxS90xsoEshHtzP7k/wTbYbM9WtRqv5DBUyykemNCpt4Hci62gggH7Qn0BfcgTcxAYLmMCIEei9jcDY77//8be//e9f//7r7fJOeJkUwrZepgvBrcRqJPO3O1ErBgxtl8TjQRcbyE7p6JR8/DJf319fCrvf1ofwibTLmtf1knuydLput9tFhVElOqPjbOrUMwtNn7r5YcsZdQdMgpk04E+TuXf4lXTVba1sf6Mtukpgw3oR/tP6iI0z+4O/y236DyZ7u/P3VICvuMBzI0f1vwRw2kvf+QnaE5ZgLu9//Czq5tW1UwqtXkFdRsUbJlkrutJ9qWxiUikG9Vhb2KPXwJxyt95vErd0qGcoLsCrcVUM25qSreLQV04eAs/WAgv9HPLL+Te6YWVSNTSnCur7suuLVSL+25KD+cSCRLBykgdMqlXkk62QSX+bLrfb5fT2/te//tu//dv/8/L6Nnbx8XFPtE2nWObbFhOxTQop1NuM6kSTwExgiFXYwZy6cYxDz043es3z7f2d3WtkAT1/ehrH3bZul9OJvv3502fCbEncD+u2ievAuDi1xFV8V1wyqPhxNGrYpMFhKt9MQTlZRUMfrc43C8ToC2Tf4j85Jrec43qujb00H+HThtzqxYLhiWIn9DNkZ57w3aWrwjGkCazww2cRhkyNb7fSlmiBDL+UsVpyVAhRaAQK68cFTizNhVodGoVn8FQWlnPNorZUBOaJLflWGaCbbaujXBCa41W13AVn8E0RcLYwIbSPHO4WRyFqxR/R+Flj/0kiLBWN1FVLQu/Lus7zutxup8vr+fR6Op3e39/JyM/zvI09obC+J14LZNFLzoFKEcckZJlseOWN7Xg6sk89/0eyhfBXIm23kX103tgLtyx0J8QnpGHIHJpv1/X4MAyjERgrqgTPte25ySwz5IstmmOGGBxtGFEU/wp2z2N/sXEt6OK1+gBmbzGc15BtEV96ddkLnYomT3agmyUtFeV6V7izBibaZVSZRBEcCgNaw1+v3+65U0B7Qr9vfZYIKREqKvPP1KvhBGuUWmnM7tcoRiJzrnUb60tvTjFB6N3eqwixGImbmgNWi+5bqfcVbOt1ByIWxsSDggr3YzTWnrvXDRBUEVs/+yC7zJjx/ahXj5a2ImF56IZtXSdSLiv/R9S+rkthFRR34/j89LDNn/uk8I20A9sqEpk0uzpJ0lBRUaackzM7oMl0iYS6iG/oeGKdSOzBsnsVttqCZAp8en6OHYeMiYv6Ze66kXQT8csmSTldRanA9QbCS31kh98qM6qvtNytieNcEUTFZJ0B3dCY2dgG4y9oI7uqSpxKwe6ALk6CITjK8hP6vRggD6EFY+0eugdZXTY/OGF9suYe7k7YIkYjyB+fsD6wwloFsVU1mwSIFp1xhnRPmd1cMKAWelwPSw16TfhKKc5zTpofnqqxY+5VDajdvMXOFdGooIFwfjPGuH4iR/5u8gV1O2XRonBn3QtRVizCCIXId57nZbqx4GeLpSMKP+4JIx2GgQQ98dFMi0zmO4Mugm6beJQtdMD6QP00HIIR32jqOYNGIjzbxlbPvNKbA712o2jWlFmzTKd3PhEx3/Hxke7tcjnReY5HUmN9yxrRns4pUiROtesaoVv9gFFVKdyJGqCIekTUA6MH44KSRnU1Gjjw0xstqpkSK/maZ7/SgJBscdvGgUWjWErzJvis4YZ7wQsZaGteOaR9uTPUraD7SxuMshN+eJZo4RxIpUpdoMLqcFFebgi6qhKVyjg3oYwKBo3tkLVgFoqtvR6Dna4yyxitVRmGJoEQFDfGugLBIEUwpR98o/1T57wKzHCwC0OlcTl5UlcBUTNxw7SSPthy2NhgJ/WxscqZSZlcbu9EwWR73K5X+n/IKxNa6oL4n4Pkgpl/jl9JHOcIZRLWEjfDNnQdgT3WJxt71shuSf3KyZ6QPcSOy3w9X17CH7fp1g/7w8Mx9cPh8Cg4kRm9i525D6swjJXijUnM9Vwq7Ydg3NC6mXAqU+7BPAv8GGqYhro/KtlKNYIUFN5Dm+Bmt/2iVsV3lN2olNDwlzlPTBw0J1TqwyK3XNee/z6s6Pr1A0cFU1+OciuD+dKaHjfiLYrpEkSP3XONiLiM8sCYLQp9s096ODi23nJjygmTFXckO0u4j9Q2rzJmqXYof5ZUpEb15xiyrFxSIGtN6DVJyg2+uHvfDs3iipbFZ5ODsNNCdjg7yILE9dd5If64Xcn6v57Pb9frmVQMA7Z1YaaqWAJkVvQl7CInl2uxk1m0T+7JiO+FZ1YxcaIsNmE/gmSSKUD6LJH+en9/u07zuNuTQnp6+ix7Skfx9fpuMLTd7E9VmhECsrFgnI0qxqlE404iJQMXOrFuh4btzPY1T2MFWOZQjTE0/jGXy3e2hxs25kq+E4vGEpWmvzthteLqvTSSuFUarg3thO2l66laV1v57llaKeImvt23BQzv1HG1K2PVDkqjvYODGCxxLIRK+Maj0UCA42znLrwVa/RI3kzIGQHeqKaKKjy/kdCSQ7SYq4OK4N/V9VPPNWtH8dxqohFbEES/y0yIjPXPtmzzepuu18vlfD7TP9frlbhnzTOpnCziHnqkCN1DX4k+EdZJyLG08HAQl5wlIPBBfU//78QvAFMni5mSQk7wwha2nuhgwmNBwv/yjHzH2Z8YjpqGGKMtpGSLFF+eCubuiEpgOu7LxaJL2OKgDefUD8wj1rBq8TMaookWeqgQsWoDVxpuaRhHOSproHe1NMxF3XBCubu0Yyrnje8PC+2d2NnDjy599yymRrGKzRnMFnBC9jV2pq3Kw2iht6NMtxTPKK3c4SKq0VzyjaSndhARYdngqxatjBaMb1RJlLzLVE9lMF0xg0uaJkFGiTgrDbhaF8uc4RizysZ8QnrlQpxyPRHHXG+3lawaTmkpneTRrMxVoRNJEJqgGziHMBjzkiicYHfvnwr/KKjgI2VLMm7A5C0gI+mjfky7oRuHgX737YwW6GoUgqMYfbtUiQhzU+sk2sOCwXuVb9G8p7ZkkN26gUaVre5osFl9NVgoVFDSCHZddVt+V0ROtc5yH04YWsKvUKoSqn1aXbfGme0JK+BzaHd/wh88S2ieGA9jZlBwmWHkbnDO0HMwTnDw3Ctv1jPGGlI1fF3lraubYAqxsl/E14ptdzAYUIGzOisqmIBHrjQ8Z2+aAjKuCUyrG1K/6Ihkxsa6rNM0zfM0s7l/m2/sST6dzoTEyK4gUiZNUiRnWdKKE+sYCW3yA6ROKdiIyfhQS80ccOIx1HwqlW6jvULQzGj+bmGHQ8+cwlHN3X5kbQPylWxqi3cpO6rQVHDgTuOgKkGteqX6aviX4mcAHZh0cSjXiJxi1mhpwoZOEPf65J64m3hpFfAVboXQug0MgFRF9IENvj+hAyX86aKw6p8PJ1Tj3uFXa9NVzfODZwmtnmufpQK14MrIuaK13bCyvQmg4tZRMPsTW9QATPyoyx+UHYWpzElqat/t9sbD6PsOuwjhH3VXCRJ3Jo9GBuofgxBH6eQqoIZ/JQ0z3W4XBmDvNzFaCI7RG/N8zZIA2MFjTDql46glshwS4maI8SOfTOwXWF0EtwRPqlII2ZbLVg2SWnlItDKq2NjJDGgnQU/2QbNvIo09u9YgN+SqyUFRuZeO0SWeb5Opiej2iItEQ/F2cxWURV/bCkA83lBjeo0DrIEr8gutBdBosRSRBvHoU/rFPxB6w1cO52J7wgaw+RkaiHZ/J+0JnQf0GRu2aU74g2dhOYZohHlGcaIgGN00hgLd4D7raoDcMWbvBktQ0uWLlKqJcK/A6Lzhcl6VHUG/VCy4CNnj1+MDswq7bG47dYmmYDLCMqK3YFvhgoANhcKRRPaAcX5WQWyRjIXlJsnHl/PpdKH/n0+kaISL+FPeV3ZORUmvgWriOjDg+o6DimJaGP7CpQpuOZolV9V+NGGNBU/F2d6RKjYziVZmbzhDTwnfjJG9Bh393ERaJNRqa1GvCiZHXybaVPRrkMDwqmpuU9MtMHJppjRksi9Y5ErrT4XWSuPebSLJriWck2MDB/0pjS0bXVsZsxHL/nvjOru7dKthfNOdcVyaN+evlr2d5x+d8O5ZVNBBL9iz+NrpTarUr5tpUC0abQdwfV91mYm7qlOatQ9OHtHXI0EI+yY4wMEBvqIBYXrkudB/m6RdSbG4lmflDtkqRbyxoln4J8gdL7bwCWstBMSYVYhZphtZ9hdinG2al2XScn+5CopbimoRzeQvsVPNJd4rvK+PCmLMclxnWQwF38tIEVUbOherhFSQFi1tWUNeonboj3XdYifqq2Pe8QLogDPoXvgmm0AJZv9VUCo3UX2ZbrtDjMVGo8doWqnuZHAnUGMoQOvHhkRd2Rhxh3BHr26gx+g0fUcnwaJnTv5uILuWaD0BrSXllw6VfD6c0O7RLt1+95+c0J8FV602Q7SfOCEEf2gMzaoAm4eRXeshZ5Lp7qLqTPWd3m3ETieFJJB5dj4AYn+MCKQmC+VQQuE70jAQGeN8SuU4VtysbABVNsTci2Ss0H8Lx/E3slQu1xMhMeIYYhkCYMt8JZUSs8TdXTSJ+yt14igWfxZ6ZcinrErYsBEaR3hHqzX9GYIiLlemYnBkRy+O5bDDfKmOwzviisvCrvI1uXDX577r9rsdWTVJfH1IWAy5irRorHZPM7Z1yptGf8oBYBc5xhbXqdhlo3sdHJvbGhm3ubDwa1QtET2Zv1UFjTw0jBicGe/iNi2P6RUU1Dmd+FnVNPqnJ3Q7rHJ5MTny4YTNpeuzmLywfa2/6bO0n9pJdBnt2rpcvbvuq36pTgndGundoRktFbg449WvhAiRHNx5EmyNWMUktrmJbMSYZ7pFGvVWVMpnk5nsLV63hbhDQiv0/+kiZssyL+ws5tDITKoH3Af+1lcQd5boDOEZy30WuwkYTNhTX9mgpgMLE9quUk0oRJUCxlZ4u6j9E/T0UIolp2HoBzJs+mG/3/d9T8+csDdqJRjthhJi4xaxCHEjnoubJUauddMrFqkhm6CODaOxinWCo5IaPNVHrMTsMMyFvyGbhiKNDfA49wpLif7jCWO8O2HDME6t/+SEsQF4/lb4T17aNKu5Zj348YNnaYnW0BJW2gKFfWM3KdOUpmGTiinz3IRGvJhnWJoh6QP4EkSnKb2DEq3ELItZDxtDnM0ivpOEZCXYuEhpCuuTsziMrxyOnOhNepH4lky6gj1goS4Z+aCSTSQZcmoY41VeKHrpjG8XJ3qltqihwFwBiW+p+QUr3dVtzFZqKF/hhDRSilwXvZX9bh+6fp5vdGSXkNS8EB9x2kFRcVOiaQIXlCabYoxugURIhlRDZnbjoW15o2ituM3oIlgRn79n7msL4bVS1+R9+SCZ7bKuauyplcqrQd58tz1hc4YPZkwj+n98wuZqwTCMU+NHz1uI//hZTDH882fBHer9CKeVetdRejU50VhY0p/FE18+sLhZOWpcBSS6Q6SjOYWCmZxNdck9SZYj7HqJ3RPLdAA/EplfpmW6nNlWodd0vbAPeZ6JCAVhkZzOkisOYS7knZtFYGKUaIlEKQGFubSYwFuIyEeG0RFMIThi5KJYo1AXfOozdKBtsKclRnnikiRSQ7CMYCSZW9fTaV7WadwT6xweHl9/eTkcj+w6kwrOTlV+qFKq/uJyqv5iyL5U/YCPK1jX48M9PVTecvWoJBIM4dvjxpYIg0dxvndDVdK493r5d1ta9LcaXgqmviortuf5Bydshdgd7vruu3fY9v/NsxT3ONufvp7ma662kJ3RtrJUj0RR73WIlo0RXQhbmEU0jwTUs4ZErJKgqIVC+gBMyE6uskgKyszgi5EYmffMM/T7vMycNEaKRZVsiU3WA/yGStlI41IOERumlI6dVaYvXbHgIUTRGV2ZfLKglEbKi3rD4fdzrW3GTrFriRdEmqZ1ch7pJXAjVUMKJw39+9vrb7/9un84fP7ypWPvs6Ilw0lYumicaiJUn8y3sYYQfVtbMsQ3FAyYoRuMS/BfiX4lNaGCvRNcWOAaFZyrqL6X3C3W169/OCCY20CXtjlhS47R3GJ2QtcMfpU7VWMkfndptwIb+zq2N/b/37O4nvRDi3n7e38MNxh9dU25RGcm4+R7OWAAXQspomZ94oVghNBWFhBF1L2hhoszw9gLNl2v5/cTwTA2V0jbbFwyjFgklIlYzaXYBkf04wM3MyQD1BOODBxgwaFZV8+hYDGSF3tdOUEabUbdz4KunVUwmzDAssKdYNsIA6YYqUfTYAV49bDbPT08Dn3/8vKy//vfx3H3+PhsPpSCbk3qupIUmlBLjAzJ+CeuW2IsLaoxtOBsgE3TDQymHA1BmK40sraYXEsdjseK+XAd0jeyPFTtVerdNFRb33ISdGsxqh1SUZYzj53QIGQj7D9whb3vHOVP2176/+WzRIh+fxNf6aso8h1giJgqSHAsEv2eVKMLgWl3WUVl+tzBZbBkcXFhPQfj2WDmBkhSnMWx++v57Uxmy4kAmSTt8zEwcIi7ihSlwSMsDJDVI2hJmXKtmFPfhS2iMoyuNo6DGFpSKLZues/GMAjVG0SzsEWMlsQT0NvDTKBqFzqHwIZBsK+Y7ueHLapjh3Hc79Knz59//tNP4/5ILP3+9vby7aXvhv3+AQk3jYyvAE3NwgZJmdF4zyXm0HQk3VT0qQfATqhM4QzTeDbck2YqSRbBHA6QjKnRIcFVh2Oe0j6CgRz7U3nD6L6esDV7sLQGMltrxE9Yfe9+/pbowx3280vHH176P/8sdj/qQLLgAngmeA5lBXPJoXuwfYstGeneylto9SPRcLNliEqkaQtL/b7j6izpUknaQ+KQjMCu9C9pmdv1RH/N08RWR1HfVhLKLAoTDZIpTpHFg+aJ6mqHHOA74EqW8XA40J3cltv5dFq4u0VGlo22XAJfoOGs8HvmxMqkD4hIp5JMttBGcadKNHmlDBO0LTHKOMVe6fb7/W4Yj8dD3/fj2BMP0Q28vb+l1H/6FB4eHjTlILqNb9ReDAcaRWOjlJtdPptuqNrCd0uFurKfem4UKFTSMLGc1GvnZ4oSM1d6D7FCPW3Bei/L3RaPRl1RDE6nPJezrW2Nd1KoJ3S2+XAJfRZ/LCNx54rW04UTluaESYze8E8v/U+eJTSX8+vzSXpz9Lt6KpoIEy2KI2fO8kvS+KCeIEnHBoEi2b7JEUtE4+n/wqmZ8+W3ZV04BnkiFHY6XS4nzgdb56A5WhqC98a3GsdQp4c9mlwPDWVE98A1VoRbudvYfn98/vSwPxzonO+vb9P1xsYTXwJcuBG8SrH2kor3YRgDAQqxcJgDNI0f2nJqqFQautMv6wrvRh7IaDkMYz/Q+8S0dPTPT0/9bk+g8+XlD/rqOHDDQI5IlaS+FPO1FJdotiINMVZb01C/1AdKAZ7qLCBLxXSx8mGMjT8tmvNDVZkd7fAvWNghZn1Ywd1ewKG0q+il6PYY56uuqLTrO9oKHTcbP7jUTHA7nwRbi3IPsaDdcfV/eOmG03zjIkLX4T96Fj/ew0rOUb2zmaq4aELJnDkA2kA1bJJzZgrZ5aknsuh6oXixVDhSv0XBYvRDgopx4wZ7bBVPt9N8uVyIisnEv96m5UYqh74iYloysMQgsrYOekONcDBpz0k03OKisG4Qu6brd4fD8bA/Hh+enp/pt22b315fuTcZRzxLl7HukqmJRVNFDj2CVcR2Ba1uL2ZolNDsQDWookrQqKuZA1IBhq4PkjrNgc4YCIFeTqfjw/HT7rAbO7LRONVnt+9I/XAzGi0FVYglq6wc2uB6I6vGX6FHx+LLoyrIwVb1MWgWk20i4KzjwUbARoWqzIW28cEdA1XYO4ZxGezy2M13Jy+QoKOgViP59rbO6NbeuD9hy0V3NN1AOf/jx5du0dd/4llie05z3LD47dWcEYHkyRmqmJLCLqY4zlthC116eWUR6rsQxsJJIlyABe9tl1LuuOM3sRJBrwsnuVyu59N8fSdUNomJn7UTBXOIJgbgIXMwP0JRjjc5iBuMUkuJOQ1BKh8J5+z2R+5ieXx8OD7sDnvSc99evhJ7vr2/3y43kv9KB6BrDm7X8RgRbRThNpGoToo5eqxDXslxrTneEUO3+y7SIlDy7dCIIEiaAVtj7DSYpunl27dhGB8/fQ5dJMj6fnobWNekfhjUz1CMQdzThHarxQeTNICnyksHCyIO0aZISUQrs52Yiu26c1FrEFggFWTU4BYToCynYqsZXN05gcZGY2RjgyrIW8JqbIw7VSMSPTRHmhPqu0aE9xZ8g6Wqqvn4LM0JU/xPPEujeWyNDJf00ieb/Tz8Z1bgnrQJEnuXOBjHfVs40WtbObte0t5pi5Bg3xEL0IekXaRtCwdhiDmurFGQln9ZpinkqbDYXW33ad869dYF7cuvICyqVQPnm2MkJmwZrsKVmLkcD8c//fKnP//5Xx4en4eRhPjYc4Pk8H5+Pb2/v728nd/Pt2mKZek4fJSy5LauDCE3f8AEilSPE68KGz9BZ82o0o1IvNANMRlZbb9gMifZG1HlIHMh6V5SLXSH9PmwO5B6JhGSXniIwMPjA7NNFzUbJxfJSkviLYT5kVTjKbcIdg11b42shRHU3IwhNixQZbMrJ+M0P5+bRh++YDaJs2b7yPfGemz+LOYTuzug+aIYp0rrLSPk70/oUPT7Z7mP+ejr/oQ/uIH4n34W40kDdRX/EDbLEJJuIZncJQojFuE+FKRhVoTIuY/EENclkG3NzcHn9XB4IJHJXSmY3uh4Mulvt8v5fOFkl0lCkozBtiWIjQyRFZI6dFXAFshBhwm4u1DMV8XCnIAfO5EjnyXFcdx/+vTp559/Jm3DKTmyBHSrRKAk1wmbSf3MQviIUX9igLZuUoEjjuBNfmJRzDaAXSkEm8WfwffRmc6G3R/AVncL6pjJIBv+FrQmX9zK+fxOKuPpuYyHI33/bX1jQbN+fn563u33SmlmzddZR07U2pxLLXYjISN8pyg9/k7uhmJHNJIawC6697DRq/cC3b8g1mxw/8EdIgp1J0NFKcHRZQurDEWGerCT74dztn4Xf+fD2fyE7dWrbvjRs5iOcv/Bj5/F30xJuQjmAUMc3n8L4wXdd+6cv3I/MLI/rkT2ROGEwIdemkjMGT0oti0cj2vPKGPM20ScRdrlwq8TWy7TjKL8xLMHyqpSzZyjDYY131AxLxHfhcpXlTMC2iTA2TOiGeIwPj9/fnx8Is7hWCIqDQrd2ETU+e3bN9I1dNsyN4NVC6kZugv4AQDuyBjKaJshlxAFZgEWkI/0bErm03ZHmd1xqLJeUUw0eYi6srgK9/WSwbnOyyWeoNxI5xCUfX1daTlGehhaV05gSMiIaGjXQHPwNAFdFoPh6qPxiI3L0Giet6J3FqphAsJSZ5mqplKvZIep587+qRfFkypVtbTlIrzlkwoIjVJbFmgPczYxIgwtpvLf2yv6SezSoeUo55wPl25soX/yLK6LmpCr6fJeWEYFPQRl5kkSUptyEVGdYkcby6XzXGF/Or1dpQqSEUze9rtxJUp9J7lOUIh+XKf5JtkuCrSQj5UkwwTC2m83BqNSbBIeSdRfslmFde/F9uc0YoI4j88//fTz8eGZ/kLBgPj6Mim+0+lM0IzuPa9LQhtydiVHFJppuo/wIXAnVhGVY06XWFbJgc5o1IQlh1aRXNJoS9mKwFA3LGjuMs/YYP5hL/vl/E7P9fiUSADRtQmyknzph7TfHeipuoQOB3eFRh4f0PIaIICWSbBiFo+JFvT8zm9g5oo+YzBxHM1VpiIrtt8zvgl6M6GxSYrTXOPGdahTXVutKmzRUUuUzQkr8xjbhLq0rYI15X5vwLRUXtpvtQkK8T9+lsqNKJWry60xTZbyGSMgy4bu3UT+pEmIYcpuN5KOITF/vZxfX769n15ZyeTSC4aITBzr++sL6Rn6hcMsYo5K+UqQNDEmW24uxoebf/h+YVTARl9LC8CBcot5daUwph93zwTLvvz08PAkvSplm7kcLYtjeyEtSP9F0oMJA4ySYwQNRIaazI8b4G6AqcMfArySJsVEzKn8AIaMfxqJ517Uwr1vQzFTjFRKYpOFTUBS3Ffuh9Z13IZzpGV+/faVTMGnT89Pj8+7cQ/jMBsxo8gv6IIUM8ndf6zqQzVGNI1nu1uxbggmv/0rTbjFKDMYC5k7zrmxhVK+AnpCPPI9BvNA5N2nrkyMA+5O2FB/bFmlUTg/eBbnT+e3f3DCYCf8P34Wk4cuDJln0IhJqhi53f3C/q152soqHVZ5zAoxDFcQn94vl3f6l5AbIvRXTs7nBEqi0SyRe7GF3RoM6m0RdWJQRrwK8ot6GhziWA6YP70qBKVvSS8IYejHh4fH4/FBEuyN8KMMyuwkgJosv1LaOME232BliwtQmp0Xm2Qm9TbmEuBOmkTRjVWAeKgjNJeEsHBs+6Mzkn5ThZkkpYra7JgPN1rcy+WNXZH7Q7mFSwi3642OpofiBgJSmRaz6Q/D262+iBXYRssVKC4kjewNBDuXWxkoNv7O2WxpAwpMa4g7NOFuvW5jKlRq+w41OcU789RvNZIqNIwUPlD/vSHTapuPl27xWMuZPzxhpf3/1LNUBrbF5iXqdUyKHLLBjllmMrhp/whtk37YtpXTJ8+ny/VEHELYrUMWNAvRZVoXEEtSYBVBkPJmjuqC4ozkDcNesxb4u3knu5sN+QR0trfH9pcI30wEHQ7H/fPTp91uJ9eSXGop+mcMKZkIPcc3E9dDl002u6PrLTwQpkhJsbgCkKRjFN/yTN9lNJTBAEHnKywRegYmy0uIzY0GpNWIyVh0OgF7LFh/99LORjoGztdbjB2X3LG1RHpz2MjcEZ8KvS96Luk+VSFvhkdxrK/YwVRyaOwWz4by4L/xhx0aghOFAPJS1HdYPWsVQFVfg5aLNvosIrQVYzU81GBoGaMxMMzw9luuGEm/4gaGG7wmkfyM0a4STAU5uful6wmNIZ1jg1+65ckfndB/uonAD99DgvIwibyCYWhfScMM0qyVHVbLKp3CONuF0ZqYPlmSwTB3lItSgkbk8VOsdiEjgRdB8iVLsug0bk75CijGlAlUi+0SIuusGjYMCdt2w/7h6fHx03PfjZYYkXAGurcrV9y8cyhT7oIn+xWCRpx0JoNjoXo2Nz6cH9CVRjLkSCQwz2gBJvfOLOCchscA9kpqJGipFOFiXLVTTGZNq2BikEaMvd8fSLWQWKIbna4XMmnoG/2wS6E34VmCWSDRRKDZqhrYL0bbpdJVjHfsUlz1gCQaFQPMZ0kYeN+wWc088AiRByPttpTUqrUQm6XAr5UE79IA7Ej5w05ZFCA1sN1Xtz5LVagNxdtHrVFUsZnHWxqA9yGkU0/YXAtpKRY1sr3ubY05H4xMf64WZk8u2x8SxUei8bxOV2KnUJCeqEO+ALdLwhgWEfnuF2U608b/kmjJE/IMUghTRc06QZcLKZ5Uf4AiMdMzwjacjAMv0LjbDf1OzIYsfcm5/d5E4PF2/tuvf/v1t19P53fiEOhMYnh6upV/F6XHKStS3ZmSk7XJxgANSJqBnrzveyx20uctpYpGFrIpwlhqQ4Gx+K1ztw+4LKCgmIEFQEp/KdYsU8/80i/rdDrx5AJiajryoR/ACJVd6nrI5TQvTu09I7modrzJRBB+hWXRELCxlzkCgvnQ7IutEjF6UiDodFNPaH65xoRwdeHs0ch+u+fgFlio6u9jomQx1nJsprDETR1TU3eX9ttujqzP4qfykzTnia4D2+wE5ZWo5kMP0pUUYO4FLrFNuAvEtpluWZLzyaQR7WLncLmrkjQKZW8QLIxkOvEfF236RRRDpoZQTJa0MSRNbgEkoac1xaxqSJkGuY+rFNJUERU4+o5qHAKNr2/f/vj913/7f/7Xr3/96+n1lVmEndNcUBDEmOEbkIbL4p9LZkfXl2+CKKPCUSW+BMt80jcW6bRQPRKw5J6lJYYyjBYOAUmKaO55/nmSNptrI3TLNs+3dMGVSQ9y2uptLjyIc3c8dMFJV7oMoSmHC1q+TUtQd0ZRBoiqKnCUwTTbe1C3Cn2gkBA128KPjMZYlZcMy3njuY9WSYsbjexaMR9NCd4Rq1Gnw7B494wm713zGCPdybofnbCy3PcgrTlhy672KNW14Ozt59dF6BVebTNRGJ1hGAYk6ZJgJ1m4zjeO3pOJz/RdhMqlKRSKvGJQ55nE0PWnZKBIp4ogDfflUn0iO5fM65A5cZM+xSyXkgOq5BUAcCHaZiwpLQCztmdizTSQIU1fJCaehzKQBSCI8fz+/vrrX//t3/73//729ev1/Y3U5SbNz2SZPa1BxyNFjUKrtdsEN+BLEnMkRCvJ4X96rmBDBlnF4ya4sRHJs6c556Bk5x9nHpMtkl0h3Q7inJa+35cx9nGdFnoKUjvH4+O4GyVBQbsaYGWcT6IBKU7HDt7I1NUGdICpG4VayhQ8z8otoAo42h8KYlI7SF11mWZyak6GCUyzPhwROQYL99gsfsiguQdargdacredCR9OGIyj/skJgyv/5heHgh/BnrGNgeJoT9eGgyAtSxTXU+bEfSYyIs2E7t6R+1TwYLB5Xa6EfTjtZNNG/GAVYQX4QsnWzjy9iwW/tMUnGBU7lC+XxF0kHg77/bgjwpouJ05nDquYKRJz90eiDZWxFjIbSSGbWjryAB2HL+M8r8Qq9I23t7fffvvt7fXr6fz6+vWPb1//uL6fVh6FmavtIV2bggUloXI1NSUUq2fGgvDnyZGNrFeWnNTgayy9a6PUMxtGFy6IKsrFItILWYaImGwyDShGCz9xOdHG4Fe66uxQcCNg8no9HW+H3W7P3dmkKxBe7EqQ88iai9YrlqxTtBW7cIVLYn0qs4TMTGkdyU4HTTs3j8i0Fo0StNOUnRAazWjccU1DZ3qDTv3OV6EK7+b9+yPvfG6N1VEMrblyqN+9P2Hlh0YX1XPa14u50VptExq+NfUrmodkKNvHDP2ZPBaiCh6UJzqFDJjr7ZrXiZGRdSiCtsuYqcaXitKPbNUrMA7he+p3I5FCTEO32z89P396eiSr9/T+nhfuhpG5zzhCqRHGkWB95iJGgltebCBMYKTHDZSlFmWgN99eXrnH+LC/Xi9//PHH6f3lenuf50l8zSmswWxTxECTyfuCXIeCYJQGNSG4ItwRIaKlT+NgLSJupbMMyoGCNBqMVkrdmLABegkEZ93M1DwrOmfAFt8kI4mly/USu25/fOj6kb56uZ5373s6ZLcnUyhj3Ei2tFLEl7L06QyW+mFkHdVqVbPe/Dz6a6y0bZjNvHHGSNW4gHKL6mhwmFYzCzyG1sp/TS9xQd4iItcJmr1VKgBzFmrhUKMBimn3aN+tKsI1z/cntNMWE27KGAYXK770W/JnaYAlbuYuRss+AB40ebvBSSXmh/y73CbutbeQ9CviUmM3VGjkmMQZc8DcvJXIZyPdQtvb9Yf94fHp055gBjHO/nB4eHjc7yRQemH2WmAgyWAJeRQxSwTaiReY2VeT0wIqBYahJ8Sy2x+IvC7X67L91g8j3L6cXp22Xgx4sqOl7Cu7g8ZQGTYzw2JCa06GKap9kHeFlSro5Bas+U6x2YBgPjQZxafODDHEdrlVUhf3z4Him3ADMC03m57pXuAep4Ui5EtihT7sJU4Uhh1n/aCDomaUdkiZM7dAMAeWgRkDZyEERzqVH9ytEIODLnU3N/LUQH1QW6kaOZZr5BLZjjSDMDQuQ5fi918ATnS8d3+YLWMwNR6Cf/5/eEKzr+oJG2Mptimh/+TSjXKL7pni+hnxmC1B1SvpF0xnuUk2IuecbPelZra6WuWbC4ZwEPeQmRuIVb789Keff/7T8fg07g4d11/1keiZrKMNXrhV2vjnLWuuh4CxVV0CSr1a+tl3xB3DQDprR689/UZ/84gXnmNJ+PC4LvvLZTwz/W3jbgkBZcbFUQ3uVhqdSZ0zP3a3cmmPKc9QlGEAFYOKz+LiNpjXm2SEtBHUk9rLaBTEKwluNo3DDOaoLi7rg0gLy/3XI1uUZP/TLwc+/TBfOV+JRwnQM9NjChCAbkmocONihqxbCzms4+hcKKqeBFrTz/0G1dlX/BEagfvBJWBBCf2qgdngjOEnDMGCFyYlasil+AG6r0W3WATVHTdUC77UuO0dAKvY8MMJgwqsekI7/sMJVel95xa7u9VgHgI/OZ4Ijb77oqMgmGdop4JENqV+I/BwomHY1pt0i8l2W0YujWrkWRHS6o+s2OfPn3/5l//y5cvP43ggPEVClE4/XRduvERsw7BMytOkkhN5m0LQq9RRSv8W3hMZ78oZ0z1h/ZG0ybg7ksJ6ejocH+mTTebz0VmmW7dsc3/hGuqB2CkiOhR0a2Fz60uLWrn7M911J4aYVJoK78hSItZUbNoZvOHWZYYDlFsWErXIHPAYjBXrCB2NX0OwXtRRDWnz27B3hKdvcHVaT1p3unDS3I7LOXmkIdk3B37tuk4cm9IMlHmarbOubCZIjVpDaPzDFsVprX8cEI3TLPnGeAKmi6GtygLBlZQyjT7DdyeEJjSge2c/3KXtVEFuVlVjZ7c4rWWzyt2twtTkh+K//OMTOn5rL10Mcf34hEbnzVOYm4hzZyRbhMTeBsTBLqIe4bzLvBQ1x63rsXEdBFFUaZoiJ2ASi+wfnz/99OnTT4fjM4+qSB1dlIOiM89Pul24UQaKgLmUoLhbSK2AYMa0gCAuBSVAtj8eCOzt94cjI76n/f6B7oMZkJtqcsczLtcksTzuCVjOyXor181DgSmjSIiiHFdoALGts/XEKAX14xuirhBEBZSXralN5M8TzImg/XQCIBp3wpEMnthwVGhj8QVFNlLTsBWtwmDNTqqd+OfKbCUO8Rt7z1+H3e7pOY7Djk4KfWgTRGNw99i9RvDbNh3ncrSx++9Rjgc5Y3tMqB7neohbCXcnVF1s6BDgrjnE9cTdm/G7A74/slVBd8/iB8eP3/lHJ6zP0n6xOX/48EZztwpfVcMyNuMI5jCyU+sG9SLjWolnep5BKZ4dtPJzPOjcB+aFU7aPoe93T49k7385PjwQva+bCib6MtlLp/P5xI3JJ/E3KBUXb02DnjWNS17mIosZI0L3KJWYQ7/LGrHRAQGbjNYgHbPbHTYZoCnYLPryKbaRGI/2cE41WcZ9yvpT7ioLHxqhq28NKyCzn7qIEu6K/VTxJlMyKiNVLusLFa9wx4nR0vGY6M3w4TzRSVm5jAOh3JeXlyIla7SgnPjMT5IQ+I13WgAQR+F8ax2bNA2hvtUkKfzoZSb3nT6pJ/lwaPwHH1UVqL+3QY//6OXw6R8fYaGq+1yBf3TkB33ygxv2E/6TWwq+IqQaEndrIeyzJ0jA4rJDyggnb0nlYyqNCMEVVJgBZmhAdCNCejoen5+/PJBs7MdNUg2ldF9DFvM0SW/ySRqAb8E5RP0RQsfmsGJyIi1DBgzf2l5+GXmkuAwBlFQdvo0V4wA3mWQptSjijAMR2mTaEDTBbEvKF1u/dVvqGNvBTqnRGJ4ou6JztHrZgpn13ChjVUdAdTBUq0kNG4j9YH2iS2iPCWoaFaTz0cHzskopcOCWI/NERhvBUfrS9XZZ/5AQk+TBkeiI0sDWHBYewM+NYFX/VYAnrFplUXfKMIu5ii39JgTLoQkmJIppf/uuGiux5kSXGjkPZrcFs7NiPaHeWIPlcVz1Dt8nXFYjJNQTOkjzw1rMVvy6H05ohlMwV3JpT/gBtrX2THtC6G1N+kpcP8OTIXl8XcdF/CLdedDxwD2HjvS6Xk5c7+g622BMY/4yoCPDmtDT0/MnsvtLTpswg3T4iOIW4qZQ6DgGPM2OoI4rEXItYlHW6brYCSwjYMZ2/0jW8EhHM6JZFwmMF5n/uohZz8CQEA2pD+5NgY4wQWWvU3PKXREPNwf3cw+/3KY8o2EV6ay+ZM7jFkBq/f/VaJGFlo7m6JOBdtF1Z7TYBtb6Hby2tfJdF5xlDyxZCYnBaObkvmnb6MF3pD3neTqdTrQChAJ4YBqn4UhCQIVeLdz3vQ5mi6uiuwscNulawYiFf5Q7l3M0P7QH/kMTwvHEgorlSn1WVUAtw6oxfUf3jX1yxx6+Qs3i3enzBo/5CaveKXeyot5csOQaO9C/WD0B7isLd2srhNR4E3o5dZIAyCAeVc5KZFds35EBsa5PPBz8NgmwgfgEeckptMN3JxPwiMMejw/PY7/XYbYSbeMW+SmRDU+vhBwQaUtTxLvEpoKFGsDNEmaheyG9wkxDXCMNbhJikZIXwH7qhVuGc2eCXsburQi6jOLcYLRmRSjRDGK+WU6MoydmsJh5gGwJg3nYwR95I8HB2mwF+HOOaklf+B48o+oGujdJkLJglHlVQaEhFHfH8EoS26fQJXTf6MAzZZEi2J4btfWrTP243M77M7ENhz2DWn0pmjgOoeoEeP8dUhqh2KeuGuTt6LZI5aHodr5wTTBPAUjMPnDjyc4L9ZOCx0+qCd6yjdvTrRVubOvwyVEcfvnARfV+Gq6rnNOAuh9f2r/bXLrFZneXDhpUtdRE+VKOUnNGh/X9/vCQpRiGu41zoHpluT2MBK+PfX/iVHo4l2TTk3ifhGe4KDcO8fHT09Pnn8bxgPYrSVQ4LGSSvUOKu6Ebek2jJsUALomi6RD0EFsERkLfJWKV/cgMM6J6mUlVnjOzDQ1Hhg7zYzHQhTTwD3pzy13egq1cshFs9OqKqQ56lj5jvKBxhoz3YPxD4nzrpFZsW0lS5I3zEzYdygFy5HxLEhucQcYaVgQRWoCJo7kk7E0yReR6H0+PfdukKRKMHHmOTeiea5WmNByeHg+7PXHIfFtO7yfGZtDMsRugn0XhiMbTygxzmjf8qTyRlNZNgFZabKgmIv5iXNgAmCrL8R34qpOdUOhXUwkcr7XGeUOyVVF8yF5xlOfCPsaWwdr7+XBCkxLGo+0N+3n+0bM4nzeX9k9NTZly57rMIj0BA9Mw2dB7ovWJ2xstIvA4j5g4SCF16LfCpoME1zqAIkJcLHcJ5Q/D/vjw+PgwjH2AxRGEmySrd5uX2+Vyu90E2KhwBiyXIq9e9iHKrDNWRAxD+l7QiARheJSfVL0we6BXE55eet+Y8u5kYiaj+411F34Va78iKAxrCgj7mw5p9QnpGbZZyE5K25pWviCdbd0k3YHvONv4GslTzuzl6rwdR0Ak1ZBYCyTcEpX7RlmOUJh8Vx3WQVrubMtyvZ0TPz1r5nm6va4LZ712w+HhQfqFFBhtKCn1BCCl3uoz1bmh6oowzFUaijGcFSuLmYJR96qZIaGeR/0NxbQOLh2dnWpwJtxjnmqHOI7CgjWHuXSPjVHUHuDE3XqiQUEt+gqG9IofafKhcnUD80ycBP9ic8+eRyJmRI+TcZdhzm6C5F0kzYo0DWcAFHGgbvDUugaVTZPefJw+3DMAizwDr+frikoonICW87xeT28vf//7r1+/fr3NU9COS3wY5uYR9MpBTWX2PMh7IzEfZwSbNSI3LW2i9AWF4YHLKF+MPRHQKvCyVnBq49n6qhObslRswrgpFu8n3lsTuwfiQqeapUnNugWJt0bJkhb9FIBNicuK9GNJhhdKcZYMwYKYCEc2stBUTg0IKNuQho9rmeP5fKYV2h8OpOymaSIVQ/CW/ZtYYkni8Y2GdWPWPu6iDgsJmtPSWBbGWv6dRloH82H7Tpu8h0sjGEvJ2/o1sx+cYRr53Zp29dJOu9+9omsGj2zihPeugh+f8MOz+JFGA/os95cu7WGtLWQb5KKHLfTe3Y9q0vQrUTG6LRNNdSk8HA/LfDhfrpmzPNjnuawrIJxGJ8QvJY7pRWopOfDHNS0zoYzz29vL19///vW3X9/fX2b4nTBMT5RMz9Xxo8q6JCEZGRLOFpIAuWJCu6DHsj+lUWetPUazA2aSqnzcpLjjmVDMwsl0E2ThgA0YH/LUzqXrWGow8yxxZRbqEr0Z45KVXbOW9GzS/TBH7dxnSyw/EM9JFu00QiuWPFZyLlYHCirxW5VpPJezFGAH7o3GJdCXl5eXnvukRcJpPC5UxX0jVU3wF4l64qQlWKBKiSiaJyw4I6nd4gQr6x1Dg3M8WTP6sXZCaKPKIa3krsaGP2ajGeL9ARVB2Z8thPMjP57wH13at6NV8sZIwdemPWGbz1ZdJc238JHSpaSEsAqRpHeuEZYezNz74sB7Vm635W17KZLvwtUBwlRclJI4v3bmFirny+X68DwPIzHV9Pr69v729vb+8vLt2+n19Xp+Z2BGPDf0Um4gFgXxBjpKYNdlWCv3hJIuBJbUyOQsyYo2wzXUJyGKzNbZRvqGi5BM0ctLWmBWTCihLWDDRXWKAYNPbqfcc7J+v/INzUsfu5kwGvHFKiudy5L1W2zHSyZasW5p6l7j+tBUg1oG/2vCqOwTCtFA/ZLPBrsO0mBbp+nandnDRqp4206nE9mXHHCmWxw7wFtJXEC5hbNm0FRN1Tkyz8SpyXCaOd+CMVA16c0HYLnb1QNlDOiYTa+hzx0qS7i8r2ZNY+RUJv6Oxyq8DOaMazmnOd7xVXCl2J4Q0M5RnIvO745scVo98P74u0hQbxfIEiVwzCBjKcViIbH/+Onzn/n+8+vLt3mZZcoSD8GLsCk412ulHX15+WO3Yw/a29v5999++/rHHwQwOM4wzSxTg6gYY4ZObBbOOJBcgaAOswRTpo7lQBKn5L1Ez/QyvpcnVq9vYcs7MyRkX+9mG+P4p1hCVEFeZeNJLkgekLvK3TZsZNB0WyfhGLq9tVuI7JYktQBLkiTJoG04GMTyPfWlkx7V7DTTVM+A9EqDAQ4jGsVgT1E8/5rpXcyQImPtSb3Qp4fDsevH6Ta9vb5wYEA6hcQ0Gpn7qzg9gQqzyQsPxcBbqsSHr9d+6GrdqxJS1VPhkTIM4FZsXEz3aWimMWJjebdqJHxgGJMgVRH5kS7jG6z1z054b9CXRkdZOLGSvmsPN29K1UyNpXMHqOUrvd205Sk2WCjKML9Fig0/ffrM48i4qezv22ZdMLjjRCdyK8236ffffyMN1A3j+XZ7/frtfH6blyVKdwGRW8E5gRtKpPqKiKnL2eA2iI3TCWhHYkf1UWyxFGOrxIg64LxCjODLXdUMFiBZr457FVQ4PNMndplxrEr86F1CWnEirMb9QPjgVZQSh1PDAshHbBMEduKZDIlBDTYlKkbk2ILGJBMZofnQTMZiXpH5z2BsGALm2NBH7InngNogrUMsxQ39fMysjgrdnBDVT6yFzp56aNykPBH8Vy+HMPI2peIJArFRR3Z0C2kqLTsFN28E93KFcCfIi4Fq+7MyTAvtmhOW9oR316xqLTh4bX1ujSUTXB19UIZmRKl2ilHymiXrKbGBq+Ndg9rxXOcfYRjTFj0+PX3++efr7UrSbuHYQpTRkBx/l7mq4Xy+kBLqxkGQy8Yma9+tkmBWRTrCmZI3EuEJliF+Ae3FLM0RatW0BJpmw6/qssEfQ1u1IkSgeARYrxEapmmEutkdpjAmBiueCRYjyhwAJaOI+Xel/80dOJvuc+mkxY3vekFgtCw625yWgiOvHDJif1hpAaDpfuUeMEjUtDeXYzgWYzrpY5FIbC3Szz7Fed7eXl534/7x4XG32/f9yIotWa2O5mW6urG9Lw2TBHObKbgKxll2ZHMANE2pfgK1KoLZCFVZGWG3CMeFl6Gsqlj8iV0/uMiPNYoSTAnUTWyQVTBuaUFabM9pdNIynt9hVWKNkqlc1IaG3H2Hb7GzGO7fIl1Z20QSogbhpkh2PbfWSOnT8/M6/5m0zfL+HjvI4E7g1E5A1hA1j6sjbil5xx0Fwm2ZV+l7LCFyJT80l8AfUcz9zqGUqh20XVfSMuyiMDe6qChGmFhUsIKrDhjZcjI9bJMpHB92IlSPpISTiPwT1+EAmbEPgJ+u7/oJ7dMielBx+umSYXRvm+PvCN2CCBU37fClV02i3iwVYh8ZBlzD6DhJVyzOZ5126zjs94cwTPN6uZCF+CKpRQ+cIiCHCbtvqrs0v6YRth6GNJIObtcrgVfNUinMzmEmueIPnMQwmSq04q7q0lKno6zQELFHMH1hVGlU06m6qouJvPAPTliMKyoSdlVzb0T5paPzfbx30BV7Fj2nfqXlcNgzJVoT/qw18HJPou/LZl0siP524/j5p5+u0xQ4EWbhBpsD9xva8QiYI/1DX1vhzZV+nBv7pehztX8l2MlxGPTTiBGdWdhVFrV3Vuw8km1pXcaH0Q3oqjd86URvREvYNn+r7Wiy5ZYOBKDT+03FIuI/ifoLtxGElMy0mNhtxvwi9dV80gRNOEdRpMhhtY5TtitIOYspujPAGV6cZiEYo7gwdJ2Evp5SmJDWeb5drzyR84GYZJ2m5evvv+ccPn8pj4+0YvvYNVokWkpy0XbpluTvEL/SrmkI23APzwRbyVhj/pA7rlfMnxDcEWc53NHEfMO0juVM4ZQChFCMKBt2aMyhaLaZbdM/O2EjUr8/IWSWniQll1P1W6ZQzdkegkWHIAiwfKV3LampwjySKbO5yw2EIzKaizYZ45Kxrh9++eXPx3H3+vZGHx32u+Px8bA77g87Qml06LTOG8fluIFAmDmbLUkvCCnG6d01XNvwSe2Bs7PmCwfVKc4teLloakRyxasqT/U3TV4EYtOpuIlHJ7dDG5wDnXpLCN5HU+G/3Ig5V1IBorIJY3yJRSGMR3iMFPi0nF6gaXVJaVgfTkSAdAoMzVZHy80S2UXWi0xRX9b5Oo27PUmg+XZ7f3nh2dT9KDlGIzemCVIIrR40EH5yqWLILGrvANMbRbR5CQ7XFS46A6qw16eJFZK1CFBEsETBFC19CK63vziCCve46E4rVijhikLlpDPJPfyrrsh7+6fZ6TsvWfGYqV/aucRwqlkpvhi6EoLN1CGFuKHYtQEpUH0qXOGEwkqOxszzTIRPKoV7jO13t9t1t9/zdOJhT6qDeXBb6Dukm6SpJeL5nBTDPMMRl96bs2iIHqiLe0xWseQvLHQ0tkaBsemeVCyHv1i3DRGN/D1OJlHChbxtotcg2SrU64KaMy1JsBb+d27NHtEJgO23tLrJCbmcNGtmWQqypNElJ7mvHGaPYDRJGIotwzstBLW+QjBBfQ9IOP51vnJywLAb6Y/r7UKgkEvIH59KPjCArsnIRedIoqEGhvk0Lra8rXKJDiSSQ2mkc5WyuprOFob5i/lXPcij1k5Qbm3iG8X5x3STI66q9OyEbm3fHdmAaBcmrkaC67T2FwA/V1bfXboqJX+Witf0H/WMaI637reahn3QW1B6QqQCZ0T31CgJLFmr9uGULtJonNvzMa7a7wnvZ/h51CKCaGE7IDMr5cEI3YwYWDLSyMuqZ1pDzFMcq4SBzJYhr6EeJlk81uM4WGYOJK2bfXcSDOAnoTeFVoz5BhCDwKFQgtRxsmHB7QslGtKVtLBnLmI1AwxX+mWTZOmVPQHEPFvkmrYk7ZeT3zyCqNp9prG43CaA1qoiFL19CkKfvOjTjWzKcMhHzlEgvpkv18tpmq7b9ohEVTy9JGZw1XTPT2B2ifrDakpa4ysISPqsCWn+L2irvhnNkgjFGl4aQrKUG/MONnipldYuF4wMqzIpTt/NkWb4GS8579qRpZGEdye083+4dGiv0lxan0U+sKfW3cn6zIpTGZsFARWhyX13iaXLyJk1fS9GCotS7iwsDfrHEaVXHFHQ5HnU3W84WQb0ipI+0DUqAgDMu09Eo6OgvHNXmuJEZvvrs8hVKn+AbY34MROvkdzZxmNUrKyWqyN9cwap4ndbgQfYhmRx9CKp1OhBzcU5vFRc4s8/iW0WhlXD4EpS3OXwRTvWDsaxZqRBKapotaJ/3W/uYxJv105qN/ouLjlPtwvxzDxPJJsk7ahgPgL3Q81rSigf5DxXJyg6T9cZ9AwW29KlrOvnBOkqBfj0zicdXIHxyTRJqIZzfmCLf4fEFEqZZVLZoDkyfjhJyyRO+kEV2h3z/INLR5fPxkL6LP40buypGCmhPonMn1FXU1b7Pxf1OIsTVqFNSGgnLC2LmG0IpMkrqKkrDgQYP43YVoLm1gLJeablFrCIaRhJ0pT+4i234Cy2TiE4QTfZMa3wtt9taAdAlPXjS7bV0VO8RDhYdyX1aVl+riA15HbhfqEreQO4nSFTSqVAybDcVglq8a22nF/U3qkSAY/TgMNqWXlOTbaRHkGh4zavM7Gk9ATiFj/n09v6+XMeRhQGbTyajhv8sMCS3L3d7vHxsUdHw2IDGYI4sE3QGrlXdVJ550OtWv3IWMeAizt8XVpVuqxfqM6uGBrC112wSEjDRThh/mDBGw3Uryq2qFyKE9Y/Dar5pe+ODO7zCK5UXPS2MoR/9npTPEVsBfryAAlekmiuEUaM4iK2ud2mYdj2h4NTaoHTzeQ/CB1RfyxNnVEpa2LhTFOW8mnXEJmuabAv2C+ORKvmuecZpWB3hUmKZ6q7LioiIaxpzcvVcg6lEkFywSXNaDDJUu44ibJJtSTbTo7GnxsX8HCeBFIpQrJFaCerGZ354JHgxozec+q01FqO1PwJkVnELufLbV6W0PfzcpvX27iNtHcTF5CfLpczaaRx5FKKErt54X4PDw9Hs2qF0PlGWJDpPsseNAwDN0G0d2seAO60EcmhrVPT57hXNaAlty7aQ+85qpoU9wRdfqRqqo76jss/MMw/v/Qd22roDAO9VWs0RxtM7ZMF9VTJaDpsBvzAI4izqGDn6JeFu1dwXcAgwzaKV3g1FBw1Xhktrq12XNDxxhpwudczsU0h0a+YeFcobolVZjW2ioWfKUleV8tUd0ueapqVH3OH04r6fkplGNxYgJXOkprzp6ObTh0cElzVI+MLuR5OMzgX9gwUmBrAhBinLLUSAYt5f5PKslEVozSPQldbWYSiDQ34fWm+yWVo6zRd4itn1ry9vb69nM9n+vrT01N8+hzSmMuFE/gGUjij7rnkC0RXwM4OUgCULOHsnvCgOILC/diQXvXMxmbdpJ189pWvJwzNYU73H1Dc90c21BW+e1Wdg1PJpV3L/cNLG7U2Z3K7P8Tw/YVU6fCsc0Nt8DmoQvIckQInUru7WdKYS8pIzs+K+2OV/GrEd96rEjEbZSSAExTrG4NtzSXu10h9BHA/3T2/PUO7nqaVVPA7P+jNu2pv9JI/F7jO18IPc20jAoSruEULxfFexW2SsonuIGh6CJ7BGboeqX0atEFdWmjstLudKdE9MXi5jcj9G8ZxdzwSyzw8PQ5dOp9e39/z9XI9nd7fT+/EPNx7pOuX/XF3HOmmzpfzOA5JGl/RzXKJtyAHdTrjqmrGeb5AjNGCLagaaQipAWrukAOAK+2K3dNj9MAl+vE1lsydBoiK7uKPTtLsvlGcXfEHHu0Pl5Z/6qV/dMJgUCSqvcdH6zRInEl8AMH/hzvQwIblzHNU0ylDhp7zsE2VmtwYbcXeKgSvwQf+cofpfPy7xWXkjhTom864832E4Kq0cQhAe9ga8ZXqlMGiPS+rAobHL0RjV0h688njBRDQsk1lrWp8N+sdYeCh+rQrXSMTZRy6TB/Y4DScpLWAtncyf3oA5DM1mJthnQ1lFGQ2SH1ejLawsvLMh8PYP4yPTw9Ph+MhjQOX853fbtzxdJqlAIPLNEIknDYv0yE90dlJD728ccrS8/OzVS0YcVUgGgx8uCleWgHTxi4AdkIoRp4GeY3nTRSUxoCp/skQnMqxFMGBmamdYpI7tMuCXxr9X5qDK7e0rrnmhP4o+o7Ds2jPUlw2iIcHfXdLg9KghnqVc7EEBRvwL2QAM9BmJ1lh9NfM1epkf04Sh0QDQcny9SLeYM5w9ZEL8YqNmVqxaXIgGnF3lYOS2QdyHrQfQGt9jJ3WPakS2i0lvPtRf+tu3nnJqgYJCndsJ6Lry3i/Y2bhwT8tbINC1aD9N1DzGeALIGNdPF2IKXGgsxkc4Od0zmlv1wguI9uzaNPGbUHCQSnjQL8u6dYVNmqm23wjy78IHmKXmGQlcT3T9ZYflzSkhdjtdSL5RdrmsD+i2ke7OvDSJUeGcLKaPWJIxgiwOLU54ooWlVQqCqbfdX2NWD1IX/1XtgitTogNIxXjgVacVgs2mGhtr9de2lBuxK5CdIc7adjaXgI57VkgI6pYCGbpihnRm8WiHYED+MvHlsmRqHTPIurQ2ZnT+KMZ0A6JnXBb0GL4K9mb0TJj5TdM8qyGTdSzVR879tEukCwxqqoFV+/CSxypwe0bvatcS8HmAJhHwXY6uqPCxY9vdmtiFlWpMIroiEFkAfflGKQgqOSD8MEctqV4owF0YuPRf/yycjFxBkFdizfP78csuooe4Y005czVSud4IjDGza957u9KaqnrOISMelX62sqDRnh458Onkd4/Xy+E3A6HI/ezijsZWSU6M8I8SeoZiBbXikZzjT2gfHXnRKpb31jilWpbde2mWiNajcIq87TSLNx9+6OFEc1ZdcchzQn1DCC43J7PEQ+uKLdefvgsEc2w3EvCn/RKvFkNDIymtBzfelnu8srdY6cVeEMq1Mjk1SG1Ne0F7FqRevT/t9DVAlU2sDYGJxQTJxHyWAVECfYPfNVmn1QLp1SQ6Y/nJqsBQ3P5KGtCStlSVtMi3i1uNSijLiN4jE14ptGO/Yk5d/3WD2XH2OgwctoEp+oR7RbRxrFJF4pNFVQwzXKH3e1Wojkq6EvczV0FP638GtG7V2RaCeiUk3tOEOdHI9Nqul2vt+vj55+Ox4d1WSeu47g9PHL6KVAFJK0GG1S6YrWhh+pK2E4Wt3q10ExVczBtHs1haeDF0Vywlmq4ZVuBFmUZ57Ryqtwrk6qmGqSnq+gwrD2hLmfjvzCb1SS3Q1B7khBURrvYLMFsIGEI7geQpGO+Z3VxTqFuhvbIFIdPWNDCSAYYobEQnbWP0ubCchBbwYPLuzMVItTurRoeMVpkPdgPuRmDl6oTDSyrD8GX02P5zRZDhwR/LzR6TytGFLDdmeAV+xlDQmgkJa87UoY0ksZWPYc9hXKlDwx39+NmzEUG9hB960iFVfUt3Xxn5qPDS2HCmjdgqhDXwvvibo7GXFH2BSvZE2PyUDeyoVIehsLpF5zptMAJsduNj49Py5o5W1baxBXgbTk3njMDjjgBVXeL9BAyrg6+iBBtEEPBwYUiZ8NEgGVBLWrzuDX2hiqKRji3QCvUc9451kA+FUF/4B8/oW6+3UhoeaVBKEEzGNwva0RizGK3qzfWqyfaWYZHHksSO0tJQemcssmZY9I3sBvxGkanWicgd8K4ngHo6kQp5Q8+kGjNWkAoYotIBbN2V7KDM/LIFI8l3WY/xs1oZ5Ga6MWR+ozrOIFCm6nFgDriEMx1IfJCuvVlmSQTzQcBFsofGMZYP28AjYm9atwsigFZEZcAUvVkTLSPBqnsEYD35BbanKDS/BcatCZHFjHBxLGWee4nsGVY+2W9TnkZpKcgHcitQPgGuHv909NjSsN+f2TXWUgV6jbRW5O7wcWaLAz3IG1LZbSZjYcIA2pctYFOtSbUkq7oyuFVvMttAUG63RTvMdidey1o5n9LHsF//3BYJbc7zdWCT2y8BZta/Kd60X41owtqtTcDPmnPl64zIgNzSSwtcS9a4pSHhwe6gd2Oe23NM8Zz86szeS86QurG0FnCPcX2EVSAx5miorTq9HTsFNABsHGIJgwBNy0QWlFtmx1jqqtpgA6CSYQnL1mKjh70gMoK/Cw8RYdbIlk80Y2oNummaHajBS5D7ITqBsm7Q+NCbjTCw3bWWca/S/7Ewvi1z0U6hIAfkC9nKKjdalsexbZVONhtSEc1WVa2/NduXactTwQTumFI3HsUPTpT35Oy2e84M5B95ZIt5j4rwzMmhly4aKuQvNV+2lJMwSwkWU7CLAjORWEbQ79tkXSzFbHK2XYDKhB2e7LdOTsmm9M03H/dTVD/WnT+cdPLT5crLysaczhZMVowpB9UjwavcpCZTcUcWpx5nPs1qeceFxbhwQOOWJYeOSxALDMCoPsexualACMlK+tVPaqfQrE0D2sDkGsikruS3GsUQvYcFTyzsX7RLl54QPPM6V0F7bwRq7CAitDHRwDUcuEVWxpSRwQjKANbvk3dZcX2BaUYMk6xxMSjdkf2COylWQCjtA3DSTjeWbawzjMhun4ImgrhVn6wB4/fvXg4tTQtdZqG2IncO0CAVUr9GIc8ztyHc8pkVnXxyM1AGBsEM1KExEOD+wLiZkEd+7p2pfWfFbUi8TIWU2+z8BX42xijieFY3Y6aQGbCtP7JO+GumxbMemyscX3ehm5a29OZvIESavlYCmwRheIZAQ2LuEVQDMPFUG/QFKY5pJkK+3qjUv6FCjCSjgHDzLn3tgaegdx6S+mXUQLovMFnR1Tb+cYFo0vNEPQGYnOzvlbYR4RXi+I46ynB7Kd75TAJWQH2NJWcYwOToxktbVaXrkq7WV7Qi/lTLnclfcb/9JM3B+gpRMoUyX0cpLEInWQXtGFaRreNOczwFJPegYLiMgljABmRIKa3JG47vHTl01BVxb1BsqFZcw70vyRdbBLZnNyDoeMpV51MbIf3zhprFX1gqGj5L1oKD6jYgCvIlCUpMFxAthHAJPqKmkVVkCWhkvvOx2EqwAOed5aMiZ/oZkmxPmYW8Ctm51SdY6o+NCdsN8hPqBLSkn1KMS+A84BziVKLkVRpfEPV/yc82KvvQBBLZGjG/RnWpd9sYIujEXxvWdiWpWOOxwOBYwJo3L7YUqJDfcFclyFo0SSHEavzuHNRdDAm61+0F4xh7liaFanUYwLQ4KaRQhU5di3AMVzODEFf7oYTQMCWr+BCHTkI0WCR7ZA9AaNGHqbE29MXGU5GQj+M0pZGOgbwMxKaZUtdKjq1FkiNMT63quWAmjjdUiXfHMz6d1lrdAgdQXpm2O24E8Egra4PR4LRxwf6UxSUMIxJl9I+bLB9sdNalq1eLqg60oaMbWZTRPQspFJRkHNJQ5Kx1oqGavE4Ivb1j467sG/W+975waEC2MaU249O6Efes25UnBsaA62evd6ImQhKJ4bjlAL7KNEMKKskPfkkj2zkBl8in+T9iDaw9By35UobT2bN4XDc7facRXu7LcI50SpSghozLJhQ+YRRw3I/qd6o8Za8F1E74Pvo7ZHxLe9DWUG9cZ0tmWYWO8MEczOr+GqLCPQ75pouqu9zcH6IlUXNTDYnczFhj13hNlTSUrRInyUuhmaV3EMVy7CdoM07ebwZhqWhLZrk6+PG/brOEmwhGH+6pnXtLY598Zgkack2DPQ0++OBmJcY5tOnz8+fnnlSWt9B9jelRaptdSZ71M4LsLiCWYuOTcTnwEmGV3kR89DFjg88M4Knrdi49TuJptwS1LxpqLPlgXq4epCrPP9wQCXsj/lpPz6hHfPB7aSwztiluAS9M50U42tcAl9s5azWnOmNS1ezYdjx7D6OlnH7mUpAkp2JF5mSo0xKIe5i/MFtnWsLPOxuQmplCert0h7Nfg94tmTndmJOsO1RmRIdSRfT30V/BGN1s/miditSDaPOVJUh9ztqbkV1GmK96iwBu6ge3nZakgNDA8k1Hcb8dUV9dRy1GgZil13e8wxqjj2iuZMw0SZsIzg2BCsOazVbqAgwOp/Yzsr3xAUOuDzIK7LBeSBGfXh8fv786eHxSeZw7CWVNiGWWswkrIg2qrPVLql+FDT85aQgmWN4O19/+/vf/vbXv72fz/vd7i9/+cu//Mu/PD9/GvcjwbciolEmkpoiCG4N4GEcfTmFVr9AC7QayF5tIGeSH1pB98Lku5N4EkzwJm+KIWV9zWb57lvY1gJ7DwaQEKH3BJR3BBVwmdKwyyPX+4W8Ie6waQs8fU3T7Xrh75qLmqxf5hHp71THJsdoBfWNmsylNQ6rhvW9LMGy3bJmEyZ3AAQEQoqzeaxhrJrqrNd1BHhvhzg9itwxo8VO4b5X/1Y0CaPaOkTXN/5pKnaP3H23Szy3gw08Hi+dd9rFJ8tgtlUHdeCaMow5BMw4aBi7hUAVakZwSxRXJTsH2LYcejRVSNptID0+PBz2BxJq/H9uvdmjfUkI2gRNzgQWangVxT1FORJWCaewcX/668vL629///Wvf/33l9dXOukyT1z3HcpTfB72B2hsZJsXA0gGipKDcVvS+IHoS2mft75j7xer8tKbFWxUGoSmAs53zH5XbO6WVqi5M2CJYEHaXKs/VWwKPwVHlVXy9k4toEm0h5GhfHt0zuD5khrMrK5VLqGZJtqkHaFoMQ2ljpN78m9xa3kmqlVnD+CxV1ujnH1dTLRXrByMVXI0W9/4JWA5jN5t40OVY3DQ4U+LZEKeZBPkCNjVlcbZXMzXw/BZcrhZNN8BvFd7/0k8itsKDkWSLPgBRz6KR7Kx55nniGKWe9BUtOT8HsWWcZ5p1Z0vF4IB0iFL2mn2fYdOC+KYAYTekSUzjl7t6mQq2pk3spcpQxXvx1jlRtIQGEPILZ/eT9++/X45vV0Jga/Tw8Ou655FTpbrdHm/vHVj98DDtTtF4d+xgoGCVs98ePnDVelWlXrdGdcDVSH84GTNq5IZ/BJypqIi0AyVqH4nM2bu7yxEs13qZTnfDOHvAtCMgmRSNZxIRcu7Xm9cSiUUGGKTmkX7Ps8LAjq9JroHieDpkEq8k5UElc9tUVxCV/vBLBa9XUyPCmAZVbCI03spUEWykMQsaKWwKxpEiH6Nasc4ulbN/J2FpZClvbeoAKb4tQo42UGyv0TaY0FI2nScmseqZrfjPEueTcI2Q57yBK4k/gkoEIp3UzU00Sak9q5werguAch4iFxP1sw4SEsadLfZHQ88X54L1GjRVroXQtyV+wycKllJyxiNrIpwQS9Fbps6z5fz+fXr19P5deUE0fVwOOx3+8izU/ttmS/vb8SpA49h21m5J0CMod9Q46TqFSstYdYVNg3TRu8q4jJqCS0CqPiitOQU75NrjFp8zEc12FSUhkaC1/VpyOH+3iJmaUjdrNm1cmJu0zfuRoLh8zJt+e7xFKLIhPR54hBnb3XustOLpPNuxgAqiUEV+u1SV8+kKaIx2tQ2WrIbFJGRL9YsuwWnb5YSWooVFrNAh35onSkDCFRu76MUr5un21ozdBSAOViW+haEdzzcabejMoznDRQeJNdj3HLWeZ2l5m0uYnYX1i4JzgTOWlJ8I3WU1sAh2uomGTTKHDOOI/2QDtg8qXfPpssgtpl0NuXI7DZP28rhf9qjiE6MMgDFKrrheIhlE7Vphr88EpdIbdP1SmhiIRKYpwv9eruJ35yphS5Bby7zjYyzw+PT4fgUiyczKvcFjwYpJWRFPZ510IRfguvzKq2cbdRqxZvGgpXxoqVKmTjz8wRFMEEtrWBJb2IARLdbgt+zSXdVQyYRwXSab+Z8Z3qK399EtMtwDZ5OS9pmDpkkDb8JNywsdEx17ns0L4bbjVEa+6nBhMoXun7VB6D2Z1ILwcWGpSlFhUObO8vN7q+KGW7sggibrhNG7dmK64pKAoALMFgR1krT6g4MeTnOa3ZMPlY1GIqzHvKnDS0rNuNobpQ6pbR2aQg2FEuiToFYhrh1FRG+SfAmzFLE1KNlDCv6LnKhf8Tzda5suKiaoRinMI3SsHns9qOMtqI/dvRu4gCmZpStC/dzIuHFY+IlnVnkWnRvS4SdKhueJF1I8bwUG6Kc4Xo5n96+rfONHaFlk6ZUm7iuA4N26XhHHEu66PHpNo57vl3ZwmDBs2gWvBauKQDzYvCCIrDmneDkbneEDWkkUsNdVRfYnx/QnSLQ4MihYjA1UR3ay2Xv+NDeMFSjtNrjeOWwqCkDDqaGri+7PaPxq6QdFqMMY07aeEJoXc/Ag01eyUmL0UIl6lCKobrrSmzu2x5SmSKqqaX2X4ium9XrV8wkqyEn06ounII7kCUtDUzYhWjmUTCeCZ5T5IDPtkrDlKF9+flVzt2HpKLlpanDXRqGci7msPXKfpwUMI67dU+oZhnHldX0vOSlC3ZFM8PELiwSpuIUtk4SYWWQNUcqebYzsQ1P5uU+jAP3PGNzP3F1Jk+6mhcutpkmYkcu8eHjx4GfbluDC4Oilq6vgPpgxNhmHcXVbO/n0zsGeiNy10vkOluPyED650Kc9X67faE7qyA3GnOqNQk2yHeZTWZIOy81hB5NBd2B8MZj9mEvoE0q5HbLR2lEgJmLzFgTRxX1lKYQ2r1DDiwN0ioJ947rQk2xqXcvuoYwwH6QqsNV8mS11sWuID2L+Y5XNnFngrwe+bJHLcb/Kr+DPZZL8Vgv6bdQWjvBuEtXN5vEqIZTtuxBj6EnDfpiTGSKLmj8IYNLm6grphcqpt8wijDVdI6ifa2yue8Mf7jdBIUGYzqUNQhI69iyIU0wrANPpB6XwyI+NIGxm6+JaQGjORFAPLaHvrSn/x92DMJ4JG1HTDKM4mjudyN7yQZuLsNlCXEtMh79cDweP336cjw8pNhL5miR/tpJur4aWLHYnVogm8w13ZYrMcz5nVgvtwHrWI1SsM00ceOOab4+lSfDpWgeDWVtHMNLWt3ojR+s5bDQ7HMVq64C7/nHScaPdyDnN6jIrCokk9DmV1UOuq/+AZfVr6g9pFgyWl6z/aesZPQq/CGR5fWwrZLWwjnn0ozGYansOfLMJZF32+149NK66uxLrJMwWzD6DyZdyt3D+LsOY6OaCmbwFEneyp3KdIEw2FSnYOkSo5oKPWftU7+6M6WaK8GKSaMbhPeoICqF5Va3VOycsFzWJkbTSTEITZ5oCxpHyes25m1c5t06TjNZC6RpjGcswsNFaGJ4SJSZ+QVT3w8ElMkGH/d70jKkPgYyU7j1tQA1Hgev+kOmYj2Qrf4kL+5DJ48WNUrGYzkYklkdKEZaR6liKDJLmkAX6Y9puhYuYfBnVc9BktHy6NpF5i4huOvlun1B011FZKrrg6IvejK1cBWt1Rhuw0jBynmrtWO+L7d8Qrs79364aO5Ht3BDqCU90TnOvWgGvqJpkaJOf9M0Lr5NIxd1h0IaGEzXuy1mWUhj2J21cCgr+pgZfMdCSp9HBmaBXWeLZKMNQgHZ5XQLNxUVeAcyf2gYGNHDOspu9q0Q0GUJ2qqqJU/lDMk8DaaozUjKwcKgMXp/a3wdesEsluiSxl64SjJU0/BGk9oRELbhm8nqMI5Sw8lBTunPmSWbj1VNFlUzTyMcxBi1jrwwUZMdj57qJPmi57ILYpjD4cg+qwPpmAPxCjdqJiVDcAizaFhgaSYY1zaN3eHAZ+LjRzQE5Pvh9HMys2TmFt96z1aYdJgqaMaYNFuDO9Tfrqd5usrA6uKO0GjrW6wRKaeGTAQxJ5daoD2FeaaZTJm4ZjAUZPyYmpooYxtf4NawuQtx+vet9CkYmflXNJHMPEohtmarHVANHXBCCJbRWfFXsfvuHbvhQsViHn5Rlpod7c5Bi2mkteyWF3wUJcklSzISz3Xo+9ttud2u0smpL2alKNG5j0yVWM1zKWZcJzh/9f7v5JD5L61O2o5Abx4EjkKjTO5Obltq7vmgHG8gwowafejivavqfD/+ILtqcpHhl5DQmwyWKlVVRg08Jc1xRScFHrE7MD/slmGV7pvWGw7pPpwTQxzGLcx3Rx6J/fDwyG2yDxzmpy8mMf15smLPDIPev0EG5bLVwz2BR9JzqatVOhw3kFqkVZ6Ka9PZhbaxmZWzFMSxt0xyL8jsf5/YhbBwCoN0oCoWQKuFcdINIQOJZZfOWJZg40+jgwy4SYxUi5UjFoNezmDFFYUJvVCpP9Q9vd9JP7bYmVx7Fauma8+onyuY81vwROhoVWfKHTU1seY1IzvEVJZa3qZLo9Sc7TA5IEvOFIKRoFB4TzkTSbJpCONO3Mpxh+C0iwSjNH0HOAH61MLT1YAxkVMNcWyCd8yo1Gp8ghWLFrgNrXAzlYuFSorEYjFcDZIJpsOFhkMbaHJ7tmi6Fx68CFzciru8kYft80iiglhjTg5HAm6xNb9wyQBJach+dJcPEv0Y9zuyQ47EMI+Pz09Px6dnUjSkZGgXxCRhh1nkprKdrF6QocBczsQsxHwZgyV50M3cbtP1euLOG514qTl600nIJSMvgb7LM+6z9JoqrGSm5YZlW7bN9apbqvi9EDDkOTmcXiOBJk24sXTZgCGtIoBW1wA6YqShimC6wpnBkZh9HgynVQ+BKyUXr77bxXbDlV81YxuTNpo57fxXg5v6HbsTN3YlpulRbv9CBfXqvGYnUCGJtm0jp9Rs3HQzI/tDQmBdhDuF3uHipsD9gW50mDhbejResbxdMIiZYnXlYPAka55dUazCURMKEv4T00JbTLsYCtFjJK4squiCDRqKZvvbwgmQMC0meCpa06lQX1V3ucFsbguAxwo0DQY7jg7AkvIuZ9VIItpQ9gcOdQRWFPO8LgtnPa9sPBArHY4PxCfPn54O++Ph8fj48Hx8eCBbZtgNMuyqk5CvziCxrKZNklx7Sft0kuROdKfT+7dvX19fX+j8hO8eHx/pZxRXMcdYuZkAWS/n6/UmWXFC/zINgqdSy4SELPODlWEU6UPnYEhOmWbCFtfdONLj4FFd1jjFt29iI1ztmAKp3HLPUVV1GK0o8zhIa3ip/mnn0QwA44566socqt1y8Qcs97aS+qyZPHuDfkplwbIWg9pN8jBIEZPCZnaZCs+oCVFs9E5BKS9X247cTYirOEmcto2IjGJDCbUNsSoI86fFcKdb/CGZSWKGNdI8RtXUatepjRKQr9MotAIYaSjPntkkiaoFLKGgvRiK+38xAyeEkJ3DDAyYNaRb6zZQlClUSgGmYviQgbsjRSu9oCWVilcOHMrQ27Tf7Z+eHj9//vL06YkMGVI3xDlk0hDmil1yGMNtO+ebLAg7GgiylYK0ms7MWZbup/Pp99//9re//fX97Z2++fR4nK8nsqw4ssbRogzP8vV2Zd+0PIDoULZIiTi4KSgs0vtibAUDsqekoM6n09v7G93oXsaiIIVIFsDb5yZN/RTPjAE2c3sUm/DYrK1hBy/ttyBp0yHArU3zGfinpkI0rGnkgr23MhPAKPiJYoEz1vkIVr0krEdNpIPI6I0w9fT33BWN0gXccYhg2Ekb/Mwx7Cy15gUhLqiRjQd0R2RDSW7VnGyeWXSIEjScBkoDf8I15hSdJYUHLA+BxjdmigpoMGpExOdhxKAJoMFsF+ctXQSxXa3QOmomUYw2fcnEnsPgoCBEE1ELshlsa3M2sefCRZuOqCWjKFLIoWOPQJJC5NRt7O7SnLHduBdhM4sfn7At2S3PT4/Pnz4fH47jsEeOTBoGjEvPTXiEVD7z2IF9avQLO+HQsnGeiHr7nt65vr9++/btj7fXb9PtSojuEvM8XXjn2P8plQqEF8ycS9JGqGQN2M6EG8XblRRjV79IVCuYDSXa5cv5Qsz58/pFCr6LOFxliTbixomejiMWEn8NwcG5sR02qVHdJpfcS2BxY1MNjVB1V0E1ikJlDgd70ssNgC6qfa/JwuYl9q85OtRsG1daRUFk37gg6h03assorzAY4pENnP0/biuH5MTfI46VTYtygcE6aezAtWscfjjTL3sWQJ17+tUlVx+xQT8mvDk5xUq/OG3aeMOFnBF0Ap0Gw8Qq50t1BRfLlk1SDl7hoC5K0VZOmvAFEVjcAeBZPIrZ5HbV1FEcndwdYM9YMWECBcmAAdg6PBe9yESMLo3bqIOn5Fr7/Ujm/uPjE/e7GEcpUOnQJ1YsbR11SktOqIiMfTijI7dnWIg5/v7b75fziVb7l19+IWW1En+cXrf52vPMmiRxl2lbuDUuGgIW/nXlXGxmlgGE20lt5tB3ZO8wu/QFmYahgdO+LFGww8x9B6d1q5Y43+qWp2k6nV4vF9KHHTH2fr/jyFKnU31bpmGYZ5IqtmFviEDtH67BJHnPtUJFfPckW38xctPv1LCE/e5cAP2HxzKIENpitSDxGWPIqGvS/iK+OU2q0pJj2qp+t+04CsyLxX1oNziHLH7C89DQ/hy9aulNXykAOu8VY7qioqygClDznvBgObS2uFU2WMlKtD65LRNa33UTPzhXtSe1oryuRsXNxUFCjO222j6or7uJ3Muxll1ZSx3xkc08U7MVEzfojteOJweIlhaDkb0sA9HUniEOz2RW16/2ssA8UpS3seuCabzv2ftAVsiyTjJP+9//9//693//d+Ki//v//r/+2//nv5LpQ3ZG5vB/kQZcCiQVX8lts2IJgu8wJkBm33K2dGJriX4xCR3cK2MmBNbY22so58u0ad4Q7vF5uxTiSWbMWRrzclcRiLnACXWYYtxJeWnUzhC+P2bHGo4zypDNhGRT/OZ2a/CNC4a4/c1m952jLEfTMwmNBJAVlRorSB5fZEaPcxmLqL3kasAMX83h2jYxeGPa7Y4IXW2S1y4d7BVDC1jjk/SyHgiZoyJae2JoA2UVNN4oA0Sv1YtVrqOLpz5NNJtD2q3Upzdl3OS7RDWRqggJauM1nOW7ELSPdQxe2Rl8U2paTPAbw25FayaareWS3ok8ETzL+nVFz6pm+dNt6/oRnNZzYxiudRk5mi+tf0gV8XQgOteqS8Hiv+M0IKlfQCfMdZ24iVnmtsCEuMq2XE7vtCXfPj1++emZQJsYSvN0u8xXrnjhMoDE4GJDMxKseZe0IAdmR8KcKvaNdqwcgz2e/Qi2HSJr+cuq1XP2xMWcp+uF1BxBk08Ph1lQac9syLwkDg+O5I5InevJeNphohEXlmqFn1SSyh9NkrBugu2j3xFEkjVNCaUBUPblYpBJ+S5qj2VVn+4qiGatGnbXGjVVSb2xpLoOGlZRNwR74IHVzYRHgi0n1IzbsKxZF1Nz/jA0BUOMe/E9b5IEvyxRpJdSPXJjAee41pyH1Ca1Z6P5Z6szuUiPlWy3qni6tr8p6tMInrMfoM2d0IO5PvQuo4yRcT3k5/HyZV8Wc5Q5zWM/PIu2ZRge6TY05hbWqjKS7jBHgdldXBBfYmJimxvmREA4Jam7IyKSwgVeMnxxpaXoY0dLtnBh+XS9Xq6SgEx/EOP963/5F/oywTvaq2VeN05KnufbQgeQWoppkAfulNBQvYQwUkEbBN6CgPIA7bphqFSfXElSiUVsZ260K+5q7TEd8vVyfnt9vZ1fD+N4fHw87A8cTeKhOvQQDEq5/bS0X5PGhWeSBZztQCp2x4WlHqM0idUVNYdz0f6V7v4pRszY6iTOHt1PM0udwaD8i9FRZSkVuCm5yyAYR8H8cRTSK0F5CNwpTB0Qlc6csIqYDfD5iH5Yl2lRsxstMG3qN+ATAOCdYmxmgDViW414nwHeaNimiLuoU1jFnryRm0ae1fsedLIX5IX6X2zzeaSE0jNW2fzWXuumwqrW6zjDFDtPMJXiD4h2GsHTQA3g6bqpqSZu9QTUBm3EdkPSMQobhBpXcEqqKBrYzOtMHLIu3GthYBuGrIgZPYHf399e397XZaarPX/6RBxIpCelOYjjQ7dvWu2PyvsA+YLi0oiZz1pyK5xjEd2al2QyNKsRX9TfIt5pdj8sjMPZv7Gt+f30/vXbH9P57brbkWB7IDUikVhZ4EwConCpPPvYJzKEZsm7u3GzAcwCAdzQli5c8gC3jQLqHHOyyJrxTNM6x/2ghiGNo1z/KCnYCe3M0WsASqU6yxwuxlZ9seQCVUpBayBwGUV8mldSnGFcUchujtty4/Im8dtJ2Xm28l3+Dj05EjcRWffGgIh/Z2vqZXBf/fYVbgVztqdahwxKjnfqqDanVHRpAiJU+03XKtes5Kh1Z9rKzfSJyQsH1s4VDT4JfnUcgvaw7cvFWPAz61dAE/0Ha1jEZye9Mzixnhv9ZdIn8/V8Ol9OpE+2mROeOfrP5gzTN/yTJLfoVTiDicmxWxKZ+xzWTDzRhM0S1CioOFFnU1IPa2xRqGdsaCF7nV7nPl19ZOU+UdzMNNONboNui1Temfj47dt0Pk37MfRDGPYJzdbqQnFkd1lIwaL/RF7YmcdJn5cr48auRwIqR4C9gatKIpkpVsxmNdkanB/iXX5NE5AwSWiiDCohAY5n1bzZqwek5SLIACiLf+1rlMJlc2ykevA4q2kpU0gC0SE2llmGBYhboDoD6MW+lHWjRyWe0d6qQftrZsyuyQUu16iCSz1WZkIYDrDF8BURhWC0fE++lY5LcVngfg4xWAqCsLpqOEQoCjLVvB/uDVWh5aQDWVITHEJ1SVfjp7nhO1FkEMH917a8GUaFBoIy+kTTMi2n09vL16/vp9fpOsn4Rp5E/3A8PjxxWTEXBWrMsTP2FMyzDpwcI2qBYeDAsbVoYCVG1H7DQNV1iOa+hM3lMsJRTjFjwJdNChY535B45nI6EbN0KdxOp9P76/V0XqRMbRxPh8ennJ+yRiVy3wNgc8cc1JDSuSSTAeXfC3r23m7LVdIsiEYOB04h2u8O4kuMAP9Kufg7O34KphSNtGtWaJV+/nVFXwEZNsWynbAMOJvNLpLz9wrkQIu2JJUpS+VKZ2h7h98UATAcj0cBSBeRSzWzHWRKD88CUoYI9AxVk8qvxqpztdsyAUx0jX3EFr/K54Z87tgmq9Mrug2j6ENZphX/7dk0WooTRL266xAXaUZAuCXPuY7GNojcNXA/uN8iOkhzeR6sZ3Swz2V4jOZrSUfB7XIm8nt9fft2uZzyyl2fYIOQFhrHjkwDHs80EyorCCdKFlhZM6/5snIObtZGOJHTl5WD1Y6SDS+mWe5Wp9jDKvJEH6w688l8cJo1n0kXEmu/ftuv80Qq5vL+bVluuWzLWuaJQzQE4HSHhEiAXLg5HseORVhw0lCUSvm05SFvmN1C3yXsfyb1c7te9lwLsTtwTcQx9ckQlzbYMyavgrUye1DlaZGD7DitpatWJpvw5fdTLOYa4O516ipygvWkaUMuYBzvulw/hR08DLtwQLUu4YOb5RfzJkm78kiq5nw+k/Agw5QrcrlsffP9qLQlxgDTkCbHqIQGcHBMEwIs+AhJAt0U6oeV7V0LNVwSiw0j8GUqNkw5Yt+w+u4OD2ITuB/GtP9HreLKvvn9HgS4ZAZ7Goaz0SMOLDEJGNLnQpb02zfSM7PgLqNsOLvFSpGSSURa1ZEoIUXuSEZCm0lT8D/Yu6DDbZEzmO/dvER1WSCFNc5k9NQeCkkcLJtX1n+bZ2Lul91AlH06n6+XCzOJrAdPTVx4chFIjP4cNm6jR78vUpclVMauIFIwdAxnp+6YTo7Dgayg7hymS75e58v5SkeSjP7y5aef/9Ttu4N6q5CoojRZK9CDFZe0293ghXgHW2oNA4ZkSW96MRy4MTyj6JjlYfsG3bg7zQR1w0gGKBqKDPBhyBAiLkfn2Q0rJ/gtRWcKdALg1iyZA5HrB5f9fg/bToiD15RDExwelge2scbRoZp6wxqWgaFexAp0u6u6cbg4UqnwOwo2GtCZbpIgp/4KoEltgdEEPpHSCw8SHKlRzfcamGtVsa9Uw6eAh41yM4upZTmss8zdYJuaPlo5vs465nJhBc41swmefU4X4PZy40D3xWGdzdIgMJzQRACiVJ1I8tAJSUjuqJSec6EyclRVYZt4hrZGp9wcUM4AQZ3MyFUyEQEn9XjwA7AZ80ZI/Xq5reucEhqf8IJOt+v7y9dLl2REAhtdPWc2REFjkiS6YeykRPN249MjArs72uOxS7lPU8jr7ULMWKRy27LvJMlYHtglqkoOueWkkKo0960IU2S0m/eamb3pLAf2TNAry60epAyDrELsZO8uET1hbIF3CLUMK6puae9LlJD4U7uRpMLhgd65xSvHCvLKkatNKmC55ZcAVq7l5SQ0LpKVKNoqw/S4WX3kzFxeY3VGF+yUGfENORp50sZrW5ZqssVaR4FEpfukgdx05C5NJYxypCbQuYFbKRsJ4kn9gBEGGP905ateFj17bHSb4bHqv5ArbZLV5glXRQs/LVTFvUiWhaT1mSuHz3SWkelDysu5TqCHp54g0SSDNL3Ys2jRh9A4T85GyyhMjQoaTkd8ekPmv0RO+h7QBayw8fAcwQ5WBaC0FYOpfjMeLK4lpZ+ZfXclL9O15JXtfUyEL5mA2yoVIpxVt3FanVRhY9oHOoFJVkmBXB9nUlWHNw6Fiy9R8oQ4XnFjwLkQt1yvf3pYn0ZxKqTYqvpqhfjvJdh48hb8q8dL64OkbHYhVtnYmtLel3R7DIvUUD90UljZV/9UkwDgRFq0ktlkpzGMBYZD0E4e/JwBySmSE7sxt2QhKli0NhRyXvJuLfJBh2E3ICmjbVxQSLk+XpXZuL9yb8cE5+YqKS3ub5zm7hQrdo21BjC4WySHrdUAfhHhkeiKRV864MCNRb0Y6nvczAkWXa034vUGOswTxGkDajAIQEgE6WOEathjKO2XJITFgT+I2HXT+miNFCf+oq8YHkJheA62IKz9pS0XR3wCUhab2CubppK8vnKKjSYo3gPzcJ+jrH1C2BdGH5KJUtYkXfYidwdhsUsgZN6mGfY9/cpVD0XjhQrR1ZNId8L1ojOXf4LkpKCIz72saKrInMd+drLuRncAeCpIdHvSFIrfrOEo2Z0SNJi4srOOJM9tWm7zjeeg4jlE+8kYU6lNpvMcH3ougNCU9WTC0k5ZPO3HHWjt1fQGC7ANV+FydyeOLpNiXXh+0IJIM9JGGDIwPGOlN916FQmso8THI9KFj0ydx6qULGOCryUE858F5AEmM3dUqhd1gkc3W51CnbM8ySC0c59jtPYisTR+VQTypUDF3Vyt9rCAANC++eaKKWxxYXZ628EkfzQUoPEl4RhJlIymENkNEMLMFDtxLmwuKCOmO+bCij4h3SR0WlCNiQxhQ31RiWZlFV0ehxBdKJu5PiVmJl2aeJuKLnUM7qfM3K97XSXK27kQMNNGpZeuv+1XZwOCYJfK9Cv5WgnizuASA7RS26QBT7T+KmamFck0YWQa3IJFCyjhU7r3RZpFBXhCijW9M4s2WSymKNLmigdJrtY/U4oGlfkdUig3aUItPce59ci2rJwkPhIQ6tGCnhid1oF+H5CmMabejBjlnWiKQ00XE1J2VHUMqHEji8h9Fzi/naPZ++1AnCHTitgHGjQWTgvBMaxruHqalswiJtM2I0zBBNppzAs+aCSt0VcnEaVI2oZ4IGAh1J+iKT1ns1y7EBR1vnlBUXWt2MdFXevJTPRiXmboDL6pro9quGvCWOOGvlOHoUregng6q4JVKouiDjz0aldwDAepcsEME/XRc5Y+GQA8vZTbOgeOYBKY0hwwzc7q2vQCkzIgaG3lrAtCQC5x0xlJbNuk9su8Op04f0CTTYkpgAXKCENCUk0qbiKon0CL/+BfA+qjuyWcKI/dxyQ6jGtx+40Hwa/uIRSDEPa0JEbJ7BFUe7KUKVCEkEVZzRAZtkb8Mq+SqkcKsKzOsbZj0exg3RWWgBt7r1cx86K07ZP0HHYXE/HdzteX15fT6URiK5pAZQJauAyQESxX8XM3cuIoqTVi5u2rtvV4v8tMFY5F31BUIU8DjgFelEITejxa8p52d7cd8mGVEigCFxv7GSKH3woDs5kH2JfpeqXvi/7fAEXUoAySn8agrjseD09Pn4hv+MI5et5+MaMqQrEbBI/tK9SXoS8llOKOxbqyBURgqkArOpD/3vynTmSfnQSkFyzya/IyFZ1GmRB3RzU4JJyAMRZvi4zsM4bjAuJ8W0SfsB1RxNF0ud6koob7kwQZzMQSn0OZnGOTzG0owM47MBoEMPEnjUUBuGW+kkTsIpuC/GbixDN5ej1eQ5zmE9OcgdKYzi4bQCmaimVOW6ZmmekdJXSv3kjcqTZZZpdd1ykiMEmNAEEC+5UmfzloCq5lr8g3RCILZAqb7FtSAFY21YKyM2yW3C4LZ0toVHC6XZK0h6NdYJ/ky+vb+4nzEqTllSglviHOOeJGpyFaQ11nymL9mqs7rBgwCw3ON3tGswJMv+iCiYsqoJwfKmzLu/3KGediQkqfGg4Cx7KSHOJxwvy0YgSj1TCdB5MGxdbicL7MKKbFH9mKlRQTbSPeJmbK/UbVurG1GBpLxRGtbjdqRA3f2hOYS8XApMqslCybJCU3kb1QlOnQMs2g/6L6sWXOK8tFdTkg7dIAtHpxoyRHyogank62cuLiLHQg98rCbl7nBZlnQVPx9XEi+3CSu+wbPFLhNa4l3oYiliQTAvrLGCU0QOtOoGCIKsNt+SCrI1GleHEywg0ZSnEVp8fIX50j6+gFKObnUNtOExLU05Ct87VjKL89MAcv2pY5y+522R+PpHL9rMJ3Ks9pVa+Xy3y7SPUONxyjx7hNt/XMCIXE1unt9SQMczjKmFER4liRTSwZ4GQkNkl/3RFxpN6jfcExmP0MJp/VZq4SJhpMVvtQJQnuWRqfS84eW6fzXKRNzSY5ED1JiPO6nN7f52USN/x+v2fGIBNsWibOYpP2EIh7LpxgQFJhFJuXVLyBfts7GH5m3oshqNIPbK/uHZColdZULlEBJ7RgZVCalNC8ahcbjTTbn+BMutVNonVM5wWjkaSrvjQUiKx72Uhj4cGOERYWhJTH/Z5rJsQvez2fb5fLss7qOlIrZysYJbCtZjRl63cZ0GcEnpU7hnEkXYyKyhrJOJHMLkYaKfToNaQI0ic7ONKzXEErdsAoAVFOKNJS2AEizo3R6J53SRIPmFVQEO+Aa0xe9XZLRQfJCzVFahpTqmopFuSP0k9gmW7vb29ERY+PT/2wN2GiLcXpRWR2OZ/f3l6WaZZGJNxEITIaTdf5SjY1JxlMU5AqL2IJAW/CvZYr2IkEkHwd4pZBGlXvpNKW7Rn1gzVi2WQ4+AMEGr3W2hiscUJkyICAYFmS6sMx74+iaTa6b3oGdnoO/VjG/soObiSbdcMGwU93Sc+WojbvFnAPEZU15qUpo26QKFaA8MOboDdxQGssFrduhpmCaZWOykm4ePSkQB0yUdzrjQeUtbB2UI0aA/0mDPdDaxUlW5Om+BYGnuH+iQ1uDJhZsbABejlfSPeus4v5TbjLLNWiGkqwq16SU0di8Ro+Sy+o6kMOS5iGKh5/TPXso6X2SfgFqf+wJ/E0IOtVmtHoXOuC+q4YzUmgCgpcqonkdT1wBmkVkqQRbvZ0z7sXdHE0BdVJGqZWwmUfhBqjmWgGRAnhT9NC0vXpE8c2jw9iTPMSbbLRtH202sv5/P71j9/p4OfHJ7Lppf40Y4sF2rA5HSxFMEuDi07zOFKSWIgEwQjxHEloc8es3Z5TrmDPOLMAnTQNi+zvWpnlAlpLHES1ZBufknR9SbgOfD14QTcukOVF4k4pxE77/cPDAyfRMJdL/5RU9mT9p50g2hAtOxCoJnVJjXV1WxWrpDTDCi4dCDD24qkDLSD6AD1poO4+ZhzgFkISPrqAB/N8VLeHr45n09znhioSMeeJYA1mTeltzEIjFLThC+Ly6ubL/PL16zRfpb5f9R2UCsKQBa7nYggAixzRpzyZR9h40tnGMrJdFScpSQ+xOtAxyEpFTlDHe7LMUlA8RxmZw8VZp7LeJZXSSoVnrgtsKSDmTAYlQtxZ+vL4igXvaaqwWfkEK+cWaFGrDMtpeyeDfenuCHcRyF/niZif7eHE2eDoj7wthNyunCP6+sqDsrn8+4D1oTOI/6TL0u7ndruy4E5Id5Q4w5rjyECJG/syxxz3uz3ax6E4L3AtAMji3mOWm9VQ7vEHrH/pkovwzFGzDjB8mHvWkipjQMJIeo0Liyzu+kNWyjA+ffr0UDaYCLyQ28qqoROMbgEHZOvtdgxv5HaLzG7W1ungGPXEgz2UhoLTkD6JGjn6ixXxF09+0Vz8hF7HKVsvTKMJc9fBAxLcvivBsgTcyCgoJomi6DUDN3QKgoVWtN/xunCw4rqLu7EbSKqVoc9LnLW9JS9pUvdqlgUG5BswQCNJpyU5z2aPExROwUyyWaSAMtFVcVRQp/3IijOBYiJzchhhwrQQ8QtIa7ZuVJYLMlHbmAh6YGtn4+nia7sFOKY2UcdJChhdWaOLQtImdbZbht46FO3lMIS0hrRJO5Rpms7X2/585kK9XqLkMUgSwuX15e397X2eZn1oDRtmNEuSVSkEjIm1JJlLvosoBVMb9/I9HB7IMudCwHGHVo+o5GB9gMF3FWgUr/e0V+3GodlhCouKGdyQ1t6FktMIxXjqiV8PaEp8C2ycwMaSj/aQHKqzty5oHuFQOnZxEL9gvs3M87QwqINutgmsucfGBBg8uEHrX2pOrt+67UJAmpwnv8BAT1q7gif0wnGzfYwVhSlZ+ppjwPM4+Rub1HJzWqINss5SK8L9d7oE1CXejgld/Emc3CSHlzaPMzVkJmmRFBh2PXUSGGRBICiCvcbS+0rq0hAGzd42OjTJs8EcjG7Zwy4L3rTHFFEMFnjy3YyO9MSq1C7LprDBYRCqxjmloLNttl4KMk+q9xSH4CIsygASd/y7DzOg9E14Ptk8tqI4x01p3Ko8O3tMSJP89tuvRF/7/eH4+HDY7+kzevPby7f39xMBOCL83WH//PxUG4ZxNJB9/wgVy6TriBl+xWpJePjSjsvLh3GwSp4IxAJq6I2jzUthasREiQHWYLH/oDH7uzA7ujUFCxCIwglS405sejgcpZPghnqZFF3BiOhlwDEEdaRArmMXmYhJ1YRy4ZFq0nZSDfTUNK2orxbcq5CrnlGTpjBfkpV6eb2IwjrJ/wU61HMXhR6WeAbgwbBZvoLJzCwyiYQnntFykQo81mMcrCyFKw8Ph0EmkBGfihBhRzyx120iBtskv5FBOlGKVGVJ7b4oLTXkMTQ6aqwrxmgoxef8KH4MwdM1sH8ZCIepv6TYbhkctMy6HL8zzkk6mavTKqigrmlLD84uX9uVD618QiYOqG3bFJUZDJFAi3ZkbQrao/REMsPMfVBix22exhp4yEi34xnucGT1yzyd3t64RHW6HXY7WrHL+f10OtOpj8QwpCXIdB+4+65UF8h6MfLcJslJgKMi1fQlDpogVR9XMUaGDEWlHXrP4paSc4UxjBGdZRdZxXQ0EN7EJ7J1LlNBxRg2isghrt0LUg/TdJWGRLIsFnCPUo0Yk2pPpChGHU7EPTfmWTI4FsKge/ahcVF85wLT4/ZNco9SeYwmTm1rxTDtkuWJmE/MfJXC/DarsOqoYpqsNCWZLJ/yNnErvBsHJdCX6Ep/XogZJHGxkPIgZMptMbgnBouPp+cnbk/eMfLm6PP1Io0N2LOlTsBC6Fw9MlGSW4Ll5SSkI2jHhoABg3ZvGr1Fbm4x72dBuia3gO6gPjWf0tL2OkwYFDlRVEaqGgpmdtuSSvCjBV3idXNWVbdk4I4DYjHzSER01Q2Kk4ExpcuUKslSJXUw/Wa+FtdCwmncurWTCdWHHd334eHx6fmnnw7Hp27o6C5Iwb9NV0H/EmyROQokDopIv9s0SSYK/bcoZ4oXSoMBEj+gRVilax8MPDBMIxSim399Mf9hKdXgLZrTFTRQE6M7BspdBlzEIC73UDpiEeeL9s0g1cnTFjnCC5y8AlfXVKjgO8WrCwMgeW0we9NG2tNF/Nab7Ad0BbOiOVi75IF2mI81pVJZiD0TvfgeUPSS3JgttdxFCNXDLlXTKOZBB+ROhrat83I6kZiTRH35nAD05cJtjoWm2BIlGxRDlYlV99w6c/vy5UuPUZgoGTIHKxxtYg6lYBkuEG7irZPOmb16owqavQrYyDqsWk6SYHUVSJME/Ko1cMBiUukMjknmEzBZyhwnWU4KZW0MdozwjaqjI2Q00otBs+ODDxeN4onigsq+L+jwKQ5yNQVxozn7D3WZWBjd2pAFU/4K9mx0ShKyWtjrJzJ66GhPySSEH2xZw8IGu4zdlRUIUMWQxICqsvuoyeOcJfqZZD/YqMlp05Vq5G+xp+Y7FEdOMe9E1Hh2UBQWTYOr82ZzqzI4HpUNwmIkNwNdPADassaIRC/iqVg5blluSBkTm9mpJpTi+Tt6x9g5BlBichCGPV2uUeYSPz49Mud0nWSrWV2nfUvVohifiEqx0SzE3qW6IurvURkt6QjFx2VgOe7AH2hYno7dscQSXG98OZG2gRxeZQ6TtASR4DsBr20m7L3M3L+fxO7bC2e2PzzyvEti/VVyK8u68NCAxE4f8ZJkVB6VpKWDomX60A3uvl0Lwm7aAdhhahSSMMXLBAc/unC7kO6mi7OJDyYqJRoCZbxE67mGDfpNGndop6Cg9jToIesYejQb4MBrQABUj2RgxsxZ4K8ixSpLJIoOXg6UEOvdi7FnzSIHCYsEuIM54zP0aMFDq7lMt5mAa07nE6d+X687IobnpyOZ7GlMO4Hw48gxHMkxlfa6a81/TRyvvM3z+XKZ5kkgaxYDl5eaOYeTBHZAVJ34ua0SQnOsmGeMWaAtivFKUL7SsqJgTKRvmuMsFwNjIYS7ti8SrzW6ZBQwDIfjoQBOkOkL67WL6tItWvWqssfFv1m62wBUyq1WZhLecsePIr81AOrMb5G4ItBa8rhYiPSBR7EjN071frSoZrKEyyRqbQMhgKAjqpajkQsjh4X44HK7nE7z7VbYcOeckXWTKH6WxFO5PKk0ogaCzllIiquU319G7on5pySVTDyZNmdpSbpJNI33me+mHwriOtE8YuJUgnbljzYAi1yRY1HsXKyg0MUWtpKNlpCWMmdkc4pDQHW9Kqhg4DNjZko0U7Yo4NDpGMEcdGjBoYKPw0BMmqBUpKIiX5SWB4EqNvr4YbL2WQnglICivsCZnbRoA0lEekl/PMm9I56RLSDQS+B3vF15dljYTudXMmOe1o0nvQ17kc0cQl20a/u6aS4SXxy+UeHDlTAx88w0oQmMuz1IX+32ZAcde+T2ACB7UbRpC3TQAuoCBZmsV/QFH2Mxw69oQ07REqJ1c3AzOxlryaHRwJwERNjrM/LkrVUiZpzBKaEBmEuABU63SiqIhdHRAvZ4NckkkFzP+dvLyzxPj49PR55RPMAfBc7XkHaCD6JH7oMkBSKcZDeGp0lW1wecL2SxcSudRdr0FwT8zMJRs4kud7lwlwgyX4ive+mevHG60AZjSfrAYSZp7DQZKktfr3IauVMmj4XxES4Q1dKRVNryM/Kj+0bSTDAjUc384rowa51usHiLijg+gSFUaWdVMPuJXfmoCiFyIhkyysh0nC2ZkMLao9peu2+plMXK6Zn1pjiuEBXcM2ewhOvWjkcMbH1W56qkMzNM24BWikpG8Co22rz5JC7G4ctPX/70pz+TGUgfz2uWehtekMhZxkTv5/P7y/vpjR7tsOdBbp+eP5GVmHVCuxgqwjDYZTS7AVXgTeRDBVkcxNYHUU8y5udxdzzY0J6o3hez4mCC9Npyr5hFH9TYwV6FisVkQ0yVNCBfF9MM7cZwdq5jjmNfU0/qM5NBfJRhaZtMcUBCY3G71HGdijfxDvE7LC8OtMmHA6bqLSQqIF8Phz2Cu0XchZ3k54rusxZhUjAsiVybBQqA4sqHYILQ7JY3CwLWZmsBRVFsAvI4t+1yvb29vt+WC+c3dHEVgkEsz/A5BACIFRlQvEPT9UaoAKFoQO1ixR6QtaAixnddkSkAKeD/kq3hqgcbIFHLIBrBHcGKyqojkXlmkAiDTp6TWRzsNNPUORuB6MGtgIRn99IYr5bajFydz0nZzMgoaEwT81Unbqt2JZykg5JqaLNonq/+IYTAyJId9KQ3jrv94eFIBv8qKa2Rw9+dpAtthDTO509kSBL3H4jKH544xXErXH0imduihZkTBGJ0KrjViMowsB8fjqiKISh24CD74/G43+24GVsvfZKj9oHRRW3Uh4x6BLlnbV6MQ4q7+yv9Ozmr/jDnYDBLsXXrqqqxM8QidQ+c9L4n22bj0Sc3+meRKs4E2aPS3J1Bwaxz7n21TaSl2WveDztao74T5JbP59PGHnp64J26kJN5D1Gbi+GBzW0lLWzGOkLzWrO1kHNT/oVvMV4yG0v2mbNPCVhfb2Twv9OmDOIgztIdUcqEEogMlhkKuVHbNC8Lh2Ku08PhqFwqCypN4bQ+LzZOFduxYLYy/yOTMTmfT210hU4WP9cthj0iEl1YRabT8THHhweBMCKuslV1yxlkQTaj4+BVrVH8EKpOTLYqtLLAjmI0ucMcpOZQ+jVfzmTsbTvm0aRAU+G6ZiRhd8TtxlwdONrIFWDsfYt9knZNvhicVdOPD0+f9scHKZMO4sAMsxQkF4slQquAGLampK9wOwFu78sT5HYHevPx8eHT55+enh73POhq6PpdtC5I3pfDa6WkPwzbM3VfKtV7LrapoFj9Ik28s/oDjLNc4URFwXrVENW3yL1FOhIhnCHAlQFLgAUjWwZh6dlJwUPa8gQrZz9zd2JpSDhIcS8fPEmyHXJDEfjiOseCvqVSLm3NUrI9LDQMDK9OC90CULgAomRJUkw5QvicfsSlrSHMRPKcLTuzyJtuxCWcBTj2aO0mVGFqyjpKmybhN5FiHDTTSSvnnNwVA+ZgmUsid6TCjl3sMgOpcLEUF/tqHFcJuGhUwPNNmS2ii7+Zqw/IrOw/PT7sD+M8397fX0loYTpaqZIYClUd2cGmfJqdFOE9AluZPxWGshIlvqSYnTsYMLt21tMMLmk1mk04muZHLHRY2CF5iWmgR+x55EHHKGEp9NCLKhDJGQuJ9QlmiBnEhedWxYsI9GKt9hilj9wMm7iGB2E9k1FNIGV3fHgkkastf4NOo9C0K1lbkIeLsF5/a2g93mEt5SE4ARWkBWMvVS8KK0LFDZUIWmUlxCTNuQMjNOT/Lxw1z9pV2uwG2HDOM9kyqVxg9D1t9kGinJIBPU8XAbKcOi35nWItxFTt92TIQXMXkjWPFk9kcC7FvSK7lG9JZrLKXkti48ZJ2afTaSV7TKp2uTlJEr7vTAxDaaZ6UdBSz7qR3Vxi2QqwtrQxvOThRPFKB7MITxfMCImkSM2tduuVCiU1Y2wTbWsSIJmnBUZZOk76HIcDGYFEJKdTOF9O66yJoa7bLYet7iP22DBGHYDjOxvNhnUqEcOaQSyHBcZhunKRtuQWajOqYEkl/pOEGCdFjjy1nTlczP0ll13hJiFI5FnEtmGRsfQcTYFHT7uD8nn6vvd4KEpfs20rLR9P8eUpi8eBW72h+QM7VqS/OoYLiSfKZHdwHWutbPGzh/fLfGKtb8xViqoM4aZa9qCx4aAysWiEITbpGnVlHW1F5KkSnh7YIUCPfb1cuEmA2IY5Zddo8kVigxyaTvvYIV4+7fa783amIk84nChmPdo09hxAHAYypgQ0sWuWl48LHdmwJ8rlhsfTjK5zCPug0jioiNUwEbfX5ULjdZq5su/y/s6Z5HnlnAyC37ALFJqIRNaoV4lWWRvF7R4QHeeU5imxlW8MY+ioLl6yvjmirTQblwWehv9hOLu5eSffNt0PP1/SbUGhYFANWjRjpXjY2m/DkJ6HGl02huawUorntgSYf3IdnF64nFXClcl9lnf6ECyhplG/WADuAC6O0MK2/hwv135lFdKLF1H95LLIJmJYBCf0zpHWIkr6m4KxlmZ6HugiKkVaupoO8RB88diCYfDYaBK/XzlVCX5e1xYWarYVCmZm6HG+SaUeE9XC8UQv9flHHQWh+Ut0nOBqfsL9bh9kCc+cHSNOdKtKztm9qMFpSnjDpy4WruFels7Hum7DttUCm8RNbXZ0/CiZbPA8rpLSQsSXpUEro215bWwp7WLkxCS0C0JSDftcOd6yLJKescy3+XY9nc/0jxiaC7d13fGwvlijSTA6VTRD1iBCzGmAgZOVpBzqOkqk3ASeAtEgmL7z2hXexl68Xh0ktEyZQ2G9OmCqryaqAw1rxRIuEs2tMaPPXECJ6Pl6Wbbpej2vmO5o8ThzhLjAwmO0IqzKQSfH5iO+RGe+fpMFGxewS/lOYrt08CS9Yr4epdDYYUaAmK/cv+ZCC7Ks/bxInyIeiig0ESyrG+SakVYMIoVHDj04RVLogwso7KTh0YDUdX065wbr9mYMY00SK8YpxiOxD9k5oBFV9rN6BT4qDlXRGoYM0ZydbV0XmBf/ILMVRukGEiGtuBtjOaClYWZBvi1IStNz6tLXPZMe8kXz4cm0mBc8pxS0DVZ4g7ypJBHG5cbv9HB7IpuWsyHNi7IgHMyOYHpNKi3FoFuk+wnXt1zPN6Izrs5fkB24otZF+KFDHb86wArWG45reFVYYxQLDcqi031drtdoTwFwJX4AtP8viP2bFw7OQEnNLO6SilYdU4yCddvUk5uidxNhJCFDsgujGjLKL2SFXWeCl+bOMm+qMmldcDHo75IioiZ46/WiSP0i72gbSIhtA5uYI4mJvLghlLfqOcwBwJWQDOT6XmHyllNHDD9jvq84dtjPzVu1Jay8FaYVwc8RFa8BZBc1bFGitjtIyBrmgLATcaV3C6RHVz6uWmIlaVVBWqdZioc5G22rdGaKRSMtprHc+HevmXvQgE6QfmH6x+I/ICbeQmmt1Q2EMlXYBO7ua1lABka9FBErucrvPIqCqZR7KUijlqRtMCWCzAWgBpIizzMc9zzchbOP2Oa5zrd12axHRzeKXU73SBqGS7PHMTBtLRNXg13O59ONY8YX4h/u+6XFWng2qbe3wo8qpEVuATsF9JEhRVcqWogICwRl/k0S9l3D8oPK5E3xC0XxnLOYDBzd4BIJtNWTBGFLctTNjabgYMHBfaCmN/dryDP8sFLvxgk+pcOAGU0vCkFZBGKuOmDMMZzzXcK4GiYC+RKC5sDqgo6QY99zIkuFM7o+YvhItTMmgUmqh/XKKcDPux3Zu1lj0wldPcRHM0jvSD5TFyTrHfzCNo8E5aTpicalJTyQpDHnyJ7VDm50BZ72HEH9fir1AHMcdTUuSf5H+zVX5BZsiVx55eKcU+qjawedWLzFgiM5V1DAiIYXmAr0pNK6QS1GIfR9SpZaz5kcXHoqCZvFxjloGQmG7IjRtGHMLdOn5LUJwiF7keeEcWPJHJA+TED2sLsdjg+jNG6kRVwk70MMHtZLYcg4UmI5sHpW7pTKGuYieQc3Rmho2sBSX5w/luW1LcUgZdB1R3FF5nwCXtdkBqDkIqMT+SYeDplQ1K9p5gXZFJSyelGXpeofboPVJYTYWG6TsuWMEnjo8f9inmDhXy0pUi9lp+k0Ge0MNVUM25WF2D0moIWlki0BAaoSE8dH31IwTAYV4Jmls42kH2Yhcf5EKP/wsKcljKi9ENbbrMMA2gYJMovIJdtoA0luHZ4+7ff7cj4TDOi0gEfstChpqurV0XhVyWjYC++plqazlOHVXCTPmvjlyJUwEU3JWj9EcdIvNtPbuMBC+aH2HCwcn3FlYTjMdFLr8oIiEprIWgyBbYLebia23H1LaUjvIKgPFX45AABrYtOxu5x0TyfziC5ErfNtYjcJU/gGx1qFfXJaSVRBeIP/4h3ox37H841TIqZZAQtpG26R29+wVcD5eztxz4xAt0On2SOcv5VlKuRylpIWHt9NRsw8X1fSSzKIPGNVtELHUBF7bjbbsIDCNVmqDsk61keNiR+4iRu/spLcgnR8Z1Xjc+DNV8NbLt3+OzKYugFKA0qIbg1z5FWz6YoWhc/YHN99kbicHlYE4fVwWESe5Em8J50yID9XDc4DAaGbBBdAIj0iuIEmT54wtSHksrnETeK/31jKS48bEj5SJsxLTYYU/EVF6xjYiSehQ501zTmdolCPT0+Pj8/Hxyd6OtLvMetwpGJRAyuICHAbZXU2JulelCR2vETRN6IsRMfsj8S6SXpWxQY6ORgLTTTSvCruPogtMUctH1QlE7Vq2KwUt+lNcYNYMbXH9DWIx/1tRXdOFYuDFffzynHZO5DpYgT1bfT741GWsB+m/sIh8yks5cbW6pbbnDScVox/zY9hrtsfdofjKJlp0u2IiT9q/qUOPDkcD/vdQXONQeBiNS43RmInnvLyLkPApY8lT96bpVsbhENJVrlVYjEE7OhfgtnZ5TxTgKInJrHUW9PSIBHVhT2mPTJurWmd2eJu16uRkGT8rE6ck4AmAzo0fIBEb/IyNB8Z2lkvyR1nAhqaSUZiHFJP6LiTpiWBmzl6ridyIVaQF93Tmg051SYkTlDEcys6C0SxuxDaEP8v/0cYibsYRkDNgobcooiA5IpUfXXoOjL2wwOxy/NnCe2P12lecG7sOkMNdkRmnuFb0May6PpHbdMmoVup7BcZFcxO2u154nh0l53bLcEfquUfw/XmEKzgjJ/P4jP1RKKxjWNA6c4EBvlaZeIM5Xyidekt99iRQZ2czkaqaTRrVCo1xwMT92437K7DZeAJCn0n7QUzSmvQQ1hqhpGBttuzU7+XPxKmIMUOoSzJspGElz7J2vGLpzfy+CA9lI0k7tQ7vb++v76+XG8nDg1JISw6wxebD0Y70clWMJCImMQMweC8wD+zYT+QfpYRFkkLQhXqcCYo21YTyXemMEmcDBmFzaK3JJeUdWank31ZBaByPwXLwG8gt5k12Jds8kidNzEiHYBD9DlLpjivnrcBUGhv7Z0k+VOz/+WumDiTPDC6Kq8811abxRSxr6L0MQ6qsTdSqX0xqlTf6Sbmu0XVxSvCjDZI4nnfc0rL0zOhaBJlBIWv4nqRJ90VS8wphnq0+MBcDShldfNOHVZSDr7jYYO7pAsHa7qY8al2YKsD8LLpxqVdHoiLvrqxPzgUWneBG/fYqw8ME3zuYGl2qpia81euX/GrFLQ2ScDvkTOdSfAJ8BZfEY8y3h25tk7qId2lI74yaVIjjWqkGXYnviY4GbJUDXUSNOIhj3t+ccMdyY8WpcZpf0w6W9zQKZNhT141B2xDUZ+ogE18XxiinIJ3x9XFFYgM4rF1k0fS6HlxPZLq1I0wcN0y8wL9svWRbF2hvE37Gmx8TQ4wSafZ6MXGUPUxeB6LL2bU0KVKtCJYCe4dTejAHkh1G/N/iIbuYgkWR7fABvqO4Mx9l4DBtqxlNlJWL7Zy1GbJiYuWO/HwsN+CjZBl5gLQItZFx7Z6QFlOEfY1PyLt8MjZu4yZxwMLP85fXrdpnk6n99P5RCA62JDTbI0qNOspw9u5ShChKgRBD1wEmaQj8n6/Q8qIl7S50mh4pP5RmibG7rcwvZrFb2ZHm2lnSsDoP7iHrLgBaLrMmaDyS/v11k+ndNOyZXNkBn+ZP3KTXwkK7/tu2PbW6SsDnkR4DmLwNo1MunARSHKRIMBeczqQkUGnOhweSMnAGkc0pSR1BCUUYdMhtz17R4OENHiRVw7yd8jF95Exum3FfFX6Djq/mMCwCLdeQtzcWoPUwSBcN65iZS9fmiU3iMsCJEdUnLPc9k8c2RLXQS2HrbxVQIQQ6jpj6y2DLljQGV2BJVbr6QadZAyFDrsjnrRls/78wVGi7lPImrKnaVDazy6oWwCFCsIvfKzUeS/LtgzS9pEnMs+H27CbNnYcwxgp0itZ8Coji55hwq7jNvmR86M4DMU9V+n/wnNSeKfSQikHgV0pUZ6RMoKhpBLOFhORm7mxYB2kS4brYGG/4NwCTWKhx8pBLRcZbFNfSO9ekOB8UzwubC/fBlcT4ARzY3sY2xnq7kDdWTdL75SS8WO2thXww8kVuU6KSIfnrvThQySpeNwGO40+ntmSVZZV/EqASVxgzYIMjSHlC+J622pDvV7yAA57HtM1i8YpWqyCDvaSOxUEmwV1P8JsCKZP2scJNnopmIUidrgELlHm4WAl7ZD4nAuaJ2b3SvXaEMeCB/LIms0u5hl3FtJK7BK/y6n1qIHxtdo8zDbcHYAT5JA6yvM4pTc0+1xQEqmFNRKVlFqa7GVb3ItZcbWk+IcOlo9UhWfIjjX30u51f9w/P316fnomdfrbr9v7+Y0+5A21jl57nnD4adgdAvsA0ipOG4GjMh7HxLVvfdTwvPSUkkaHC/ujbSiVHJC06al24cIU6O+BFjbFFIjvnG2XaaRSwbdmhcu07VLD+EEjyzY3XZ2Mwgcm51wlFU0g1x77jRopLQ01qqYYZ1eMB4XkXjSdKKMO+Gj5AOKSTI1iwv9yPa0WWjcEiqJfdK4Y0MGsY8NBNp6xOUoIJc7DCTNR82E1sUKvojO/tcSK3cc5W6K4a1Oo3By1ahoUVHMc8bwQh30cEDoIkJ/sxhi5r2mc14z+JghY9rW9g+2z1GAxifSd9hip6kWXOmucDewKl1dUjBA10xnOXY75EFluwjG321TUtjSMj2E3mgpoW5l5zhPPTVbZlGT38R7cHmx2SVYzL/24P3z68vN+6B73B77j37rb7QanHImwL19++tNPfzk8PhK8ui4ZwJevIq0usnV4w0yB5P1NjQ7hl5d1rmPAreSIHwEO0l6TL9X6N8YrxkI4nK9snbhN/qsYirrFAvQVm8HjEIqvdTR9AQ5TUJYbwzK4xQ/aMounAWMGz8zWV8xQVNTd85gGkOQz3vhUGapyqLK52UBOLmaLBQk3QughAMp5ZkM3JG+iz6fbZBCH9oHDom9WDqoGczLBU8TARXaz0CABdJlEnjftLWa54hpMzNrWDFZoU4OwySQT9Gqm03c8rYH3tOOEaGKZKVxuWpMlQnXsBYCh4atk3ItTYkMCvOTNreqUq1BDude1PEdHobY7GEJGKEiU6BMgH4Gb28zl2eLjUpCAtgi6slLCp50Cwsr8zAmDO27CzWLIXf7sHpMAkpQVTreZB01P4/Hzz3/5C+nN4/PT169f315f6Sk+//Tlv/+3//7l808Er75+ewtxo0Uh+yNKG57b5TydznmZA5dSssrurBuO96zZrF119FcwbmAzrMeoZ0kNqQF+bItBbHs+dZQpSGted1oIBN6DVjFo0VRKjgaGS7EautaUac0SE8IG3xXFZSs2rt4OK5EpDSV9gFvmIr3jB4Hk6pcseIBSH8QkYykohNboUVAEGAH1ijm+bUiL1AUgOcrbKLLwlabSeetKzxZAWtHLHlWK2tBBiLY4sTLCASRUg0efWJ/BhIi0ClrRTZN2k9ll/0gW1DASLCk7zqq63KYePgg6wU6C/66QN/iwi8Jo7kOC4RRe5xBMxFjepLgYLOtPGsNoaC7Wb4jPN89E2xeecRJ3xQpZYKhv6KifoE84rsQKarc7PD1/Eh/XkdjGG62Jb59Hhd0uF16lNb98/Ra4hGP59PnL4fH5Z0KiD49ffrnQOT9/+vTly890K5fbG+FNhs579m4V7qQ8n99Pl/OJkNd22Ev354jyO8S4NeOpScRUfonw40tcaOilx/Kutfidc9ywsKoeVQ/GSJUs7euAZ95Dw8g/GIWDyCx1sGWWO1PEWec7v5nJpwoeiiVkOCZrP9IChGKRQsUSlr8H3kReq/JR45HLbVaang4wU762SgO4ed7tFpKjUHMrxqmZUQ/Uuw3jusxD1219L12iu9V2w1RdyZaEqsuZPKJcgGiTXV1X2W4yBh3YInAs7Q8PRDKPD8dRCta4REQ6JsZLz80SODGew0fqKisWrRYjh2CKtODJ2jYEaq7CXvlH1AkUJ+JinUJEXXHiOhu7J40prrde5o53g1h6iN5qxJqfWawvVsHMMF8+//LLX758/vn48Bi1I6vk9dxmst3pfzfJ/p+m6/v5/de//Xq+zj/9ZT4+7En2f/7yJ1KuRMvEJOtWXl/eXk4XgpsPRzInd6TJF87pnDEPTSrr6kArMUF5JhmyPr3Tp4vviCFQ0luejX/2Mg+GfYIhTAdgbuQUZyQ3XUxhqyz37xap08wuo+7AUlUppfm9UqqLNvSNC+3pTWPakVpEUE9uBxlwcz7z0Jy+UxMEizap0XCRqSMolsqOpnyEglGFs3AMvGeKfTgexQ2geeSZ/dFSLN5xu5FtN45LP0n3mWJFnpAe0uYTCxu9kUU0bSYsu2bU22xJizq17lLJmaQ32cGFC7z73Tg8HA+fnp+fHp9GTnnrdvsHOnLc7XhIHefpzGxrc5FBZwyLgmNoRSmDXHkyqTb/LOqT8Lxy/ZZuPWJERad/qPOMM7QYcakzTdKHiDqHXuwgdaDZBmVJOmfhsj8+Pj9/+fzl56fnL9yJoQTpkMa/5OOa8C2pyzgRw/z677/9/o3A2BriL3/+86fPz6OEyQ6HAymO23Q+Xy7ny5luE8lgaEICwchbI5MgEL/KSLmduanCYpnLoI1kvXbxuPScZPVzqsc4iNVXXHs07n5XPh+MHAdj7gOoxIzv9s4Kwa3pqlM8LtOQdb47yr1u9/xWYHE6QhExrN41F75yA2bY+FXk7h2zOYPKvRvw8xsyWym48jILGLY7eJXk1uUSkWhB+jqJ4cMnkqAkU2GSzOh+WCTenWWUJcEk4J5s8URIIFRQw2gqGjQQXSc5dJgLJpl0KTc9TTDyMhp+Y2fsPBOMGHv2tBIPPHA51FPX9XTYdL2+vny9Xi6oXVWXuoXokYcR5CqBYyOa5mgiTLPNRBZIMEQWi7OYkfEFFhHxk6QWhYiL525nnYwjT6qFeNoFDk7lwlOEDsTon78M+yNxV4lWx8vZBESnvTwpIdq1j8MjZ3v/QuDzfLl1w3jk8BgqZEYMx7ycz+fTKW/L4XCUSoEFbhIzuCPi1anvZRzA+TbdYPWviGNaTrQJMl75lQd+ccXu/sCtMNpxOGb3R4PioVE7VdA7N4CLjH+Cs02/KUrXU2Z1oTVUXFWMcZNiN7NXIO5dfbT/GNHDs+pa0h/CGSaqbg2mSmAsVK4r9nimzqz2F9jDucf8q8ibgt7NUi12OWMy5YzKV46B9t2ui1qBPLDM7G+Djv/khgzBdmKT8nkksJAeKR3X0KLxBNaU57pwY3q3LLNmNZtpVQAkSCDzzczz+fzGw4YKWblkEoyTVL4dHgmsPZJGvIznGydAXDg8FFiKSv+vldtJrkuRJM5eZo3A+ZJMUAFyQ3ZKVIdj93CZWJo0AjaZR58HLnje5hv7FUnFCibkLFLIA0ZE4sFkAcBVPZyksRsPUjdPFyEsKU7yIqY5Eu/pOaVtFd8kC6Z+PPz0p90nzn8dSCgQ14i7Lq1zfn9//frbH+8vryK20rothMuC+jE3GWIZ+p365a/Tdb3dSMXAHSGPI5My2Y3ViVeFlfsmGpLT2vfMbXA6Z+2M5EmRxazCYCHG4IwUFOAGALM26OmvfrPUL/9Zgy32ujuglPZ9ZaVQE0Lb77pqM9M+3p3HwI0fFNv+DJ5m35zNf28upx2F8IaytDkh7GCZpkpa5ZJJs/diXg/iV6GvH/aEE8ZO0sXX/YF9WSz7V7FAQj9u9I4MxGQDlHATbP8NcUbUOMi8Ci1F1k47mH3Zo8kb3QudA5GiQfoK0E1frrcSXt7eXjGdibsPrzOhdTrr7caNn5F+qNl4yHqGfx1IXGVjMOtONyPAZ8G3ZU01VVuieEDCM6WT73BTdi4HYq0jC77piCjYh/J9GEU8GHXgDFjuycJHSfP5oXA7YI0hii4tkm60sg3Jia10jd1h3I9HTmHZcUUG3TaJh5eXl99+++2PP34nw+XIgy642Ak2PI+5vE6L9FMm9qDf4lkYZ9ms21wqKFnQoG2AohETXibtSUaVDMDwCIzSqjt7jJCi6RNdO9cqfjzA1XfYrKHy73/R383YMr76YAV9AGZ2R/dVfrmGfVQYBzsIX7Mhs/55abnf3i3B3N+G0e4vrcis4X2+sDRCIdk1R5jjbPIO48xu0XI8cMlAFxKBgYenT0RDw263Zb//LNPhOCTP3U24QZh6qMlg1RENUvAkD5TZy7kb93vusa2Z0xHJlmgLzG0lyGhBxun5xCU69F2ygGdSLuznCTLNe1qzlljL7QcXBOq40FFZ1TbF/hsMAauqB8MEY6y+Enj8QihWKoel9ib5sGHgmeWl4Dmew076GNFTx3kaGTeuvcASbv1EehtLIcPIp9uV7A5uTR126L1N6JfOf7lef//9969fv57e3+lPsjCPDw+7YVwNmch4d55aLfHbSKbdTazXDp2NY5KpOPIsUC62HgKQlbHHYc9o0QIs+rmFQ1r+afVJyzxBtZAzVYVtvYfefsgzjZ1TLZnsGK1Sc1bGiXecFupMBIiFIlniuUZUBDlZRE5dz2rzyP/yXeBJWw9Un5vl7jkCbtWLzgS2GgKegWzWBQ7uu0mm4pLMPIpkYvLmmnECCamjLUdUNHH7hR1ZG8NhlD1Ds7Ui6cWLzC9bJLd/QQE10dbxcGSpetgPUl+JdA6UPReM2Oa4Ow9+79LXG/EK4aLrOZOWuQ1950FVL2XTLcj2ckEYGt9oa5ci1GC+ShBXdZqpssLoyRTcsQEbzXdYvVLCM9L1c0/QjA7duLp/2tjkG2NBUkIvs0E1J4NzKbgz/UaiBtCXe16s2/v7+x9//EEMM03c4e3IrmqCe9weUeYrihOPZ46vxM7SzJLfyqzEGFf2SYeDCV5JIeqEHxfeRB0DwcH9cc9ua0wT2qCKmjVRKW3rmhqDpzJMUFshmASqyqfyzA+5xVcN437vvQN+oGGicC/ym9QBpWG7I04JU8+Y3I40SPK/GuQV2t9wJ6ZkHBm23ogP6hFAVdROtvE0Ua13+rmlFeXqtIVDN3LLQp450q05kJSbpPcyVoD+iV1/7KIMAOUsOGGCHt5eTFpG9cHEc2R5LPsg9eecQd0PanxbG5SO+Gq/D9Ktky7HWu/3eHl7JeEcSXH1UlWSkKYjc9fkMbJFMOFZV51TLDXTd9akpOpbxbfRRWm27xdkl7q/vHrGG9mXtSEQu/v2PF6C7ZRllpq5ssyseHejNM4WWYAePZwClhfu+Ytp9WyurG9v76Rh3l5f6erImJUZNREWLG6c5M7Mcz9lYDrrJcSTNzemIS8gDQuMG9RmyNORPoNfTvJlkmN7Ix88PuiuZjeDl8yHEg2JVbkEgvS45w+wWbh/R+kxtGjnjjblr+yBytJCMnMlG1/5LTjZ65kQSBbcXQIitcHGaqkjO6layZXny3eOvXqh4iFaE9LIeIZdzGvGU154ujQL/aVLN0mPZwzBs2+v3DODdhBRSFIK07qdpx1jLuk/2Pfj8XgQGDAqgYY8LFvqpRcwGSRh7adZEj+5aXevWFk6YmKjxdtUPgn+IW7jzkmSJUkWU4fc44Su/fCQYuqBM0zWVDNfVFmLbLWzURvb4iMbrBtstdlUStLlR6o4C/oai3tQD6RTbOrEjzIfnBUn++jWIFKfk9C6W+AhVbu9KB9uok2YljhhYsga9g/73Z41CYHW0/nl999+e319o/M/Pj7K8LBkMlQJhWMvvO5XOlUn43GAgBNa8FjCHiJP0QNeyARE4SKqQ8ZREtU1DUOHiUnfLD60Dv5yN0C1AKJpLvdXWaCzutr6msbyHfPcU3xofvkA4bL1yVBu0XOGYszp3BWqRgr1CpACGg8JhvGyeU2VG7PDuWjcYkc3fgOHJ0HH1hqukQXTCRHZ/uZXggjvJNUwcBN1HrHA9SEZ6StgQQZh5zzd5rf398StUMfHp4enx6fD4YjyNS5+G7p9PEamsR75trfblX7hD7qEPA6e9CAuL8k4S3tCJtJAiLZ5i7PcnqScq4iI3n+9WFtXvJyyNX7r4sGhnBqExWG9k6c4m1fpE8ApCYQQqwzDORJoUSI27LLesd+2GxqBKRPYcrjJCyvPbbFi2Dqp2h8g72kdVmKV19fXy+VCfxIeI4YJ0s49RU3CgIbjdjyEUq/sUAZVy6wURjgyJS5qf1uhahTjQXUg9J3E+7ffaxzThLi6AbAwufKAahv0HQdTOW0H9Qf40jmR8i99+TAfx7RKwxLfM4n/vBPxrWpyhWOe7Hri9gxIgvLWUBZmcYhRlAbuGuAUrwZp5MH3itHd1C7KfJQpd8KtPaAg/6WCo4/EG7KCfcdRwL6uFPANuxE4BD0TVU3XE+mjw16qPsf98fAAX+phd+Do6CSvhWE9/b5GYseFoFrebZiXIiFrMu5lohKDMTKnuStKSRpqY9b2vkLWXhSJKv7shkhVElpwOSI/vzEFmX+0S3WRmklGLjy3MMXDbZrRRVE7zhetPFNtRjYe1ynZ3B6ZbiKOKtZ8RN7sCJFJrqyv5rX0pR93j8wbI1n8b69v9JJuWHsJXCbt1R+4J5WI14jH5bSb201ayG4BwdyCIjn0JY2a5RCkTFyHfkWNGkuvkJ20eyLpI6BUlYyicxiHpgZCzS9xPVOcu1p/GtivTQto9EwICh8rTYfyI05o/7SDf5RMYOTIv8tV229VhXCndaqVUv/8GG+qt1FRvr1j8FF5tJjvAufBiCJAtGyuW8yUiBKx6fvA9chb0o5I2b4k4Q1pbZr7ns/I/pypxBMPb+N17MaH4+PT8zOhN1lHNG5k6wdqQdrp8C+Xy5mbsXBfIhLbUtW4cAUXkeWSei6U50os3WJ7CtBxfbnVYsxSBVws98k7QV0HUdO9UQqTiPuJsnoM95GaA3H2Bk37hxzUoW5cH0zgDH1iOlk6NGnFzLhuU9sArryuxJ2Ujs/T9PrO45PpZA8Pj6SF6PGvlwudX6QMLxSvsnQqIEhKgJaVvAz55hVMmJAVirZ9YI6WUgU1TGKzMIk9BR3aPOAwc7pCi2kpdUzGZvdWCpbS/cmNx9nps8VmNtOveDXmneu2uJssWlZVYzngrHUKivONqgIb6QrSvXdMVC1Y1HkRnDHshiwfQAMFG0SCV1s3E1pwHw72LO8DfISsckErqJKS4RIxbSQrNai7yvhYTM2R+g2ukReNzXVRgtoCp9ly5FIENWdTRmIcaRJEOEcGSJSNQL9UDubj4fj09DQyPhnJcuaIKTJSpErlerktaSHzmFlmJfzTkaU091dSTDwED5DMFxoWiOW9iy9ENUIwnWRRmRZJoC4wFqW7jDlhWQxu/qEy3hwDxifo1KZ9lWVyEN0b/QzwUqIanPNuuGV9MvGN83CpEh8ZOMZPaOx65Urb/YHd9Dw/9CatgqIYH734ADS0t3Hfxds8T2jIJLHjDqNVJW0nQ6qZNFBqQdERbWSQ4ZNwOUTlmax9FTGY1NpSxxAarRIMk358NazifKWr3bvjspgz/oNO8faaxcFVKWYL+Pu5tSuKZnDIgZr33ISNgroUYqy8XPQj1U2OD822aU5sHgB94Ny4HBqm1ee2BQulygMB6KzgcycVNxL74LbR4RriQAjCTEstWkbTc4IeaeWiKI6P8igQaVHJ0XGxVOOabsxv8228Xmnvl+fHB8JkhK+ZiNiKYVNGvGGRK1amVaqkE9zpXKzIiR6dIEeBZ9JkBXCfY6mrTbPjJUk2/gQCAMvh5qfbsFb/jsS8GqwOKkHYXS6JzKReGc/c2MkrPkDenyiBdu5C0Y+HUcvvmHb7tWzTzIV5QvU6h45vVTiIcyvFGT/xqPEk/pJOdAjnVm6sZEYJSnKZKqOsElf2sl+X6VaEYUAFOagkNVAhjXyFMS3gwrw0s6rKPaboSJPyrLgbqjVbd4psCudOrSD64LjLScvz0BrAFMB1fW5ozujt7o/kmv7+iGowVJ6Jdc9a9mi1i2s7dTYXSySEYlEF0lhKdh27amwsovacfldQava9YHjNH0p82zXCoUwIuuyXyNm1TB89iinVClRwhyYltKI9Q/l1u21Liqukq/Uzcd2JrGFu8UTckjeyjS/sGuuH4+Mz6RySt0xkXDMzHoeDdLMr6yzDBMJ2m07dex+nJP6qIm2fOGVAuvWigSvHUmMOJsXuVjcaTAjFig8h2tADJKAazRy0YkNu0v+KePXp+bM02OUMSFKCgYtVpIB/JdMribuc0zAVESQZBXNjDcZV5DkIs0if5VBQnh9RsHzYw8K+Xs+kw/MijbCjzdBKPJKwSJcqbvtzviy3q6Aw6akdNWtmU6dGREoES6+IqhP5Les8qn3sANI5TqZBTK0fsZmRlfRdomLtzAvvhJqCm4iaXKPMA13a3/FJfWVrAFe0YjJURFbcVFfFVjQKBk6sTFLDQFW7SC5ZrGXrxn6mKz3U3XLuHVd4HZ3Ff2QFNz+wYUwzbCo/BRTIBfOhmQ2JK25r7gSRsx9YWsFu6mxBLAQLp8PLuGp/k6RCbtrAK7BsiYc/SkIAd9zneHbJhBau3O2ZUAo3x9kf9ofD42537NFsiMdrPu72I3EPQX8iLyHxJE0oI+YPMSFO88pt8dE4IXgxpqZ5Yza7bo/hD7RohX8waGDHFHeH7AQSEM+fnxl/iXX+R4wnDhNNhJgGUQKsIftR2qKhX2WWOY3Dp+fnLBCI+ErClp1MSpU6v4TKa74Cep3yR8uqKZXwkyVX/Pyi1SEsR3gVA0a5IKmTelglZIS2YNNEzXtOS5TiW5ZJgW1D4DHZkOi1sUH5PFUx0ugQ4xwAsNQSrQn2aJymwRx2D5Vi0THzCsPERHJYlggqLIRKu8Bd2gtNgXTDJ9AWKLsAkZl1A+6Rks+mUiqoaxr3aVOWXIH4vz/goqpzSit07TsuRVzs4vr2Wajl2uBAae+0hIGJUIYZxZAtbCywH7AIjTLVWFAjIFtBHXchLwL5BQGRVCblMXGDAQFc+z1PTX14fN6Nh55lduqOB9ZF9NanZ64y5hxsluZ0CR03wtkk3K5QjHcp0VZvDfskpL4sqEKFApLNlBnEaL/Bzy80q5NYoqSVECXteMQXKcAdx2p3pHCevv79t9/++Pvp/Y1Wgu+Kg497kWUbt73mC29dtydtuXGLWY75B02IYD3C3EXcNjBdcSabDNksGDTOLTU671AO1M5IdZ5Pl8vrO1k/N+wso9KMxAQBx3kxD1YM2qOQLWXO7+NlQsMHSWpe4boJXhaerOF69PhUteaLe8+EIrLahspa7idwfa5ivUczFLkJl1zqxfMqfyPKYFomG86083mWU7EEaTXT5MKpQm3nYGW74rZsMW409nLdWfXE95DMn1wPAPrAEhS1z5ThsDY5tsjfjEmFNZyrS+SZ0GQZhpR8aCljMpYT4/sMM6q/P6qSlIwrzEnRZtuyc5GYQZJx8rjb3a7X6+VyPD7sOGLT3W7XgZ1x+eHhme73PJynZQIjSId81A2QdcAT1QnydCK/2caVLnlq2Cn7ZxdbG9sD2chCndeWgC6qqIsqoyLrusNx/9NPP3358mX3vw9//fd/k3wwGW857okIaWXGJBMKFKoNqwSSCPssYmmxOJfGL3Q+rq/crAeaqHGMgx2kcYdZIwVz5bmD9vV2mTnpQnsPJuENTVFICLwD0QlZoj6Vq6sx4Vka1x1Sp9mAQ7mje+ec4POnahaZQ4ziDON85TJX7JfkKK7/QJGlGk0ZyCaXXMnXZLkXihsfVq5SA8DCcHJ0Q+TVSsFFtXzMeaZRILFNDG0UjjoJ7CLBgXw0X6SqjWJPUJkJJUXu+7Y71McpMst24Z6O447jDQqCwBiM2M13ZTVpeuoO0wBAntwZiPZPxnKvZeXpmVeW0Oxr4j1jhE0sRHzzcDx0nIYTyGbYS/T66fETQbiJYMrtBsVSBP/MUrrIe88dOFi8Z+lMG3TucpUvUIpQqlvUKQPBwjsaIEbC2boRIIrD23HJB+Lecdgdjj/JahAe+/33Py6XUyfzjKI0QJI8CU6zf+BA/khLOE3TO5krlwupGXEHCFpjjmEQmcSNBoG66ewYDIiOqmYkuswIVpL0ukfYTbXUHH+bEkDzE602x0Rugo4S+t/1MhudODVxMjW/Om0zUkVto2qcbVTyOtuAg/zPhveK/9r7eFs9u3GDM1E1gUPdHQTTrOi3eJ8gwz/IIIqebvuBZ+ye7oCWM9a9UvrgCzTftToR9AtZaUWOKBZlsscI/jymFg1Amni2a2WJRnOTCBmQ1DQv8N5msdRY/AaHJm19Z9HHYgwNJVM0JCd9JtgC5gefZTL94XDY1se9OAbyxiPtOW6Y0n532A27rn/fXlh4k3U+cXUiFzBiNFTQ7tUZgYji29tssMhMjGpHsnPt0sL0RIYX5wd1W/l2m6fD4XxkEMa5jeNu/PmXXwYJLf3xx1ecXbCNpq4N0rCUwBydm8kdzgnM1l5ZUXOlEBlM0pktcNMs7hmvRayNdS42Pd8/ZpKzQx75aaLhC3LPhWcQ9mkqnPlEXephZUXtZyVtp5aVGHc1Y0amP1X1gq97qWbLNviwWCsix2tQh/a7vtvnpqL6TlxZPsxHgg6G6/BJDQRV6jeoZPUwLZ81Cq2NrdSvAylFy6VpvM6xaeJVb6koLnKmEHTCpVKqabHkDfsAU5baySO4L6EaN6Ywi0VO7bblZ+OKa7SgpPcVbo4r4J4Rdx96NLNglwEKEafbred+a5yvxRZsR1KSMAv9KeOi4oDGu7vDMF7pspeJZ+Dw6GN0Q2QbWeZDoIQCt6PBxxp3sJg5BF5Ui8ua6DJxia5hd/D5dhrfiYGfHh/Ll8/jODzsj9yGWaJMdLPoSZAzwmIYTricuGF/Pl35hdTunOfNynu6ccAkYGYhSeiMCB1HTV0p5pSQan/Oskvae1vtEKYsqZOREBH6k1WbxiySqG7Ugk7NyJOw6dlwS6dsSsH4taqa4G55O0B1jpq6SrZVNd1hs5Y3jHYNcBUvNHZHcAiqPpSm9SQm+I2G7t6MlVWc6IuxZ3ErJkT/NDiPBTW4rA2bzpGQvDtXic5gYBn9y/Je/NwRhYxRBikJSwjLmB7X+i2hMDX9cdvSQEBwgaQ/eVcAexykiAUNG+DMohhkbsBWVmmhn6XLGadaxSXNyzBvOyI5TvfISSZRL+IlW0cp0OXYDrpF0td2w1i4twfZ3Ml2PhvsaetqVLl3epCF0rLVq0nC7yZczclT3JCjo6sGqXAcun47iiXNeq/feumAF5MMUeDEhevE4Sc2r9aMJrGkakSTSDqMqGiQ7Lbp07DbQIJRIHQVk8LHKO2PAv46G/nk9B0a+o4KJDQwoOZwKtpkxCWxaVTbF4aH2cYuFBV4qm+MH0pD4eonKI06kNo1t3BCf0fgjYqolO1mQInNuYNJVkhwNUJNzukvWmhcCd+Z+wOLFtdYEOGOH9vDYrSAlDkXQqmqoF4hmpbwyFIDxTBmRtnJzL5okFH9YLBauf7X/rbmg0XybTFn08LMfpPabBbz/aAGNF1BE9uyBBqzzuzjDM45xhPJ8nF3fDg+7HZH+gLX88wT/U2Ww+PT49PpkYdGEenlRZIW2B0pArkrxVILwDPBgrGyClJggQcs4ptYtQSDSQ112jL/LGwlDSs83efz68u3p6dnMhSm27QyM3Bi925Mjw8PtHDn8+XbywuoFmdkEZAzAmySSiPpNOxNWVF9luHcl2qXtvMNnHjiLeAIvTILr2P22eKiijap8FENoMAzSNd4aTpvW8E853jHda+xX/Y5noBeas0a2DFGdXAbWtYtGvRSFq75ZqDcKApYnjPaOYWgEaap7utgTKUUZxHWorIZv+tv0YtnLBvKSE3Ets4hUIWnD1IazfGdggr2wKHejvtZi92Y36Hnwxajqcpj6nTURWIzjE/EjtGMrprRS+HAVkGBT/L7yd6XFdaDyLB1g76BEkBCqPS6kXqpIuD7Ui6XK+df7cbDTz//9POfunHcceqXFBjv94eff/4TkTTJ6j/WBfZIx+nW3GksIaFTrZuge6MePInyxzVk5xnRdTJECi5c4f3Sw13OnvH5crvM0/LybXh8fDoeD0mqs9kpNXK7fuLeeZn/ePn29vIqH3Rk93O5xMYmxJD6TodXIpK4gqOy1n6rIRExeFCzqIuYeMxaGMXmKCaloGupC5+t9QhkQJTOU0Hgn1j6oUv2qUnIYMqsGPHUoF+MVY2k5N+KZi0HOzg4pZhvmn/t2QkTKtMZk6gzykyI7PCuOKm52iymd4RjndiDeggkiVuPzD4yvVJ8A6pMMFQ4eMcY3xlXVQUZp9Rz2YNYjCj479A5wqoC1SUGo9+VDqQgxGyp9BqBLZaBq2oVDAEdInke2SIKEsbeZGIdkjiKteoU4CZO3hIwH4f+I5MATbgfHp94hiGnp0kJZYqfPn8im5vIexiH8+m0cTBkhQBitLcVP7/IqmjWawRERORLFhT9aqS5qmRkIdeSF4DLMFe2wjYN4BBv9Gt/GDnn9POXz0+PpHZGfuZzkHqHHsTJyQnTxE/ecb4kaZcCw480TwyokDabWK0LMHhUB56uCcSNTHEPyhCShWMmqFJqVLNV63uiZB9oQoE505M4vkLBrGJpgWAZZcYMdy+HfsXik+2bjVet0h37zWROlVUIK2EXZzjJuLgnaqU5TT8x9Gzp/EA6zkOleBY/ONzzCkzCO/84P8RYg6DVgDEm0HuI0Tp9NkJF/s72IFadVozH7QmSfsy/wA/bmerX4K76mqyQoWDQReg6w3OakV5EmwCXgQGBPrSQG6pbM5EVsUoWqOwyRzAkbj1J38nD8Xib/vyUH6OEOIiZLrd5GMfnz58OD8df/vyX15evL9++nd7eJm5ZtMq3r1tYFQboWpvnU7rFBi3hUzaXd+UGxONUBCkmdT3xWHKZCTZwB7Mnbk3+6fnL4+MD2VrX6+18Pl3nue/H/fGBiymXaV2lw7WBb2ZIhp2aSsvBfOHgDYuYVNhLV0XRuTarBFSUvBRPY/aGlqqIq8gzNi+4wGXoU6q7lsGiSGd2tuETJ92GD/6AGEL7u//isrs6A3qDl+4SVovZ7BRVONnOagqvej8ajqrk6mwS0ARSPTwh1E4afkz9R37U2jJjw2IqtT6LwSUzawwymsJQnRernFCWgArXYw0f45xRfQoAEgoDAroWZyWNqHLNKoKVQ7AhkCIacNKWhdlUUdDEOgkyeOIooDenpr28vLy/v3758mUc9olrDdbb9UoHPTzuj7vjn/70y+cvX/78y/mNaPd85Z7k63nmadJsRG+SOqRtVKEheTwSJFoypc8/iFV4GOthz1FUoTgwDGOwPbML1/zv98N4kObgA53nermezhyln6+3KPV0ZeWIO50VI+WUGCDfsxKTvCfZOwX9r6OZxmg6wlpSegAURGBa9BVU35g1XMU+eheovSM1t5LGxJvSFak7RaJ0Mn8B6hcg46An9MyqO5w2XGV4smYx8yaYeFea7zfUFgTtVuHCXY0PMxT07qtRbUEfs0rM92dWVWtOFAeDUEPWkMlYoNEVzi3+A+IxBsvdtAdzOmiYK9jzmekSipa24nGTmzJm4RVR9iJ/OUnIGzKmpBMZZN/Fr1btxYJYYvBbQR5L1DS9gN6t7rEwSYQysCRcB51rKTZhnuav/Hr58y83Ho8YMXEzXzi7cTqPtwfuqHd4+vT56fNndOrg0jfuPkBGNGcKyK2oSWBoDS1H1KLAA7EmGbkDYCcFDpzlIjNbuCyY+eYgtZZx2TJpszP37HsnJUO2OobMLZlTx8omUX/tOS6J9/KQEsvaHMRUCeTrKbWWqJyTBlVcj6lCJLo0c6+gKZVSTTUL8aCDTydKuzcRhq6N2llDOdBd3CogP6gXZxtTaDUVQP0BKlYb86YvpcSGvktLzI1p3xBrVna1gLt/OcbQHlrUjLBvNSln+pGxn6uSoAKgMpF5svQjZCRiOSU7pig3mBYSqaZHCHwK5rsL7ujUXdD1qLoeCUq4YVUnMap3qWE0+dRMbVUUUiRlvM02QoK0hcUqLblyiZaAI8gyI2oinqeNg/y362+//fZf//W/Pn/5jKC7lDRmbkQ7z5fLmWld0sLoP6Lux4enTpqmuR6zhDNeK/j0VnYorzyGReL4iHNIV/cO6pAHtPDIWAhx1kKcGbZu0+32/v5+Or1xaChzUoxUjEm7f26ktGi0J5gnrEnXqFaB0ZxFSxJILUMXAphFc6clo+xgCgbQWzergVMJI6D1P590n5RhGpeD77G/EUJozoRPzSJwZWJUa6dqaFxydkBvHiusrKLgIRiOUK+/8l81Ruqrwjx3UNSTqEpqbfTWjGnwnm59VENWdaDJeFMnUdlC/dnyXDJg29RNMYYRzWaOjapm8JEHv7BUzhkpObBm9eNTCUM0zrElL+oez7GRMjI9qrgUSujbIdoMvLhppz1Mf5llTvT8x+/cyehPf/llvz+4yC3cxnObbwsnZfXcHZxrPAduKfXw/LnfHaT9nXbylhEWqxOINJFaxarmlxqoJmglnA1GkvSWdSGLZdIh72f6QXws+T4Y9cwlCVduD3KtQlZj5h7sMJDRUEIlDzVxVdwWrAlaYCaz47G05mGKwcCaUXr1K9vLNWjLI/5H865IzNgSulIs+tPiGhVAmTD2Y2WF+UjMBTDZ76AOeKQYNsMjByPm77jlw6s5Z1R8ZUnT9QC/6WJWagjabBjKJUad+lK1TVB1VkyTGVE3WxMUX6sbBtlWxluOje8R2p2+vtc/INu62tovqVRGN7sky+hWSWVjR65iy6Ju7iplGoGM3HXuDS2v19eX3377+399+2/EFgBuoBkWxr1MOuZ+fHm9Xs8E2m63823ec1SHW4Zzaw7RHp02qQHbDzxwVorsxCbn8pISdDWJlcwWZ8f39XphZ8SF0aCCPQuVsBad1/P5SmCNmGo/jkCY0DboExBMWNuaq/LRxRSC4zYEAa5TgYkkWarCTyYIDaNhk3Tx69Y4t3BmjU0CRNNm/HevR0LVNLGqKyPpoMrAyN6tF+yVNsepQRvez76R+QqK/BT3POPfrBArBIvEfHjZmfw+ikVgvuMZ49eGmu1Kls8W3caKdkJTo465DOjxO0mVjd29lCvG0mztHbfcPx10GFwFqVXlVj5oXW0b9QgzH9F/STvkyeFF5tvUxfUnrDX9fGq4m4VDtrf3919//fWPP357/vSEoDu8CSCUXqbqBskGoW+RyOcs+vevnP0lLaQIuw2jNLvgkOfAhagZAIwhWOxYE3KhAmfx8A1wW2XO4ec8gwupFY7PXEnbREkzHTh/matKi5SmTmTfcOYod30bpCBO86hzRjPpFJQgU7R5vJb4Zzg24DFLY+h0yhnReipVwdVsUtGYQFDIqk0WFdY1DJM+MIy97nFas/O+/woy3NB36woHVcCJPIB7N5da8Pq7fl8JzWWnOW6j2fzOuEhZVeEbvWrUvuKk6R8YozcLBgFlcFYdACKeohk/pgr0jlTEGYxsl96qhmpEtgl++fZUBK1PGrV7li2w9DCvlp4lIHDUWibXV1CiqeBBSluSNeFqMSiSonAXEqZgg58Q2vly/vXXv/31b3/7y7/8y6cvn8XpLABOYhroqYzhGUw0bBJwH9z5cr4CjsAK6qVL7ECqoBdbPaBn7DhyjrxMzpTJrexA4GpjDhJxtBVTANjyGYYerL2uRUORPI+JGSxJfj73iZW2l0UrCJFByR/1KAGMhhpYhEX5v7jvdBBdUTpGXEbzM1JsOlo4RbuSCEE9KAa3kkMB1y7NPt5pGqOP4PkyBZBZaMOY1UC9sk2MKr0TMjxgJfASCVpo4U4oKmWVMKoI92heCLVmzK0HIyah6krNyjZ3h2BBswoYVTUVFgapC4kKrpx7K5qypXKmrTZcNDzsiM2Rmy+Evtmssx3Q/Fl0OatjRTwQQW0il0Uh+NHF1I+bgaHCDVs4lUzZsmClv14RN8B0udz+/utv//N//M9//dd/3R32/cjzkxC0lFIXhn42HHnDVBxccGF5zwb6IvXPQQRy4OnHkjIsUZUdD2MJPE95nTfJv5QRLtL3iNVSp4n1I5dfq2rlyCDf77zMhNzmaRaukF7uWWsTk2RtKtrI7ppMEIYJczuJ0zc1NRHGKqofOigLBRIR6xrrIt+nJMeuGid17e8sED2L7QWsde3SiugNrBdrZBXdaPHEDvMQqcVvpAmIwd/p0XcHdr3JbAh5jT8aDZgfVR+oGFQyGGcPqfRioMtaxDjx6x0Ee1eBleuG4lDYmroZi7vxo66Vkp3M8RJVnX35EE+1myyhYmsoCo1vFbN2BEEmzUCD9JLcCvjNsunoYo2rY9EWQElq62HblGJ1amzydyF+NGDwT5AURrLYkQo8i/eMR7G+fP3//s//+V/+9V+fPn/66eefkEggRnIns1SjmkCzZNeTcGaKl7B5xuZLihjpl4mvwpWS64JW+WjHymFEptgkLmZ7X5LEZPJSh5a3sZmXyDkyt+nt7e39fBIVjI6KAXmQQx9X1bJicBlYgkgRnZDXIEWqkiET5dpw3gFTaW5rcrVvRHUPoVKt+zMn2Z06we7oGO36rskpt3NKLXV2V7ICBNMz0R2r2GeMp3XJ2zujFU3yU8FZXclqveIqVlrJId8GnpVi8VUQJCIDhoH0hpQ+5a74QHPr44vqKiuYpuIWe3TrJcF0DQ2fmSq6W2KvEaofu9Fj95vgBC7FRJMrBvCY2aP3G9PU2shHwNQhrng+9BY29ogwuEtomSbbMJQgJWgMi0hBcL48J1BuZT2dz3/9t7/9j//xv/7rf/9vnz59+rDxJaC7epagOXdbZ5eA523Q7g7cMBycScxF1ElqpnBPpZ7bsbIHmnGX1Fn2MvG1M7HBZ5W2ldJhQ61h5i56hut8e31/e3t9HbkhKK9CzzPJmGkX7scj6W0CPbrq9Y0IB/VbGQayAcCJrMSktCbq2qqrSQGSg4LWoogfXkF3NpjhYLCoaJ+Be2arrrdSbMOrjVB3s/rK/G2oGsdp+l2pNQ0qF5tIjGkM9xeH6q2FQRHMhRbsU4dfctUMq6DprlHsRjGkrtpY1lBA9HOyCxrlV/6I1V/dSIjQLHexJa3pQI3YKqbH9TI4YTFel7vy5GzeAFXCQdNsNGxpu0LyJqduDYvgecswhk+1aEOFUO4VjX23oEBefFakDEiQXycyr3m2EeGr3377/fff/mBt8/hQxLVVoNQU03d6JhExqAVwmYHeSbJIXBwGm0swUKcLqK4neL7EKOdJs5z6mTjzEymcIAk2SUgFXthTx26CbczDyGH7NengxC2QkdPL9jApZQ1AIV+TlSBbSCMx6E7GaTDDSAVlrwq+QewqlbBjyV2GLQMkvRC2Tw3pCJWfaiJBZYYqbpLxqb5hErSatSGoz1WhEHBJw8bqVetrh9JiDvSKBeW7qaaHoXef2yD2T5Q5WMHcIzlYDmkwhSUIWCmyUStJ80mkE6/4QhXTNJziRpHDNr2OmTF+LfP3JbUW8A03vDxXBo8aNeIEUadgVmRWknT0oGpBBrVmkQGbGLFdQKyFvTlbTVsX20RyNZJNLzQuMUjmKoizsIhVZBj4hcMhtxuBKKLxw7B7JElM+Or17e12vj49PJE+4eYCXZF7YfOAFAyny8jSigdZfHXZnDYKU7DunSyUtKKGRIKTOGKkeZDh69yXWm5bousI14uXX56C7SSygjizdOTZLv04Jk2a66IqbWZBVO8bNlMIpS7hnnMMxOqXsXIIpKlFCoqQBY/ZRJeTiYO+hJ1OGkWVXLaC36OCbiPr8uEl9kw0Wa/33Nj9bmkG1TPRSauocK8GM/tUOpt24tzX7LVoBHjCmhNDwBVVAg1eisqwznGqEYIhsojEGdkVCWiZ/pQMd/MFG8RSvoQp2KgpZxzMmXBbCDlhuYIw9IKOfl+W6ePOUDuyugcqDFM5aDhHykV4kJBkOQmXcbQRvCTshBHoUaIZm+Ua5+ZVjHPovITJSLe8n8/vJ+79Rfb302FHPEMMQ/ewP3Al2uVy2ep8yTq5zco3VA7H7AGgok+DR3BPRN26VsxG3WqgDKApT18FKucOtVxKiUpsevmssiiFxxGDxfmLnXp8WysdMX7wDtSOISMVUHYb2HAT9kZN7jcO7kkxaGa/+8uEZPjAMe17kNNO6o1iMSKwU9wbNh9CNEV6vRUlx6IVOaYiVHj7LFn51W4m1kiKRe3sigAPagOZiY1H93uNmjVfl8Txq7K76iXzLphdYtvpWFJhKEfogjKeCZvqlnCMxr9q0qubmwWCR58a+LjCUaxyEpLqQ5E2zhJxn9Zl4lD5zMMwua/kBlkv3Wi3jMJOrJZk4qvvAG0WA7NNSN3ueOy4Xwf3CuyHHT0YT3HhSZsFbTTEa8zeK9jcXs5ek1X8dkONAjYyova4q9glRicur4uOzfgNXTepKkUPZWkE2knwdMBt+AiqGGvyiiGB/19hV6LkOI5jAco9Gxsx//+vHZMW18Q7ALmyZx3dWU6nJfHA8XAQ8D5mMgtOVjJTyU0JobT45YxCy62GZlO8gaqX+QaftwycvDR5JtiJM/pMbv0xJeVFiy2spz8g6IhaPO63dXZ/rT2e0fbr/FDFnCysu4V0vyo0saXXSonaUEtPTJOUnZPNImVJLJ/abceaDETys8RC1SZFXCds3IdFq5YCbLKVwSnOCR/rq1x1M1nB58rSen1s5tMWoIDRCVp+FEuWeik9c3jgjRV5o7tyUKGeYRZ9ORAGVP6vHf/7738j9apA1jl3A21WpQKuOrD5HwT4Xaw5jv+JHaT3Vpl2bQ2E+J23V2zD4bI3EnfGrgUvb69GaAW2cf1xgv/99+fpr+rtYgmLq3y6e8t0FIbWs/krc1qzMQeeuAbbBKzM4ULN/k/cHhSXmIAVpTUDr0ZtExMtn3Lj6Gps9qMm7Fd42Wgtpuk7oRrI6LUkLcyPOd3bAVDgCn0czW6E0JdonnANFW5NEbF8iWaVwTMZOOu1hS7q8ptT7TP33mk+bs8d2sEShHYv2KDskNFumaoV1lyl4s/wb0aozteWYtYXYjUvtsFAgvsGqD4myN/sbR/STRudHDRrqVSSzU1v/WmRXlz4nzpOgrP9n4+rGM0bZ+XhI5ZYaewJNbHvpvvtUJwxR4Sg17bAssiD+HMMhLsZZd9V4ulPMSu0CsDYlKFjHwlFYqXSMOD7V2R+q5OJVA10itgzRJf8Tn69IpWgHCGIE8OxJrZ/zA6zIVfJmTvNkOwQqtfP6MM/t0NGWKRvbNZfkQ45VLuGtrnAMHuKnL7wPLCpPEXFRV9hZvFaS8ycP9Vq2fsMANM75OX42jaIGPQ/Os9eSsLf8mFA/jIj/pQwQzZuDLfmkx/zZL0oMPneIFZo16KwimaQiF6nkRkKkCv2AqN/UNXqYCpmWk2umIFzaPJUzvj51yneUnZQnVQGkcEQ8tZ8Qw4tQDOD5pNS2d53EAwKh/e1m0REj0iykH6MThWRoYyVy09fqpVxs5jVJG7ur20bcS0GwpEO+k4RS4p8J4VwR57sQa9AbBMq948+2WHXEGKfI3HyN8bjqlS4ZKRPha0aM7BUb/7OM+PXkUCpJT6vJaoNkUkTqKCqPtmw/nYPcbINBQw9aZftiFQ4cMwtJ894LBhPEJNiULmH744ekSGZtgjFtx2ywrIczwg0TQbPaOR1jBlnzz6Q5c3zKnu3z2AKFP/KR6+q/1YHng85xinshTZJxThVhaxyH28WIP7a46a2x2Y2q8gfJJExXpwqZhRStVMkFbyrtLkqIxCIRqrWDu6CLBbeWsGE+apZd8qwv6PxaiiS8an6mmP9jc1WrNYFSXUNBNESZPLJpFicUK9h3jQnh5L0rMcqUvKYf3A/hEM/H7pOYVOnbweSkarfX2Pq76smC6l1OAOaZ8Z2eqpeoKRJ+pjD16jmDMku7dSqACLsEHjDxSj6+pt6a2cLvHAD9/NRpfJYX9Mc1KSgGkJiOJJNgcijVcXhBGsqa6oyQa5mlUKzLKLRp49AeUIkSQfMfb15yWcQf/31gp5xLT9vkNXNlgRqME6gelsYGFiIEL93cAqjEHLnc9+ceCcPq164h9RBwwfTBI5tJoMpOnNRf7OrxgOoP6nD27dGzVRgwoQlkbGd89JEInFqYi5BCPAxwNQvwiLNSmNCnhxX6Piat2TrE+r9zjOPcYhBXV/v16Hs7WQiKYOhZ00B9cYK8RuGaUgRMWkR9lVJBbqj3uFJbOR0lWih51wOsRHrHKwS4VbVfHrKwXZFtX7IVFgTNklpYpZDPe9xzrNuvN5XXrzPjYjorTQKxm9wGFMDPkt9Me5xmBhICOUm/5AjmQ7ppXNnSapWwL3bD7Z5QIYUjWzG0W0nMheupCrCOqwanm1PymmGU8dDCA5p6J8P88M/t9JBRKmTWvVFxtl0KyaMITgzGKaJ/AvJA0UAuVD7bQZzHmaCLaugqtliJOuifH25vLb4JkaEhDbDRGjhUHEZfNdgw8etTOfwWGApuYmW8eZya5tNYpy2GiUIaLqEXDUhWfgQOQ5oYoCgqnqyJSgaOESao2G/34cWcVLbqJTzxv0ojWqAb9lfwMJ70Gab4DhwRmtqid7FnIkNFt4UUS4EGcFeJzAJpdbDC8h3Aq29Xbw8FFaqBNPQBBEzFnLbO1SqJoZKLYIixZ/EmFMVZj/zuwapnI4cFwrM0gIJZhgb8zbb+OLWHrpKfDXvPvlNi6Slkj9A6cyD5AbtzRdzaBNvUJXGfjMR9m0eJSWYBr4o87XYA5qAE79O/oHgXETHoT1CUIbf9WynbNuKtSOyuMRomPtuour3Xx9OOSH41gNLhPsLDKLEUuAwUxlFdWEFBCsBOJJGF1xjihzTWDf3Ep/rxbf39kjM6hxLbvmPKeaJRgMRevyJbIVFvEG+CmvghCK2UBVqzkpfdTryY3fXqembxIG0sLxtR1pdRIpdShEmHe6QuUi7CS8lIETIl1UfUhTvYPDiZuZGZiypuG4yJ7Jei4UR+YFUdzzw2LYKeWCzZphQNgw/2eM9L2AyAKHgZV/W1DPNPBqTeWkYDMAfJUDGN/Zjas1OGkNqEWLombY3HrgoEeyjktBkpL956XjeHDkZlDTUr+f3d8jot37nIKxqpPfwJxw+ceP3ekI5mk+e4ILnCd2JUCsPHqrUwTeCB/or1xgQIMfbS3zvx0AzzZkhCgvltREybByTSAUa2uvArVxaYQc3JqyHSybKtcfMX7TkaMhUYyBTt7/BZoYat1Eax5ZnjPWiMO9JnUSXq5qGnRwGdOrFKMYURDnZ4AqD4eQT1GEaO/9XBwpUUdITYc6ux43A2WE9glMFrWpYWIMEjGonHtXYoucwv5VN4+2UeBXHWhmOm5jppIsIjl5+gubJr0MXJPyPZkIILDaMzegKYr53NCORuWobt9RZ/PLavUAN8LasyISUKXcxjt2fWb6B99Td+ygSJgd8bHGIyB2kN1DOrfxPdgbboYiBTGcqQmSXtjq28Nys4LGhllDETNqzfVRzNYbsCgl8Tnm8GYI6BcSZGrPaxE5oBkFOVkcYpmNop0jum5nWsDrQvzGrXF8MG2YJTsH050mxZN465Rg5HTWXBb8oRhfTwKFRwqDRADJJjdlMkf2fZn24wDSiJJ5UMq3FnBeJLyZwaLBPwordOA10pUAnkFjqp99l70WME8FGr58PXqy3E3TOeiNbz2gkUwdKeSVhndNYmunaFqxzAjof8Rvb+HG+JDRVfh7sSOrTACGKxlCAXaog3a3k7XNyY8FjlZRdt0IztUoS83UOMTNFiU7fo/SRUpEUEEJ8bF1tqfJCImRu4rgnI+vkJ8XjaiVuhIAz5EWD8stKWO28RzptaaO960bXMaiEDkDIWyoooHkBFql+8LWPUR8gJTLujfrSAfu/NBcKeMFXuJaoNryBD1/dBSOIyOlB1H6zWjW1rmoXHHSImUw7bFreWt+dZNp+UWM/vEXelGiGMx0LMulO4p2QntuGO3DAkCQxlc+HL7fIeVIx9YdtGwszDSaewysI51TB5lTps93ZcP+karyak2fGE5FrjxzdfLOOZvVrLQB5Wl+eJ302/K5WmOv0N0aUI0lnuN1yQHorW8Ngu530OhVgYbAJzqiArbu9obhsOKs8WxaBqlpjOqrDeZ1OtKz9iQUU5FjIdmFfMJtTsmECGTNeKCxiGIXg5ufyV2noFexOl8aJt8yfs0JFe9UUNuSoNUVdTdgbop/cyNHerB4jbhoMJuZp6OjC1oN5qIWayGOPVdW7TKRFT0A3bmLiqa0yeQ6bpajQ3NzUDHJG7PmG9IGQxDfFDBzkpj2T2vrf6Pn/fe2hbaivdCvm3x3BKZj0+y0cg/2VZ2g3QCyC/Hj4GN9kqa0rT1/g+zrMciDIqdBQpe/L4om7T1A0NgrxdYSPKoC0tCNt/d4wq3xujJgtQhwG/FUqa3XIbguxbGTghYU4Z7UGpViEs/x2NQRLdsbedeJgh/Jl9lym7GkNmXZvIcQM5b2znQCD6TwpebM9JOF3ckoLBcW9NSRNdh0olX7JRtCSdSKpgNiffPLgq/P/ivYIa1GXLwGrdoDot1f4H6z4HgEZ0ml0osCD+loj4NwaZaj2ZBuBff5/YYeE2f/x9V//miQ8SpoZvTI3IhHJq/H7S2CM8zA9kHCDiXc3ndsdS6lsLLjpSuq9K1azfE/kyKHOwMIdt8L+D1EEvYLRbwbZiryny0hKafpjevyhvz4UDmHg0lvAuL2VBIKlaStAtBSJ1Ltt4YlaE9BO70EQzM2WTzAzWwQ4n4S/1YHtVY10rip4tBlyKSzCx2byyE0TesOBq6lZbN48kM/39XoUUZpfo1iKsVjQ6loBfef3W5lftDf8favm/9yGZGq+wBb4QRsqXWN6wH18qBGbu17jnpbx+mTrlFeJV+5rtC0v+zfQEmeL/+yF1uhL9nQ85r9wy97tUNqNB2CgbDuaEpFLMFCX+kAZckjxW1n9dZIq64QCDs1TY0B5weY4A1ggyI1CCZlCp0HEhvoQxTtqMN6ulRCoiHBwlvPCdMb3jS/O7ZUoLzjiu8EN8dS6Id/LUuzDfzr7ylaAT3Ijl4GaVkgoHEwIhbCuDU1adn+5Rqo9qCSc5bopZDCKP3ow0B9v6OKZ2ub7593CilrZMGxgPrjmm3v60E4/bvPsSSYPOrnriXXxBt9wi9lZgBQe5ZTzJSLgFoGvWVWK/DrkaWsJcYkUyfgKHfjbJ7xqw0NevcIkLq3zTxpLDpW5lK1k6JbaJiD8FUHBu6ycpFMqYSwyH+C8vwR3zlRuVFbCYjlbp/DdQgypFx5mKVNlEoFFDe03AdAxh00LHCv+ZeKMSQ+tZCLbVkk1n+pkebb5DTwGkBa0iUwoZ4SRs9+vJa/cnvLQNc1slIMtx0eogjhiRpfYg+SuX8M47DH+7PHPHcQcfgdTD8fR/vKpNrfovn1EZw1XGp+YPd1WNbjtaiafqzzUucjqfF9OHCkNJQF4Y0PYrHlI6fsPQuDtnySyhX2SAfBQkYsI8xhsum3K6KHjsu3R0JVk3oFdtFR1P+hlFBY1O9En9i7X2pGPu7p5nQn9lPT6/Jull4q73qcX5Y3yHdt6hPqy7sEnwVxMPsu0oRDyog+nPTxfOM01fmIkWmQoc9S4yaaccPNCZgOmcDh+VfHJ48JY++fN0tCl9HIcPIvyC0oPBwrxUtCw6whdeZ1TWzH+dXpZLtDkiQhdf6FXWalHOZM2DsFguNpM/tPgtlhrW6aY9jsaMxiGkp20JKHLCirNhRFWdEZaOvDJm+strhosQbN0KO8QUiLRJUgeSE0rPvZrS+fUG27ZHzxTv5gWzDPSm0LIgyh2iISkDPT4jiFpzHQNbcD57NUmfgiHUGXBQRL6JogX7eaZ/tzQUq5Y6I44/ti3dhSx7TvYxK8tqAxjMac3hGUhNlaLIOav9zK/v5awf2m7eW/lJk6emV9bHIwyeoo9j+lwPBnVufh4B6sRNJjBSZwxvCYppOITThqAV2vfCqRnHf95naqZL2qYhb6Wtc5Qt3dnb6y2EuFNpGNEs+5NIQ3Ht3fYDvmWFDYR94Nh/uFVKxhfAPHxULALsJlUwLAqsO/lQ20gCNSGY4IgFbZKyolzP19+WRlZmXgqza08WhjhjP4UcFOMxAygKROzEU0LFcIP0IePgictCZ6mZw269SasFtFtHSK66T5fYJgDuRLJxhccBCdc+75/qiPT0URvKTrovqjOXpoqLLakjy3FPvqfuu/GMuyJuk35W0W0mqS4Hoq6i+yc0Dy0t11SoYOS2xcdv9Ur0C5t/4VqTafr6+mHfOoB0juUXBZkheTxuEOzFahBdYvUD6jVys65qnn5/7wugFiH29I8Y3TcHB72x17QXhZfTb4hVRBzAeb+RrJu3mbKee9RjVSlZFYz3rcDQGRKsgzgGjZ63spMA4NkaujcL/F/s/HRdBWtv6MH41nXHr2GIpoqLGkVRFNHDCDitaANQdy0NyP667ZsG2bKmBdfq1J2h3+2FNFimD0kKUS49NCVbFsw8VGH+kM7H/n4oajTeZVJnMUttaSnatcPCgkd1jkVjE8Zv/uwzQ/PvYB6y7lm9zZ3cjnZjj00XHldCnDv1h1Jey7TajSh81sBjFU0ms3Ill+q8kE6LzqpdnnlKKtwTpX+eyNhH2c7g9iLAqpwXnuHv0CSVCwbn61qaltk8ZPy1SIWNaQpKdLhk1sLRVFMSWGtm0u9rJfJP61QQIUmjyvFZoPxkvgAnJNL5ZoAQdrPWJfp0PPvWopPAycZlvxyLH97FF9YgDd5SeAZjDQOm+8dkhD0k3dCY8RhTAL/z1Ld+ONefc9vNJJiG6ZANZrbM6iVLdVSyyw9QOX/2W1y0OefNz3R+3Xt0xX8FBI+hy3PofZzxXvfV3kC9rsK68WN/n5VrAhn1+iwjarcnTjT3/LsSIQb+oa4MeQuUA8aB7UVuqqZrl4Cl54GTm2yq/v3kWhvRfENZMpijSKgV2ZqgnXtq/eT0lhFi15i2I448CYVwJbtliXLljpcN2XYZ8ZZxMPMLfc1vwzHbSADNVzTRiTArZyCxcPIPwk+QVUw4tZOj0NL1Jw2HtJuOpQuUE2xbNNDRkU2ncq8sfIPrh+lwyv6yE6aamMs1ZhiGq1ScnoB6qlbcIPUDukMcblsOz7YhhK6K3s6Jk5hJQOIwhMuIFvnkv9EIXns/iM53sUsgc7w54ssA/CDka04bZnVGVfHeN2R9R1agpRRC1Uj9wrt1D2suyDxpHEIELHWauRAJFkmhDkjVEZSi7NHzqV+buxU+YibFyJodjREDMsTsIP9zwQP4S32FnrDzzAvbEDGc8NAa9ygLTlcJuMgfBFujz1Nku1akiqM1jki/r5yHtfxze9kF9RkKL6S/wbj8A6+kfhqaqQQGETBLeGAtceww983IKDeU+1ZfqUWYPc0uJxYTWR37/YgmxdDd+zgDhMrAi0SJMm0PaaMZjmuSmoRSRGDO+hQCH+cvhCO4LMV15U+D7luo9nPh0sHb67z5l1lI9epd3zLkoYZURo/Ea+QjNhNjXT9tzJGq9vWKlg0S4ix/BuSOxfiKJ4x1lBB3x16IIQDIGtTLXSTpQoeKgIiNdLRkiHPMlZ1kzGoXtqOL34c7g6ZmQSUADM+2RFqmOj94opYDZnE/T4bywg1SMTY2mt2e7Jdk22kaX5Qsy+Mr4vnu3I7ezO6tEdIykXSdLO+99A9HfDKS5AHd5Wy5Y7URFXDL+JBqEk1YEnRlEGm0vgaFxQRCiZK64mPUjQHbSIzeSSJ7r7EXooxufI23F1JfleFh2MLf9DUwimsBS/TW2yE80Lo833qvtCtpsRo8jZ/wupZMhm0nFcL4RqjmkJ4QbQppRIoEh0zsAOIFpwAHBG376Dvc3t580KJdrUp5a/HXP+oNu8SO3E3HK0L1BjBBCzbKBrAPWLR9jwN4a379ZpNhUMyGf5IqrC2+8+PTkiblG+3yvjDlyojU3zz2zRXsidFlsOwhtlM+gtKPLRK9xLtoRr/Dy6EG4D9YxJfAAAAAElFTkSuQmCC"/>
          <p:cNvSpPr>
            <a:spLocks noChangeAspect="1" noChangeArrowheads="1"/>
          </p:cNvSpPr>
          <p:nvPr/>
        </p:nvSpPr>
        <p:spPr bwMode="auto">
          <a:xfrm>
            <a:off x="360363" y="-708025"/>
            <a:ext cx="438150" cy="3524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4" descr="data:image/png;base64,iVBORw0KGgoAAAANSUhEUgAAAREAAADOCAIAAACW6aGXAAAACXBIWXMAAA7EAAAOxQGMMD9aAADrAklEQVR4nKT9iZokuZEeigLwJZZcqqqbTY5G0j3fef+HupKOZshmd1flEptvwDWz38yAyCpyRvcE2VmZER6+ALb8tve///4aYogxlVBiCSHFGOhFv8VS6P0QE//C7/Cf/GEphX/B/+RQ+sHnKHJQSvJ+kf+nIF+jI/jNkvFv0FPjWnIxnIfPHOTS8kvkX1K9ih9Z/Ms4E18k4WSheZePTPRocsWScad6ZJY/u47OJPd9d0d8OB2fc+a35JXkkUvByuAOsQ66ADHTheQdPlmOukb8HbtxWR9bDvklFiyiflawqHhYfdIiC6LfkH/13Yiz8vbQHmV+Sl58HNpcNtb10LXzl95Jtl/sSNlx+0pd+Hqe9pfgj6ALEWVtY0r86T84of5JC/zh/e8vzaRQbNf/o2cp9iyyT7xQtCtZvl/kXaUvfVq7t2jfKEIs0Y+069p606vHxhGB4NAoRIFDmSaI6ItvDs6ul1NaA12DQOVWEigOjy375tRd6cOIwOlEvh31KYp/BY8d7r5ejFtLpUQlJNBvKcYHSgf8hzwb7RARVWKupl8KmD8X8EyJoHc8Fr+Zi+y5/B02vQumB6HS2HU4V5JnVnLBUxuH46tF5QY4jO8igLnAEFgJYm7jvoZ8om4r7sxYxGgGLKm7BUrD4fxpslPFZjf8GjHqX5nlpF9Qeb6VHXKosbjtpEm5GI2dTc7iSGWwf3zCyjb1WSEenH3thCpPZc//ybNUKjf+lpszYhECt0UxTtFL6vIqCQa9QTlAdElUgU5fp0N6VyCglAjNoBwSwQHgv6By09jN1E4V+PhVhZ/umF4wggOrDrP1ty8oD2ILdMV9rZsjnBWbvZIHTlWOKzkV/V+wRcISFZarRsNgySxqZV0D6yRRhkzYRW/ULif8UvKyrEWOSZ38LzH7JPol9p0wjSybahghG5BCsoUC7yqLNU9n61JCcCZT2tI1N5FVQAqpmCQx5jPNfieJnOoCaKg5lUoXXTrn+GgXjnVHqwoq9ibewVeM4/3zRgqVZhv9hCDbFrgYnQc7YTDJY9r3P3qWUtW54h6QAJYwNtLIyA2rrXowlljJRyVZMVqMoHz6Xy/LDFXVPk2om66iLCqdtg8hvJ5VGOoZlTptoaOxgCq+CK73JQyG6YQd5bFyUPXoQiNml0jYJhNdJRj3uH5s1GFlU6FcufksiCslKBvhBFIhDBI2JuVcCK3JYmWTpkzs0MMMgVgop00RBR2yrWtmWJYKQRE6NsvxcofxXgoXBivBMWsjQHRxVENi0YMhEd3hiliqLs0OTAv0D5023al4fT+6xgm+Ii4Oosmp6IpC78c5xHYwFOdz1SfOWrbdlcf0TTuh8oPun53Z/gRxtkeaoK/8+Z96FiVBO9LpsJg+Vg2B9SwOfmO77vZkRRnNiBF32wfD1KYtjStKs0Wu7yoJBMMDtpeVkyo1+MmUyh1CKTPdcUEpFXYpk9tS+V+u9PWiZk0YPeltRZW1VQxgGQC1t7zG0pEtQ0esC6mNBRZL5tdaRA/M80LcsIE5TOOJSgl0PDEYKxbmLnqv77ux61PsyrateSH+Idg29D1/QUjbbwVKp8SKJFsSManc4oN7Tqn7Fu2g0H5mm8KGgpubtvK2KE7edeeMdk3wRyNo/UlPlHOMLkbt2qUSTcVgYgMaM6riUPxuP/EEerxjTb90qKoHkNol33/wLEpqd5hRtbL+ZpDKyNuEslGzE6+hUVvZ4uos9di9O0hjUATmSXHJ/R3HKC/qTWdQJxSiYfdqmfiDVTDbQKwGkRkmL/Y8pjmDPrNzvX9LQVmjfV0cBhH/ettM8rT9ApToT6L+t7e32/VK9L8bd/TmukzbuszLPN2ut2naljWLYsKDdF1P11nWOeel41ff9eNhd3h4fHp6/LSTlZsJ4ZGZOORdCMMwEEvlmEVosn4DmwfDGtG4x55YVboSoxKALZPubHRxFFvMrOoK1GToIAb3ugSzoYJJLlF94C6Qd6tYXGlU0v/ecRPrzUTb0nqkIzffjoZPnA8bzqoS4u6Eod71f/AsUZ7FDG1jPEXgkLlG6QBiWRevNMSkmMfZRC9nujgSNgtVdwXT0o1qcQMouEbSZyquuoIpPKNRJeEqPyq+Nh2cBeUYU9sZg6935f7irga9URMhRh6+VSpgQr2cU2JRZszg7kwKZtve3t5//fVXYpu+6x4eHsZxXNfb5XK+3W7zPJEGIr0hpF6UfmPHBl7ZCv+f0RxJnXF3/Pz5p59/vj09PY/DuIq26pYFCBBALQvSY+AUHbA5rjFiwCM2Oj22gi/aHnyQjRUgFCcjx0kFDKF0XYGqc0NlMzMdY72QydE7wzU3YtOJ22Wp0bsc6WIrxvaEzofOUc4xzb4qZdgt44T/J89ilFyMjertquBSLlAV47K/widDgXY5iOXQB7O9Q/voJrSTLWMxh0XjjTKN4DxqGMogg1/ahVPd42hiNLpuCw7aKiXpCZP55qIZwC6LldzkKskkblC3NjhGVZ1Bc7JKiCve3l7+zq9fL6czvbs/8CuW7XY7z0TxBMuY0tf63cBAjF1lfNptYV20LuvWDyfSTMRA9M7j49OwGwigXa+3eZ27Pj50D/hCUQs2OYWX+nuEQRsqKq+Qs1JlBUOqun0vXAE1ZKHC19yndkp3Pobg9nHry4p3p2nxsFmqdsLK9HakbXndYbd/2hOGCkfbS8eGBu3I2JzwP/csyqMVP9YbCqEhqWYZwx2ftA9T2bI6fWPoi3qYzEkk/hz4WxUe+rnMAVQp3PxS90xsoEshHtzP7k/wTbYbM9WtRqv5DBUyykemNCpt4Hci62gggH7Qn0BfcgTcxAYLmMCIEei9jcDY77//8be//e9f//7r7fJOeJkUwrZepgvBrcRqJPO3O1ErBgxtl8TjQRcbyE7p6JR8/DJf319fCrvf1ofwibTLmtf1knuydLput9tFhVElOqPjbOrUMwtNn7r5YcsZdQdMgpk04E+TuXf4lXTVba1sf6Mtukpgw3oR/tP6iI0z+4O/y236DyZ7u/P3VICvuMBzI0f1vwRw2kvf+QnaE5ZgLu9//Czq5tW1UwqtXkFdRsUbJlkrutJ9qWxiUikG9Vhb2KPXwJxyt95vErd0qGcoLsCrcVUM25qSreLQV04eAs/WAgv9HPLL+Te6YWVSNTSnCur7suuLVSL+25KD+cSCRLBykgdMqlXkk62QSX+bLrfb5fT2/te//tu//dv/8/L6Nnbx8XFPtE2nWObbFhOxTQop1NuM6kSTwExgiFXYwZy6cYxDz043es3z7f2d3WtkAT1/ehrH3bZul9OJvv3502fCbEncD+u2ievAuDi1xFV8V1wyqPhxNGrYpMFhKt9MQTlZRUMfrc43C8ToC2Tf4j85Jrec43qujb00H+HThtzqxYLhiWIn9DNkZ57w3aWrwjGkCazww2cRhkyNb7fSlmiBDL+UsVpyVAhRaAQK68cFTizNhVodGoVn8FQWlnPNorZUBOaJLflWGaCbbaujXBCa41W13AVn8E0RcLYwIbSPHO4WRyFqxR/R+Flj/0kiLBWN1FVLQu/Lus7zutxup8vr+fR6Op3e39/JyM/zvI09obC+J14LZNFLzoFKEcckZJlseOWN7Xg6sk89/0eyhfBXIm23kX103tgLtyx0J8QnpGHIHJpv1/X4MAyjERgrqgTPte25ySwz5IstmmOGGBxtGFEU/wp2z2N/sXEt6OK1+gBmbzGc15BtEV96ddkLnYomT3agmyUtFeV6V7izBibaZVSZRBEcCgNaw1+v3+65U0B7Qr9vfZYIKREqKvPP1KvhBGuUWmnM7tcoRiJzrnUb60tvTjFB6N3eqwixGImbmgNWi+5bqfcVbOt1ByIWxsSDggr3YzTWnrvXDRBUEVs/+yC7zJjx/ahXj5a2ImF56IZtXSdSLiv/R9S+rkthFRR34/j89LDNn/uk8I20A9sqEpk0uzpJ0lBRUaackzM7oMl0iYS6iG/oeGKdSOzBsnsVttqCZAp8en6OHYeMiYv6Ze66kXQT8csmSTldRanA9QbCS31kh98qM6qvtNytieNcEUTFZJ0B3dCY2dgG4y9oI7uqSpxKwe6ALk6CITjK8hP6vRggD6EFY+0eugdZXTY/OGF9suYe7k7YIkYjyB+fsD6wwloFsVU1mwSIFp1xhnRPmd1cMKAWelwPSw16TfhKKc5zTpofnqqxY+5VDajdvMXOFdGooIFwfjPGuH4iR/5u8gV1O2XRonBn3QtRVizCCIXId57nZbqx4GeLpSMKP+4JIx2GgQQ98dFMi0zmO4Mugm6beJQtdMD6QP00HIIR32jqOYNGIjzbxlbPvNKbA712o2jWlFmzTKd3PhEx3/Hxke7tcjnReY5HUmN9yxrRns4pUiROtesaoVv9gFFVKdyJGqCIekTUA6MH44KSRnU1Gjjw0xstqpkSK/maZ7/SgJBscdvGgUWjWErzJvis4YZ7wQsZaGteOaR9uTPUraD7SxuMshN+eJZo4RxIpUpdoMLqcFFebgi6qhKVyjg3oYwKBo3tkLVgFoqtvR6Dna4yyxitVRmGJoEQFDfGugLBIEUwpR98o/1T57wKzHCwC0OlcTl5UlcBUTNxw7SSPthy2NhgJ/WxscqZSZlcbu9EwWR73K5X+n/IKxNa6oL4n4Pkgpl/jl9JHOcIZRLWEjfDNnQdgT3WJxt71shuSf3KyZ6QPcSOy3w9X17CH7fp1g/7w8Mx9cPh8Cg4kRm9i525D6swjJXijUnM9Vwq7Ydg3NC6mXAqU+7BPAv8GGqYhro/KtlKNYIUFN5Dm+Bmt/2iVsV3lN2olNDwlzlPTBw0J1TqwyK3XNee/z6s6Pr1A0cFU1+OciuD+dKaHjfiLYrpEkSP3XONiLiM8sCYLQp9s096ODi23nJjygmTFXckO0u4j9Q2rzJmqXYof5ZUpEb15xiyrFxSIGtN6DVJyg2+uHvfDs3iipbFZ5ODsNNCdjg7yILE9dd5If64Xcn6v57Pb9frmVQMA7Z1YaaqWAJkVvQl7CInl2uxk1m0T+7JiO+FZ1YxcaIsNmE/gmSSKUD6LJH+en9/u07zuNuTQnp6+ix7Skfx9fpuMLTd7E9VmhECsrFgnI0qxqlE404iJQMXOrFuh4btzPY1T2MFWOZQjTE0/jGXy3e2hxs25kq+E4vGEpWmvzthteLqvTSSuFUarg3thO2l66laV1v57llaKeImvt23BQzv1HG1K2PVDkqjvYODGCxxLIRK+Maj0UCA42znLrwVa/RI3kzIGQHeqKaKKjy/kdCSQ7SYq4OK4N/V9VPPNWtH8dxqohFbEES/y0yIjPXPtmzzepuu18vlfD7TP9frlbhnzTOpnCziHnqkCN1DX4k+EdZJyLG08HAQl5wlIPBBfU//78QvAFMni5mSQk7wwha2nuhgwmNBwv/yjHzH2Z8YjpqGGKMtpGSLFF+eCubuiEpgOu7LxaJL2OKgDefUD8wj1rBq8TMaookWeqgQsWoDVxpuaRhHOSproHe1NMxF3XBCubu0Yyrnje8PC+2d2NnDjy599yymRrGKzRnMFnBC9jV2pq3Kw2iht6NMtxTPKK3c4SKq0VzyjaSndhARYdngqxatjBaMb1RJlLzLVE9lMF0xg0uaJkFGiTgrDbhaF8uc4RizysZ8QnrlQpxyPRHHXG+3lawaTmkpneTRrMxVoRNJEJqgGziHMBjzkiicYHfvnwr/KKjgI2VLMm7A5C0gI+mjfky7oRuHgX737YwW6GoUgqMYfbtUiQhzU+sk2sOCwXuVb9G8p7ZkkN26gUaVre5osFl9NVgoVFDSCHZddVt+V0ROtc5yH04YWsKvUKoSqn1aXbfGme0JK+BzaHd/wh88S2ieGA9jZlBwmWHkbnDO0HMwTnDw3Ctv1jPGGlI1fF3lraubYAqxsl/E14ptdzAYUIGzOisqmIBHrjQ8Z2+aAjKuCUyrG1K/6Ihkxsa6rNM0zfM0s7l/m2/sST6dzoTEyK4gUiZNUiRnWdKKE+sYCW3yA6ROKdiIyfhQS80ccOIx1HwqlW6jvULQzGj+bmGHQ8+cwlHN3X5kbQPylWxqi3cpO6rQVHDgTuOgKkGteqX6aviX4mcAHZh0cSjXiJxi1mhpwoZOEPf65J64m3hpFfAVboXQug0MgFRF9IENvj+hAyX86aKw6p8PJ1Tj3uFXa9NVzfODZwmtnmufpQK14MrIuaK13bCyvQmg4tZRMPsTW9QATPyoyx+UHYWpzElqat/t9sbD6PsOuwjhH3VXCRJ3Jo9GBuofgxBH6eQqoIZ/JQ0z3W4XBmDvNzFaCI7RG/N8zZIA2MFjTDql46glshwS4maI8SOfTOwXWF0EtwRPqlII2ZbLVg2SWnlItDKq2NjJDGgnQU/2QbNvIo09u9YgN+SqyUFRuZeO0SWeb5Opiej2iItEQ/F2cxWURV/bCkA83lBjeo0DrIEr8gutBdBosRSRBvHoU/rFPxB6w1cO52J7wgaw+RkaiHZ/J+0JnQf0GRu2aU74g2dhOYZohHlGcaIgGN00hgLd4D7raoDcMWbvBktQ0uWLlKqJcK/A6Lzhcl6VHUG/VCy4CNnj1+MDswq7bG47dYmmYDLCMqK3YFvhgoANhcKRRPaAcX5WQWyRjIXlJsnHl/PpdKH/n0+kaISL+FPeV3ZORUmvgWriOjDg+o6DimJaGP7CpQpuOZolV9V+NGGNBU/F2d6RKjYziVZmbzhDTwnfjJG9Bh393ERaJNRqa1GvCiZHXybaVPRrkMDwqmpuU9MtMHJppjRksi9Y5ErrT4XWSuPebSLJriWck2MDB/0pjS0bXVsZsxHL/nvjOru7dKthfNOdcVyaN+evlr2d5x+d8O5ZVNBBL9iz+NrpTarUr5tpUC0abQdwfV91mYm7qlOatQ9OHtHXI0EI+yY4wMEBvqIBYXrkudB/m6RdSbG4lmflDtkqRbyxoln4J8gdL7bwCWstBMSYVYhZphtZ9hdinG2al2XScn+5CopbimoRzeQvsVPNJd4rvK+PCmLMclxnWQwF38tIEVUbOherhFSQFi1tWUNeonboj3XdYifqq2Pe8QLogDPoXvgmm0AJZv9VUCo3UX2ZbrtDjMVGo8doWqnuZHAnUGMoQOvHhkRd2Rhxh3BHr26gx+g0fUcnwaJnTv5uILuWaD0BrSXllw6VfD6c0O7RLt1+95+c0J8FV602Q7SfOCEEf2gMzaoAm4eRXeshZ5Lp7qLqTPWd3m3ETieFJJB5dj4AYn+MCKQmC+VQQuE70jAQGeN8SuU4VtysbABVNsTci2Ss0H8Lx/E3slQu1xMhMeIYYhkCYMt8JZUSs8TdXTSJ+yt14igWfxZ6ZcinrErYsBEaR3hHqzX9GYIiLlemYnBkRy+O5bDDfKmOwzviisvCrvI1uXDX577r9rsdWTVJfH1IWAy5irRorHZPM7Z1yptGf8oBYBc5xhbXqdhlo3sdHJvbGhm3ubDwa1QtET2Zv1UFjTw0jBicGe/iNi2P6RUU1Dmd+FnVNPqnJ3Q7rHJ5MTny4YTNpeuzmLywfa2/6bO0n9pJdBnt2rpcvbvuq36pTgndGundoRktFbg449WvhAiRHNx5EmyNWMUktrmJbMSYZ7pFGvVWVMpnk5nsLV63hbhDQiv0/+kiZssyL+ws5tDITKoH3Af+1lcQd5boDOEZy30WuwkYTNhTX9mgpgMLE9quUk0oRJUCxlZ4u6j9E/T0UIolp2HoBzJs+mG/3/d9T8+csDdqJRjthhJi4xaxCHEjnoubJUauddMrFqkhm6CODaOxinWCo5IaPNVHrMTsMMyFvyGbhiKNDfA49wpLif7jCWO8O2HDME6t/+SEsQF4/lb4T17aNKu5Zj348YNnaYnW0BJW2gKFfWM3KdOUpmGTiinz3IRGvJhnWJoh6QP4EkSnKb2DEq3ELItZDxtDnM0ivpOEZCXYuEhpCuuTsziMrxyOnOhNepH4lky6gj1goS4Z+aCSTSQZcmoY41VeKHrpjG8XJ3qltqihwFwBiW+p+QUr3dVtzFZqKF/hhDRSilwXvZX9bh+6fp5vdGSXkNS8EB9x2kFRcVOiaQIXlCabYoxugURIhlRDZnbjoW15o2ituM3oIlgRn79n7msL4bVS1+R9+SCZ7bKuauyplcqrQd58tz1hc4YPZkwj+n98wuZqwTCMU+NHz1uI//hZTDH882fBHer9CKeVetdRejU50VhY0p/FE18+sLhZOWpcBSS6Q6SjOYWCmZxNdck9SZYj7HqJ3RPLdAA/EplfpmW6nNlWodd0vbAPeZ6JCAVhkZzOkisOYS7knZtFYGKUaIlEKQGFubSYwFuIyEeG0RFMIThi5KJYo1AXfOozdKBtsKclRnnikiRSQ7CMYCSZW9fTaV7WadwT6xweHl9/eTkcj+w6kwrOTlV+qFKq/uJyqv5iyL5U/YCPK1jX48M9PVTecvWoJBIM4dvjxpYIg0dxvndDVdK493r5d1ta9LcaXgqmviortuf5Bydshdgd7vruu3fY9v/NsxT3ONufvp7ma662kJ3RtrJUj0RR73WIlo0RXQhbmEU0jwTUs4ZErJKgqIVC+gBMyE6uskgKyszgi5EYmffMM/T7vMycNEaKRZVsiU3WA/yGStlI41IOERumlI6dVaYvXbHgIUTRGV2ZfLKglEbKi3rD4fdzrW3GTrFriRdEmqZ1ch7pJXAjVUMKJw39+9vrb7/9un84fP7ypWPvs6Ilw0lYumicaiJUn8y3sYYQfVtbMsQ3FAyYoRuMS/BfiX4lNaGCvRNcWOAaFZyrqL6X3C3W169/OCCY20CXtjlhS47R3GJ2QtcMfpU7VWMkfndptwIb+zq2N/b/37O4nvRDi3n7e38MNxh9dU25RGcm4+R7OWAAXQspomZ94oVghNBWFhBF1L2hhoszw9gLNl2v5/cTwTA2V0jbbFwyjFgklIlYzaXYBkf04wM3MyQD1BOODBxgwaFZV8+hYDGSF3tdOUEabUbdz4KunVUwmzDAssKdYNsIA6YYqUfTYAV49bDbPT08Dn3/8vKy//vfx3H3+PhsPpSCbk3qupIUmlBLjAzJ+CeuW2IsLaoxtOBsgE3TDQymHA1BmK40sraYXEsdjseK+XAd0jeyPFTtVerdNFRb33ISdGsxqh1SUZYzj53QIGQj7D9whb3vHOVP2176/+WzRIh+fxNf6aso8h1giJgqSHAsEv2eVKMLgWl3WUVl+tzBZbBkcXFhPQfj2WDmBkhSnMWx++v57Uxmy4kAmSTt8zEwcIi7ihSlwSMsDJDVI2hJmXKtmFPfhS2iMoyuNo6DGFpSKLZues/GMAjVG0SzsEWMlsQT0NvDTKBqFzqHwIZBsK+Y7ueHLapjh3Hc79Knz59//tNP4/5ILP3+9vby7aXvhv3+AQk3jYyvAE3NwgZJmdF4zyXm0HQk3VT0qQfATqhM4QzTeDbck2YqSRbBHA6QjKnRIcFVh2Oe0j6CgRz7U3nD6L6esDV7sLQGMltrxE9Yfe9+/pbowx3280vHH176P/8sdj/qQLLgAngmeA5lBXPJoXuwfYstGeneylto9SPRcLNliEqkaQtL/b7j6izpUknaQ+KQjMCu9C9pmdv1RH/N08RWR1HfVhLKLAoTDZIpTpHFg+aJ6mqHHOA74EqW8XA40J3cltv5dFq4u0VGlo22XAJfoOGs8HvmxMqkD4hIp5JMttBGcadKNHmlDBO0LTHKOMVe6fb7/W4Yj8dD3/fj2BMP0Q28vb+l1H/6FB4eHjTlILqNb9ReDAcaRWOjlJtdPptuqNrCd0uFurKfem4UKFTSMLGc1GvnZ4oSM1d6D7FCPW3Bei/L3RaPRl1RDE6nPJezrW2Nd1KoJ3S2+XAJfRZ/LCNx54rW04UTluaESYze8E8v/U+eJTSX8+vzSXpz9Lt6KpoIEy2KI2fO8kvS+KCeIEnHBoEi2b7JEUtE4+n/wqmZ8+W3ZV04BnkiFHY6XS4nzgdb56A5WhqC98a3GsdQp4c9mlwPDWVE98A1VoRbudvYfn98/vSwPxzonO+vb9P1xsYTXwJcuBG8SrH2kor3YRgDAQqxcJgDNI0f2nJqqFQautMv6wrvRh7IaDkMYz/Q+8S0dPTPT0/9bk+g8+XlD/rqOHDDQI5IlaS+FPO1FJdotiINMVZb01C/1AdKAZ7qLCBLxXSx8mGMjT8tmvNDVZkd7fAvWNghZn1Ywd1ewKG0q+il6PYY56uuqLTrO9oKHTcbP7jUTHA7nwRbi3IPsaDdcfV/eOmG03zjIkLX4T96Fj/ew0rOUb2zmaq4aELJnDkA2kA1bJJzZgrZ5aknsuh6oXixVDhSv0XBYvRDgopx4wZ7bBVPt9N8uVyIisnEv96m5UYqh74iYloysMQgsrYOekONcDBpz0k03OKisG4Qu6brd4fD8bA/Hh+enp/pt22b315fuTcZRzxLl7HukqmJRVNFDj2CVcR2Ba1uL2ZolNDsQDWookrQqKuZA1IBhq4PkjrNgc4YCIFeTqfjw/HT7rAbO7LRONVnt+9I/XAzGi0FVYglq6wc2uB6I6vGX6FHx+LLoyrIwVb1MWgWk20i4KzjwUbARoWqzIW28cEdA1XYO4ZxGezy2M13Jy+QoKOgViP59rbO6NbeuD9hy0V3NN1AOf/jx5du0dd/4llie05z3LD47dWcEYHkyRmqmJLCLqY4zlthC116eWUR6rsQxsJJIlyABe9tl1LuuOM3sRJBrwsnuVyu59N8fSdUNomJn7UTBXOIJgbgIXMwP0JRjjc5iBuMUkuJOQ1BKh8J5+z2R+5ieXx8OD7sDnvSc99evhJ7vr2/3y43kv9KB6BrDm7X8RgRbRThNpGoToo5eqxDXslxrTneEUO3+y7SIlDy7dCIIEiaAVtj7DSYpunl27dhGB8/fQ5dJMj6fnobWNekfhjUz1CMQdzThHarxQeTNICnyksHCyIO0aZISUQrs52Yiu26c1FrEFggFWTU4BYToCynYqsZXN05gcZGY2RjgyrIW8JqbIw7VSMSPTRHmhPqu0aE9xZ8g6Wqqvn4LM0JU/xPPEujeWyNDJf00ieb/Tz8Z1bgnrQJEnuXOBjHfVs40WtbObte0t5pi5Bg3xEL0IekXaRtCwdhiDmurFGQln9ZpinkqbDYXW33ad869dYF7cuvICyqVQPnm2MkJmwZrsKVmLkcD8c//fKnP//5Xx4en4eRhPjYc4Pk8H5+Pb2/v728nd/Pt2mKZek4fJSy5LauDCE3f8AEilSPE68KGz9BZ82o0o1IvNANMRlZbb9gMifZG1HlIHMh6V5SLXSH9PmwO5B6JhGSXniIwMPjA7NNFzUbJxfJSkviLYT5kVTjKbcIdg11b42shRHU3IwhNixQZbMrJ+M0P5+bRh++YDaJs2b7yPfGemz+LOYTuzug+aIYp0rrLSPk70/oUPT7Z7mP+ejr/oQ/uIH4n34W40kDdRX/EDbLEJJuIZncJQojFuE+FKRhVoTIuY/EENclkG3NzcHn9XB4IJHJXSmY3uh4Mulvt8v5fOFkl0lCkozBtiWIjQyRFZI6dFXAFshBhwm4u1DMV8XCnIAfO5EjnyXFcdx/+vTp559/Jm3DKTmyBHSrRKAk1wmbSf3MQviIUX9igLZuUoEjjuBNfmJRzDaAXSkEm8WfwffRmc6G3R/AVncL6pjJIBv+FrQmX9zK+fxOKuPpuYyHI33/bX1jQbN+fn563u33SmlmzddZR07U2pxLLXYjISN8pyg9/k7uhmJHNJIawC6697DRq/cC3b8g1mxw/8EdIgp1J0NFKcHRZQurDEWGerCT74dztn4Xf+fD2fyE7dWrbvjRs5iOcv/Bj5/F30xJuQjmAUMc3n8L4wXdd+6cv3I/MLI/rkT2ROGEwIdemkjMGT0oti0cj2vPKGPM20ScRdrlwq8TWy7TjKL8xLMHyqpSzZyjDYY131AxLxHfhcpXlTMC2iTA2TOiGeIwPj9/fnx8Is7hWCIqDQrd2ETU+e3bN9I1dNsyN4NVC6kZugv4AQDuyBjKaJshlxAFZgEWkI/0bErm03ZHmd1xqLJeUUw0eYi6srgK9/WSwbnOyyWeoNxI5xCUfX1daTlGehhaV05gSMiIaGjXQHPwNAFdFoPh6qPxiI3L0Giet6J3FqphAsJSZ5mqplKvZIep587+qRfFkypVtbTlIrzlkwoIjVJbFmgPczYxIgwtpvLf2yv6SezSoeUo55wPl25soX/yLK6LmpCr6fJeWEYFPQRl5kkSUptyEVGdYkcby6XzXGF/Or1dpQqSEUze9rtxJUp9J7lOUIh+XKf5JtkuCrSQj5UkwwTC2m83BqNSbBIeSdRfslmFde/F9uc0YoI4j88//fTz8eGZ/kLBgPj6Mim+0+lM0IzuPa9LQhtydiVHFJppuo/wIXAnVhGVY06XWFbJgc5o1IQlh1aRXNJoS9mKwFA3LGjuMs/YYP5hL/vl/E7P9fiUSADRtQmyknzph7TfHeipuoQOB3eFRh4f0PIaIICWSbBiFo+JFvT8zm9g5oo+YzBxHM1VpiIrtt8zvgl6M6GxSYrTXOPGdahTXVutKmzRUUuUzQkr8xjbhLq0rYI15X5vwLRUXtpvtQkK8T9+lsqNKJWry60xTZbyGSMgy4bu3UT+pEmIYcpuN5KOITF/vZxfX769n15ZyeTSC4aITBzr++sL6Rn6hcMsYo5K+UqQNDEmW24uxoebf/h+YVTARl9LC8CBcot5daUwph93zwTLvvz08PAkvSplm7kcLYtjeyEtSP9F0oMJA4ySYwQNRIaazI8b4G6AqcMfArySJsVEzKn8AIaMfxqJ517Uwr1vQzFTjFRKYpOFTUBS3Ffuh9Z13IZzpGV+/faVTMGnT89Pj8+7cQ/jMBsxo8gv6IIUM8ndf6zqQzVGNI1nu1uxbggmv/0rTbjFKDMYC5k7zrmxhVK+AnpCPPI9BvNA5N2nrkyMA+5O2FB/bFmlUTg/eBbnT+e3f3DCYCf8P34Wk4cuDJln0IhJqhi53f3C/q152soqHVZ5zAoxDFcQn94vl3f6l5AbIvRXTs7nBEqi0SyRe7GF3RoM6m0RdWJQRrwK8ot6GhziWA6YP70qBKVvSS8IYejHh4fH4/FBEuyN8KMMyuwkgJosv1LaOME232BliwtQmp0Xm2Qm9TbmEuBOmkTRjVWAeKgjNJeEsHBs+6Mzkn5ThZkkpYra7JgPN1rcy+WNXZH7Q7mFSwi3642OpofiBgJSmRaz6Q/D262+iBXYRssVKC4kjewNBDuXWxkoNv7O2WxpAwpMa4g7NOFuvW5jKlRq+w41OcU789RvNZIqNIwUPlD/vSHTapuPl27xWMuZPzxhpf3/1LNUBrbF5iXqdUyKHLLBjllmMrhp/whtk37YtpXTJ8+ny/VEHELYrUMWNAvRZVoXEEtSYBVBkPJmjuqC4ozkDcNesxb4u3knu5sN+QR0trfH9pcI30wEHQ7H/fPTp91uJ9eSXGop+mcMKZkIPcc3E9dDl002u6PrLTwQpkhJsbgCkKRjFN/yTN9lNJTBAEHnKywRegYmy0uIzY0GpNWIyVh0OgF7LFh/99LORjoGztdbjB2X3LG1RHpz2MjcEZ8KvS96Luk+VSFvhkdxrK/YwVRyaOwWz4by4L/xhx0aghOFAPJS1HdYPWsVQFVfg5aLNvosIrQVYzU81GBoGaMxMMzw9luuGEm/4gaGG7wmkfyM0a4STAU5uful6wmNIZ1jg1+65ckfndB/uonAD99DgvIwibyCYWhfScMM0qyVHVbLKp3CONuF0ZqYPlmSwTB3lItSgkbk8VOsdiEjgRdB8iVLsug0bk75CijGlAlUi+0SIuusGjYMCdt2w/7h6fHx03PfjZYYkXAGurcrV9y8cyhT7oIn+xWCRpx0JoNjoXo2Nz6cH9CVRjLkSCQwz2gBJvfOLOCchscA9kpqJGipFOFiXLVTTGZNq2BikEaMvd8fSLWQWKIbna4XMmnoG/2wS6E34VmCWSDRRKDZqhrYL0bbpdJVjHfsUlz1gCQaFQPMZ0kYeN+wWc088AiRByPttpTUqrUQm6XAr5UE79IA7Ej5w05ZFCA1sN1Xtz5LVagNxdtHrVFUsZnHWxqA9yGkU0/YXAtpKRY1sr3ubY05H4xMf64WZk8u2x8SxUei8bxOV2KnUJCeqEO+ALdLwhgWEfnuF2U608b/kmjJE/IMUghTRc06QZcLKZ5Uf4AiMdMzwjacjAMv0LjbDf1OzIYsfcm5/d5E4PF2/tuvf/v1t19P53fiEOhMYnh6upV/F6XHKStS3ZmSk7XJxgANSJqBnrzveyx20uctpYpGFrIpwlhqQ4Gx+K1ztw+4LKCgmIEFQEp/KdYsU8/80i/rdDrx5AJiajryoR/ACJVd6nrI5TQvTu09I7modrzJRBB+hWXRELCxlzkCgvnQ7IutEjF6UiDodFNPaH65xoRwdeHs0ch+u+fgFlio6u9jomQx1nJsprDETR1TU3eX9ttujqzP4qfykzTnia4D2+wE5ZWo5kMP0pUUYO4FLrFNuAvEtpluWZLzyaQR7WLncLmrkjQKZW8QLIxkOvEfF236RRRDpoZQTJa0MSRNbgEkoac1xaxqSJkGuY+rFNJUERU4+o5qHAKNr2/f/vj913/7f/7Xr3/96+n1lVmEndNcUBDEmOEbkIbL4p9LZkfXl2+CKKPCUSW+BMt80jcW6bRQPRKw5J6lJYYyjBYOAUmKaO55/nmSNptrI3TLNs+3dMGVSQ9y2uptLjyIc3c8dMFJV7oMoSmHC1q+TUtQd0ZRBoiqKnCUwTTbe1C3Cn2gkBA128KPjMZYlZcMy3njuY9WSYsbjexaMR9NCd4Rq1Gnw7B494wm713zGCPdybofnbCy3PcgrTlhy672KNW14Ozt59dF6BVebTNRGJ1hGAYk6ZJgJ1m4zjeO3pOJz/RdhMqlKRSKvGJQ55nE0PWnZKBIp4ogDfflUn0iO5fM65A5cZM+xSyXkgOq5BUAcCHaZiwpLQCztmdizTSQIU1fJCaehzKQBSCI8fz+/vrrX//t3/73//729ev1/Y3U5SbNz2SZPa1BxyNFjUKrtdsEN+BLEnMkRCvJ4X96rmBDBlnF4ya4sRHJs6c556Bk5x9nHpMtkl0h3Q7inJa+35cx9nGdFnoKUjvH4+O4GyVBQbsaYGWcT6IBKU7HDt7I1NUGdICpG4VayhQ8z8otoAo42h8KYlI7SF11mWZyak6GCUyzPhwROQYL99gsfsiguQdargdacredCR9OGIyj/skJgyv/5heHgh/BnrGNgeJoT9eGgyAtSxTXU+bEfSYyIs2E7t6R+1TwYLB5Xa6EfTjtZNNG/GAVYQX4QsnWzjy9iwW/tMUnGBU7lC+XxF0kHg77/bgjwpouJ05nDquYKRJz90eiDZWxFjIbSSGbWjryAB2HL+M8r8Qq9I23t7fffvvt7fXr6fz6+vWPb1//uL6fVh6FmavtIV2bggUloXI1NSUUq2fGgvDnyZGNrFeWnNTgayy9a6PUMxtGFy6IKsrFItILWYaImGwyDShGCz9xOdHG4Fe66uxQcCNg8no9HW+H3W7P3dmkKxBe7EqQ88iai9YrlqxTtBW7cIVLYn0qs4TMTGkdyU4HTTs3j8i0Fo0StNOUnRAazWjccU1DZ3qDTv3OV6EK7+b9+yPvfG6N1VEMrblyqN+9P2Hlh0YX1XPa14u50VptExq+NfUrmodkKNvHDP2ZPBaiCh6UJzqFDJjr7ZrXiZGRdSiCtsuYqcaXitKPbNUrMA7he+p3I5FCTEO32z89P396eiSr9/T+nhfuhpG5zzhCqRHGkWB95iJGgltebCBMYKTHDZSlFmWgN99eXrnH+LC/Xi9//PHH6f3lenuf50l8zSmswWxTxECTyfuCXIeCYJQGNSG4ItwRIaKlT+NgLSJupbMMyoGCNBqMVkrdmLABegkEZ93M1DwrOmfAFt8kI4mly/USu25/fOj6kb56uZ5373s6ZLcnUyhj3Ei2tFLEl7L06QyW+mFkHdVqVbPe/Dz6a6y0bZjNvHHGSNW4gHKL6mhwmFYzCzyG1sp/TS9xQd4iItcJmr1VKgBzFmrhUKMBimn3aN+tKsI1z/cntNMWE27KGAYXK770W/JnaYAlbuYuRss+AB40ebvBSSXmh/y73CbutbeQ9CviUmM3VGjkmMQZc8DcvJXIZyPdQtvb9Yf94fHp055gBjHO/nB4eHjc7yRQemH2WmAgyWAJeRQxSwTaiReY2VeT0wIqBYahJ8Sy2x+IvC7X67L91g8j3L6cXp22Xgx4sqOl7Cu7g8ZQGTYzw2JCa06GKap9kHeFlSro5Bas+U6x2YBgPjQZxafODDHEdrlVUhf3z4Him3ADMC03m57pXuAep4Ui5EtihT7sJU4Uhh1n/aCDomaUdkiZM7dAMAeWgRkDZyEERzqVH9ytEIODLnU3N/LUQH1QW6kaOZZr5BLZjjSDMDQuQ5fi918ATnS8d3+YLWMwNR6Cf/5/eEKzr+oJG2Mptimh/+TSjXKL7pni+hnxmC1B1SvpF0xnuUk2IuecbPelZra6WuWbC4ZwEPeQmRuIVb789Keff/7T8fg07g4d11/1keiZrKMNXrhV2vjnLWuuh4CxVV0CSr1a+tl3xB3DQDprR689/UZ/84gXnmNJ+PC4LvvLZTwz/W3jbgkBZcbFUQ3uVhqdSZ0zP3a3cmmPKc9QlGEAFYOKz+LiNpjXm2SEtBHUk9rLaBTEKwluNo3DDOaoLi7rg0gLy/3XI1uUZP/TLwc+/TBfOV+JRwnQM9NjChCAbkmocONihqxbCzms4+hcKKqeBFrTz/0G1dlX/BEagfvBJWBBCf2qgdngjOEnDMGCFyYlasil+AG6r0W3WATVHTdUC77UuO0dAKvY8MMJgwqsekI7/sMJVel95xa7u9VgHgI/OZ4Ijb77oqMgmGdop4JENqV+I/BwomHY1pt0i8l2W0YujWrkWRHS6o+s2OfPn3/5l//y5cvP43ggPEVClE4/XRduvERsw7BMytOkkhN5m0LQq9RRSv8W3hMZ78oZ0z1h/ZG0ybg7ksJ6ejocH+mTTebz0VmmW7dsc3/hGuqB2CkiOhR0a2Fz60uLWrn7M911J4aYVJoK78hSItZUbNoZvOHWZYYDlFsWErXIHPAYjBXrCB2NX0OwXtRRDWnz27B3hKdvcHVaT1p3unDS3I7LOXmkIdk3B37tuk4cm9IMlHmarbOubCZIjVpDaPzDFsVprX8cEI3TLPnGeAKmi6GtygLBlZQyjT7DdyeEJjSge2c/3KXtVEFuVlVjZ7c4rWWzyt2twtTkh+K//OMTOn5rL10Mcf34hEbnzVOYm4hzZyRbhMTeBsTBLqIe4bzLvBQ1x63rsXEdBFFUaZoiJ2ASi+wfnz/99OnTT4fjM4+qSB1dlIOiM89Pul24UQaKgLmUoLhbSK2AYMa0gCAuBSVAtj8eCOzt94cjI76n/f6B7oMZkJtqcsczLtcksTzuCVjOyXor181DgSmjSIiiHFdoALGts/XEKAX14xuirhBEBZSXralN5M8TzImg/XQCIBp3wpEMnthwVGhj8QVFNlLTsBWtwmDNTqqd+OfKbCUO8Rt7z1+H3e7pOY7Djk4KfWgTRGNw99i9RvDbNh3ncrSx++9Rjgc5Y3tMqB7neohbCXcnVF1s6BDgrjnE9cTdm/G7A74/slVBd8/iB8eP3/lHJ6zP0n6xOX/48EZztwpfVcMyNuMI5jCyU+sG9SLjWolnep5BKZ4dtPJzPOjcB+aFU7aPoe93T49k7385PjwQva+bCib6MtlLp/P5xI3JJ/E3KBUXb02DnjWNS17mIosZI0L3KJWYQ7/LGrHRAQGbjNYgHbPbHTYZoCnYLPryKbaRGI/2cE41WcZ9yvpT7ioLHxqhq28NKyCzn7qIEu6K/VTxJlMyKiNVLusLFa9wx4nR0vGY6M3w4TzRSVm5jAOh3JeXlyIla7SgnPjMT5IQ+I13WgAQR+F8ax2bNA2hvtUkKfzoZSb3nT6pJ/lwaPwHH1UVqL+3QY//6OXw6R8fYaGq+1yBf3TkB33ygxv2E/6TWwq+IqQaEndrIeyzJ0jA4rJDyggnb0nlYyqNCMEVVJgBZmhAdCNCejoen5+/PJBs7MdNUg2ldF9DFvM0SW/ySRqAb8E5RP0RQsfmsGJyIi1DBgzf2l5+GXmkuAwBlFQdvo0V4wA3mWQptSjijAMR2mTaEDTBbEvKF1u/dVvqGNvBTqnRGJ4ou6JztHrZgpn13ChjVUdAdTBUq0kNG4j9YH2iS2iPCWoaFaTz0cHzskopcOCWI/NERhvBUfrS9XZZ/5AQk+TBkeiI0sDWHBYewM+NYFX/VYAnrFplUXfKMIu5ii39JgTLoQkmJIppf/uuGiux5kSXGjkPZrcFs7NiPaHeWIPlcVz1Dt8nXFYjJNQTOkjzw1rMVvy6H05ohlMwV3JpT/gBtrX2THtC6G1N+kpcP8OTIXl8XcdF/CLdedDxwD2HjvS6Xk5c7+g622BMY/4yoCPDmtDT0/MnsvtLTpswg3T4iOIW4qZQ6DgGPM2OoI4rEXItYlHW6brYCSwjYMZ2/0jW8EhHM6JZFwmMF5n/uohZz8CQEA2pD+5NgY4wQWWvU3PKXREPNwf3cw+/3KY8o2EV6ay+ZM7jFkBq/f/VaJGFlo7m6JOBdtF1Z7TYBtb6Hby2tfJdF5xlDyxZCYnBaObkvmnb6MF3pD3neTqdTrQChAJ4YBqn4UhCQIVeLdz3vQ5mi6uiuwscNulawYiFf5Q7l3M0P7QH/kMTwvHEgorlSn1WVUAtw6oxfUf3jX1yxx6+Qs3i3enzBo/5CaveKXeyot5csOQaO9C/WD0B7isLd2srhNR4E3o5dZIAyCAeVc5KZFds35EBsa5PPBz8NgmwgfgEeckptMN3JxPwiMMejw/PY7/XYbYSbeMW+SmRDU+vhBwQaUtTxLvEpoKFGsDNEmaheyG9wkxDXCMNbhJikZIXwH7qhVuGc2eCXsburQi6jOLcYLRmRSjRDGK+WU6MoydmsJh5gGwJg3nYwR95I8HB2mwF+HOOaklf+B48o+oGujdJkLJglHlVQaEhFHfH8EoS26fQJXTf6MAzZZEi2J4btfWrTP243M77M7ENhz2DWn0pmjgOoeoEeP8dUhqh2KeuGuTt6LZI5aHodr5wTTBPAUjMPnDjyc4L9ZOCx0+qCd6yjdvTrRVubOvwyVEcfvnARfV+Gq6rnNOAuh9f2r/bXLrFZneXDhpUtdRE+VKOUnNGh/X9/vCQpRiGu41zoHpluT2MBK+PfX/iVHo4l2TTk3ifhGe4KDcO8fHT09Pnn8bxgPYrSVQ4LGSSvUOKu6Ebek2jJsUALomi6RD0EFsERkLfJWKV/cgMM6J6mUlVnjOzDQ1Hhg7zYzHQhTTwD3pzy13egq1cshFs9OqKqQ56lj5jvKBxhoz3YPxD4nzrpFZsW0lS5I3zEzYdygFy5HxLEhucQcYaVgQRWoCJo7kk7E0yReR6H0+PfdukKRKMHHmOTeiea5WmNByeHg+7PXHIfFtO7yfGZtDMsRugn0XhiMbTygxzmjf8qTyRlNZNgFZabKgmIv5iXNgAmCrL8R34qpOdUOhXUwkcr7XGeUOyVVF8yF5xlOfCPsaWwdr7+XBCkxLGo+0N+3n+0bM4nzeX9k9NTZly57rMIj0BA9Mw2dB7ovWJ2xstIvA4j5g4SCF16LfCpoME1zqAIkJcLHcJ5Q/D/vjw+PgwjH2AxRGEmySrd5uX2+Vyu90E2KhwBiyXIq9e9iHKrDNWRAxD+l7QiARheJSfVL0we6BXE55eet+Y8u5kYiaj+411F34Va78iKAxrCgj7mw5p9QnpGbZZyE5K25pWviCdbd0k3YHvONv4GslTzuzl6rwdR0Ak1ZBYCyTcEpX7RlmOUJh8Vx3WQVrubMtyvZ0TPz1r5nm6va4LZ712w+HhQfqFFBhtKCn1BCCl3uoz1bmh6oowzFUaijGcFSuLmYJR96qZIaGeR/0NxbQOLh2dnWpwJtxjnmqHOI7CgjWHuXSPjVHUHuDE3XqiQUEt+gqG9IofafKhcnUD80ycBP9ic8+eRyJmRI+TcZdhzm6C5F0kzYo0DWcAFHGgbvDUugaVTZPefJw+3DMAizwDr+frikoonICW87xeT28vf//7r1+/fr3NU9COS3wY5uYR9MpBTWX2PMh7IzEfZwSbNSI3LW2i9AWF4YHLKF+MPRHQKvCyVnBq49n6qhObslRswrgpFu8n3lsTuwfiQqeapUnNugWJt0bJkhb9FIBNicuK9GNJhhdKcZYMwYKYCEc2stBUTg0IKNuQho9rmeP5fKYV2h8OpOymaSIVQ/CW/ZtYYkni8Y2GdWPWPu6iDgsJmtPSWBbGWv6dRloH82H7Tpu8h0sjGEvJ2/o1sx+cYRr53Zp29dJOu9+9omsGj2zihPeugh+f8MOz+JFGA/os95cu7WGtLWQb5KKHLfTe3Y9q0vQrUTG6LRNNdSk8HA/LfDhfrpmzPNjnuawrIJxGJ8QvJY7pRWopOfDHNS0zoYzz29vL19///vW3X9/fX2b4nTBMT5RMz9Xxo8q6JCEZGRLOFpIAuWJCu6DHsj+lUWetPUazA2aSqnzcpLjjmVDMwsl0E2ThgA0YH/LUzqXrWGow8yxxZRbqEr0Z45KVXbOW9GzS/TBH7dxnSyw/EM9JFu00QiuWPFZyLlYHCirxW5VpPJezFGAH7o3GJdCXl5eXnvukRcJpPC5UxX0jVU3wF4l64qQlWKBKiSiaJyw4I6nd4gQr6x1Dg3M8WTP6sXZCaKPKIa3krsaGP2ajGeL9ARVB2Z8thPMjP57wH13at6NV8sZIwdemPWGbz1ZdJc238JHSpaSEsAqRpHeuEZYezNz74sB7Vm635W17KZLvwtUBwlRclJI4v3bmFirny+X68DwPIzHV9Pr69v729vb+8vLt2+n19Xp+Z2BGPDf0Um4gFgXxBjpKYNdlWCv3hJIuBJbUyOQsyYo2wzXUJyGKzNbZRvqGi5BM0ctLWmBWTCihLWDDRXWKAYNPbqfcc7J+v/INzUsfu5kwGvHFKiudy5L1W2zHSyZasW5p6l7j+tBUg1oG/2vCqOwTCtFA/ZLPBrsO0mBbp+nandnDRqp4206nE9mXHHCmWxw7wFtJXEC5hbNm0FRN1Tkyz8SpyXCaOd+CMVA16c0HYLnb1QNlDOiYTa+hzx0qS7i8r2ZNY+RUJv6Oxyq8DOaMazmnOd7xVXCl2J4Q0M5RnIvO745scVo98P74u0hQbxfIEiVwzCBjKcViIbH/+Onzn/n+8+vLt3mZZcoSD8GLsCk412ulHX15+WO3Yw/a29v5999++/rHHwQwOM4wzSxTg6gYY4ZObBbOOJBcgaAOswRTpo7lQBKn5L1Ez/QyvpcnVq9vYcs7MyRkX+9mG+P4p1hCVEFeZeNJLkgekLvK3TZsZNB0WyfhGLq9tVuI7JYktQBLkiTJoG04GMTyPfWlkx7V7DTTVM+A9EqDAQ4jGsVgT1E8/5rpXcyQImPtSb3Qp4fDsevH6Ta9vb5wYEA6hcQ0Gpn7qzg9gQqzyQsPxcBbqsSHr9d+6GrdqxJS1VPhkTIM4FZsXEz3aWimMWJjebdqJHxgGJMgVRH5kS7jG6z1z054b9CXRkdZOLGSvmsPN29K1UyNpXMHqOUrvd205Sk2WCjKML9Fig0/ffrM48i4qezv22ZdMLjjRCdyK8236ffffyMN1A3j+XZ7/frtfH6blyVKdwGRW8E5gRtKpPqKiKnL2eA2iI3TCWhHYkf1UWyxFGOrxIg64LxCjODLXdUMFiBZr457FVQ4PNMndplxrEr86F1CWnEirMb9QPjgVZQSh1PDAshHbBMEduKZDIlBDTYlKkbk2ILGJBMZofnQTMZiXpH5z2BsGALm2NBH7InngNogrUMsxQ39fMysjgrdnBDVT6yFzp56aNykPBH8Vy+HMPI2peIJArFRR3Z0C2kqLTsFN28E93KFcCfIi4Fq+7MyTAvtmhOW9oR316xqLTh4bX1ujSUTXB19UIZmRKl2ilHymiXrKbGBq+Ndg9rxXOcfYRjTFj0+PX3++efr7UrSbuHYQpTRkBx/l7mq4Xy+kBLqxkGQy8Yma9+tkmBWRTrCmZI3EuEJliF+Ae3FLM0RatW0BJpmw6/qssEfQ1u1IkSgeARYrxEapmmEutkdpjAmBiueCRYjyhwAJaOI+Xel/80dOJvuc+mkxY3vekFgtCw625yWgiOvHDJif1hpAaDpfuUeMEjUtDeXYzgWYzrpY5FIbC3Szz7Fed7eXl534/7x4XG32/f9yIotWa2O5mW6urG9Lw2TBHObKbgKxll2ZHMANE2pfgK1KoLZCFVZGWG3CMeFl6Gsqlj8iV0/uMiPNYoSTAnUTWyQVTBuaUFabM9pdNIynt9hVWKNkqlc1IaG3H2Hb7GzGO7fIl1Z20QSogbhpkh2PbfWSOnT8/M6/5m0zfL+HjvI4E7g1E5A1hA1j6sjbil5xx0Fwm2ZV+l7LCFyJT80l8AfUcz9zqGUqh20XVfSMuyiMDe6qChGmFhUsIKrDhjZcjI9bJMpHB92IlSPpISTiPwT1+EAmbEPgJ+u7/oJ7dMielBx+umSYXRvm+PvCN2CCBU37fClV02i3iwVYh8ZBlzD6DhJVyzOZ5126zjs94cwTPN6uZCF+CKpRQ+cIiCHCbtvqrs0v6YRth6GNJIObtcrgVfNUinMzmEmueIPnMQwmSq04q7q0lKno6zQELFHMH1hVGlU06m6qouJvPAPTliMKyoSdlVzb0T5paPzfbx30BV7Fj2nfqXlcNgzJVoT/qw18HJPou/LZl0siP524/j5p5+u0xQ4EWbhBpsD9xva8QiYI/1DX1vhzZV+nBv7pehztX8l2MlxGPTTiBGdWdhVFrV3Vuw8km1pXcaH0Q3oqjd86URvREvYNn+r7Wiy5ZYOBKDT+03FIuI/ifoLtxGElMy0mNhtxvwi9dV80gRNOEdRpMhhtY5TtitIOYspujPAGV6cZiEYo7gwdJ2Evp5SmJDWeb5drzyR84GYZJ2m5evvv+ccPn8pj4+0YvvYNVokWkpy0XbpluTvEL/SrmkI23APzwRbyVhj/pA7rlfMnxDcEWc53NHEfMO0juVM4ZQChFCMKBt2aMyhaLaZbdM/O2EjUr8/IWSWniQll1P1W6ZQzdkegkWHIAiwfKV3LampwjySKbO5yw2EIzKaizYZ45Kxrh9++eXPx3H3+vZGHx32u+Px8bA77g87Qml06LTOG8fluIFAmDmbLUkvCCnG6d01XNvwSe2Bs7PmCwfVKc4teLloakRyxasqT/U3TV4EYtOpuIlHJ7dDG5wDnXpLCN5HU+G/3Ig5V1IBorIJY3yJRSGMR3iMFPi0nF6gaXVJaVgfTkSAdAoMzVZHy80S2UXWi0xRX9b5Oo27PUmg+XZ7f3nh2dT9KDlGIzemCVIIrR40EH5yqWLILGrvANMbRbR5CQ7XFS46A6qw16eJFZK1CFBEsETBFC19CK63vziCCve46E4rVijhikLlpDPJPfyrrsh7+6fZ6TsvWfGYqV/aucRwqlkpvhi6EoLN1CGFuKHYtQEpUH0qXOGEwkqOxszzTIRPKoV7jO13t9t1t9/zdOJhT6qDeXBb6Dukm6SpJeL5nBTDPMMRl96bs2iIHqiLe0xWseQvLHQ0tkaBsemeVCyHv1i3DRGN/D1OJlHChbxtotcg2SrU64KaMy1JsBb+d27NHtEJgO23tLrJCbmcNGtmWQqypNElJ7mvHGaPYDRJGIotwzstBLW+QjBBfQ9IOP51vnJywLAb6Y/r7UKgkEvIH59KPjCArsnIRedIoqEGhvk0Lra8rXKJDiSSQ2mkc5WyuprOFob5i/lXPcij1k5Qbm3iG8X5x3STI66q9OyEbm3fHdmAaBcmrkaC67T2FwA/V1bfXboqJX+Witf0H/WMaI637reahn3QW1B6QqQCZ0T31CgJLFmr9uGULtJonNvzMa7a7wnvZ/h51CKCaGE7IDMr5cEI3YwYWDLSyMuqZ1pDzFMcq4SBzJYhr6EeJlk81uM4WGYOJK2bfXcSDOAnoTeFVoz5BhCDwKFQgtRxsmHB7QslGtKVtLBnLmI1AwxX+mWTZOmVPQHEPFvkmrYk7ZeT3zyCqNp9prG43CaA1qoiFL19CkKfvOjTjWzKcMhHzlEgvpkv18tpmq7b9ohEVTy9JGZw1XTPT2B2ifrDakpa4ysISPqsCWn+L2irvhnNkgjFGl4aQrKUG/MONnipldYuF4wMqzIpTt/NkWb4GS8579qRpZGEdye083+4dGiv0lxan0U+sKfW3cn6zIpTGZsFARWhyX13iaXLyJk1fS9GCotS7iwsDfrHEaVXHFHQ5HnU3W84WQb0ipI+0DUqAgDMu09Eo6OgvHNXmuJEZvvrs8hVKn+AbY34MROvkdzZxmNUrKyWqyN9cwap4ndbgQfYhmRx9CKp1OhBzcU5vFRc4s8/iW0WhlXD4EpS3OXwRTvWDsaxZqRBKapotaJ/3W/uYxJv105qN/ouLjlPtwvxzDxPJJsk7ahgPgL3Q81rSigf5DxXJyg6T9cZ9AwW29KlrOvnBOkqBfj0zicdXIHxyTRJqIZzfmCLf4fEFEqZZVLZoDkyfjhJyyRO+kEV2h3z/INLR5fPxkL6LP40buypGCmhPonMn1FXU1b7Pxf1OIsTVqFNSGgnLC2LmG0IpMkrqKkrDgQYP43YVoLm1gLJeablFrCIaRhJ0pT+4i234Cy2TiE4QTfZMa3wtt9taAdAlPXjS7bV0VO8RDhYdyX1aVl+riA15HbhfqEreQO4nSFTSqVAybDcVglq8a22nF/U3qkSAY/TgMNqWXlOTbaRHkGh4zavM7Gk9ATiFj/n09v6+XMeRhQGbTyajhv8sMCS3L3d7vHxsUdHw2IDGYI4sE3QGrlXdVJ550OtWv3IWMeAizt8XVpVuqxfqM6uGBrC112wSEjDRThh/mDBGw3Uryq2qFyKE9Y/Dar5pe+ODO7zCK5UXPS2MoR/9npTPEVsBfryAAlekmiuEUaM4iK2ud2mYdj2h4NTaoHTzeQ/CB1RfyxNnVEpa2LhTFOW8mnXEJmuabAv2C+ORKvmuecZpWB3hUmKZ6q7LioiIaxpzcvVcg6lEkFywSXNaDDJUu44ibJJtSTbTo7GnxsX8HCeBFIpQrJFaCerGZ354JHgxozec+q01FqO1PwJkVnELufLbV6W0PfzcpvX27iNtHcTF5CfLpczaaRx5FKKErt54X4PDw9Hs2qF0PlGWJDpPsseNAwDN0G0d2seAO60EcmhrVPT57hXNaAlty7aQ+85qpoU9wRdfqRqqo76jss/MMw/v/Qd22roDAO9VWs0RxtM7ZMF9VTJaDpsBvzAI4izqGDn6JeFu1dwXcAgwzaKV3g1FBw1Xhktrq12XNDxxhpwudczsU0h0a+YeFcobolVZjW2ioWfKUleV8tUd0ueapqVH3OH04r6fkplGNxYgJXOkprzp6ObTh0cElzVI+MLuR5OMzgX9gwUmBrAhBinLLUSAYt5f5PKslEVozSPQldbWYSiDQ34fWm+yWVo6zRd4itn1ry9vb69nM9n+vrT01N8+hzSmMuFE/gGUjij7rnkC0RXwM4OUgCULOHsnvCgOILC/diQXvXMxmbdpJ189pWvJwzNYU73H1Dc90c21BW+e1Wdg1PJpV3L/cNLG7U2Z3K7P8Tw/YVU6fCsc0Nt8DmoQvIckQInUru7WdKYS8pIzs+K+2OV/GrEd96rEjEbZSSAExTrG4NtzSXu10h9BHA/3T2/PUO7nqaVVPA7P+jNu2pv9JI/F7jO18IPc20jAoSruEULxfFexW2SsonuIGh6CJ7BGboeqX0atEFdWmjstLudKdE9MXi5jcj9G8ZxdzwSyzw8PQ5dOp9e39/z9XI9nd7fT+/EPNx7pOuX/XF3HOmmzpfzOA5JGl/RzXKJtyAHdTrjqmrGeb5AjNGCLagaaQipAWrukAOAK+2K3dNj9MAl+vE1lsydBoiK7uKPTtLsvlGcXfEHHu0Pl5Z/6qV/dMJgUCSqvcdH6zRInEl8AMH/hzvQwIblzHNU0ylDhp7zsE2VmtwYbcXeKgSvwQf+cofpfPy7xWXkjhTom864832E4Kq0cQhAe9ga8ZXqlMGiPS+rAobHL0RjV0h688njBRDQsk1lrWp8N+sdYeCh+rQrXSMTZRy6TB/Y4DScpLWAtncyf3oA5DM1mJthnQ1lFGQ2SH1ejLawsvLMh8PYP4yPTw9Ph+MhjQOX853fbtzxdJqlAIPLNEIknDYv0yE90dlJD728ccrS8/OzVS0YcVUgGgx8uCleWgHTxi4AdkIoRp4GeY3nTRSUxoCp/skQnMqxFMGBmamdYpI7tMuCXxr9X5qDK7e0rrnmhP4o+o7Ds2jPUlw2iIcHfXdLg9KghnqVc7EEBRvwL2QAM9BmJ1lh9NfM1epkf04Sh0QDQcny9SLeYM5w9ZEL8YqNmVqxaXIgGnF3lYOS2QdyHrQfQGt9jJ3WPakS2i0lvPtRf+tu3nnJqgYJCndsJ6Lry3i/Y2bhwT8tbINC1aD9N1DzGeALIGNdPF2IKXGgsxkc4Od0zmlv1wguI9uzaNPGbUHCQSnjQL8u6dYVNmqm23wjy78IHmKXmGQlcT3T9ZYflzSkhdjtdSL5RdrmsD+i2ke7OvDSJUeGcLKaPWJIxgiwOLU54ooWlVQqCqbfdX2NWD1IX/1XtgitTogNIxXjgVacVgs2mGhtr9de2lBuxK5CdIc7adjaXgI57VkgI6pYCGbpihnRm8WiHYED+MvHlsmRqHTPIurQ2ZnT+KMZ0A6JnXBb0GL4K9mb0TJj5TdM8qyGTdSzVR879tEukCwxqqoFV+/CSxypwe0bvatcS8HmAJhHwXY6uqPCxY9vdmtiFlWpMIroiEFkAfflGKQgqOSD8MEctqV4owF0YuPRf/yycjFxBkFdizfP78csuooe4Y005czVSud4IjDGza957u9KaqnrOISMelX62sqDRnh458Onkd4/Xy+E3A6HI/ezijsZWSU6M8I8SeoZiBbXikZzjT2gfHXnRKpb31jilWpbde2mWiNajcIq87TSLNx9+6OFEc1ZdcchzQn1DCC43J7PEQ+uKLdefvgsEc2w3EvCn/RKvFkNDIymtBzfelnu8srdY6cVeEMq1Mjk1SG1Ne0F7FqRevT/t9DVAlU2sDYGJxQTJxHyWAVECfYPfNVmn1QLp1SQ6Y/nJqsBQ3P5KGtCStlSVtMi3i1uNSijLiN4jE14ptGO/Yk5d/3WD2XH2OgwctoEp+oR7RbRxrFJF4pNFVQwzXKH3e1Wojkq6EvczV0FP638GtG7V2RaCeiUk3tOEOdHI9Nqul2vt+vj55+Ox4d1WSeu47g9PHL6KVAFJK0GG1S6YrWhh+pK2E4Wt3q10ExVczBtHs1haeDF0Vywlmq4ZVuBFmUZ57Ryqtwrk6qmGqSnq+gwrD2hLmfjvzCb1SS3Q1B7khBURrvYLMFsIGEI7geQpGO+Z3VxTqFuhvbIFIdPWNDCSAYYobEQnbWP0ubCchBbwYPLuzMVItTurRoeMVpkPdgPuRmDl6oTDSyrD8GX02P5zRZDhwR/LzR6TytGFLDdmeAV+xlDQmgkJa87UoY0ksZWPYc9hXKlDwx39+NmzEUG9hB960iFVfUt3Xxn5qPDS2HCmjdgqhDXwvvibo7GXFH2BSvZE2PyUDeyoVIehsLpF5zptMAJsduNj49Py5o5W1baxBXgbTk3njMDjjgBVXeL9BAyrg6+iBBtEEPBwYUiZ8NEgGVBLWrzuDX2hiqKRji3QCvUc9451kA+FUF/4B8/oW6+3UhoeaVBKEEzGNwva0RizGK3qzfWqyfaWYZHHksSO0tJQemcssmZY9I3sBvxGkanWicgd8K4ngHo6kQp5Q8+kGjNWkAoYotIBbN2V7KDM/LIFI8l3WY/xs1oZ5Ga6MWR+ozrOIFCm6nFgDriEMx1IfJCuvVlmSQTzQcBFsofGMZYP28AjYm9atwsigFZEZcAUvVkTLSPBqnsEYD35BbanKDS/BcatCZHFjHBxLGWee4nsGVY+2W9TnkZpKcgHcitQPgGuHv909NjSsN+f2TXWUgV6jbRW5O7wcWaLAz3IG1LZbSZjYcIA2pctYFOtSbUkq7oyuFVvMttAUG63RTvMdidey1o5n9LHsF//3BYJbc7zdWCT2y8BZta/Kd60X41owtqtTcDPmnPl64zIgNzSSwtcS9a4pSHhwe6gd2Oe23NM8Zz86szeS86QurG0FnCPcX2EVSAx5miorTq9HTsFNABsHGIJgwBNy0QWlFtmx1jqqtpgA6CSYQnL1mKjh70gMoK/Cw8RYdbIlk80Y2oNummaHajBS5D7ITqBsm7Q+NCbjTCw3bWWca/S/7Ewvi1z0U6hIAfkC9nKKjdalsexbZVONhtSEc1WVa2/NduXactTwQTumFI3HsUPTpT35Oy2e84M5B95ZIt5j4rwzMmhly4aKuQvNV+2lJMwSwkWU7CLAjORWEbQ79tkXSzFbHK2XYDKhB2e7LdOTsmm9M03H/dTVD/WnT+cdPLT5crLysaczhZMVowpB9UjwavcpCZTcUcWpx5nPs1qeceFxbhwQOOWJYeOSxALDMCoPsexualACMlK+tVPaqfQrE0D2sDkGsikruS3GsUQvYcFTyzsX7RLl54QPPM6V0F7bwRq7CAitDHRwDUcuEVWxpSRwQjKANbvk3dZcX2BaUYMk6xxMSjdkf2COylWQCjtA3DSTjeWbawzjMhun4ImgrhVn6wB4/fvXg4tTQtdZqG2IncO0CAVUr9GIc8ztyHc8pkVnXxyM1AGBsEM1KExEOD+wLiZkEd+7p2pfWfFbUi8TIWU2+z8BX42xijieFY3Y6aQGbCtP7JO+GumxbMemyscX3ehm5a29OZvIESavlYCmwRheIZAQ2LuEVQDMPFUG/QFKY5pJkK+3qjUv6FCjCSjgHDzLn3tgaegdx6S+mXUQLovMFnR1Tb+cYFo0vNEPQGYnOzvlbYR4RXi+I46ynB7Kd75TAJWQH2NJWcYwOToxktbVaXrkq7WV7Qi/lTLnclfcb/9JM3B+gpRMoUyX0cpLEInWQXtGFaRreNOczwFJPegYLiMgljABmRIKa3JG47vHTl01BVxb1BsqFZcw70vyRdbBLZnNyDoeMpV51MbIf3zhprFX1gqGj5L1oKD6jYgCvIlCUpMFxAthHAJPqKmkVVkCWhkvvOx2EqwAOed5aMiZ/oZkmxPmYW8Ctm51SdY6o+NCdsN8hPqBLSkn1KMS+A84BziVKLkVRpfEPV/yc82KvvQBBLZGjG/RnWpd9sYIujEXxvWdiWpWOOxwOBYwJo3L7YUqJDfcFclyFo0SSHEavzuHNRdDAm61+0F4xh7liaFanUYwLQ4KaRQhU5di3AMVzODEFf7oYTQMCWr+BCHTkI0WCR7ZA9AaNGHqbE29MXGU5GQj+M0pZGOgbwMxKaZUtdKjq1FkiNMT63quWAmjjdUiXfHMz6d1lrdAgdQXpm2O24E8Egra4PR4LRxwf6UxSUMIxJl9I+bLB9sdNalq1eLqg60oaMbWZTRPQspFJRkHNJQ5Kx1oqGavE4Ivb1j467sG/W+975waEC2MaU249O6Efes25UnBsaA62evd6ImQhKJ4bjlAL7KNEMKKskPfkkj2zkBl8in+T9iDaw9By35UobT2bN4XDc7facRXu7LcI50SpSghozLJhQ+YRRw3I/qd6o8Za8F1E74Pvo7ZHxLe9DWUG9cZ0tmWYWO8MEczOr+GqLCPQ75pouqu9zcH6IlUXNTDYnczFhj13hNlTSUrRInyUuhmaV3EMVy7CdoM07ebwZhqWhLZrk6+PG/brOEmwhGH+6pnXtLY598Zgkack2DPQ0++OBmJcY5tOnz8+fnnlSWt9B9jelRaptdSZ71M4LsLiCWYuOTcTnwEmGV3kR89DFjg88M4Knrdi49TuJptwS1LxpqLPlgXq4epCrPP9wQCXsj/lpPz6hHfPB7aSwztiluAS9M50U42tcAl9s5azWnOmNS1ezYdjx7D6OlnH7mUpAkp2JF5mSo0xKIe5i/MFtnWsLPOxuQmplCert0h7Nfg94tmTndmJOsO1RmRIdSRfT30V/BGN1s/miditSDaPOVJUh9ztqbkV1GmK96iwBu6ge3nZakgNDA8k1Hcb8dUV9dRy1GgZil13e8wxqjj2iuZMw0SZsIzg2BCsOazVbqAgwOp/Yzsr3xAUOuDzIK7LBeSBGfXh8fv786eHxSeZw7CWVNiGWWswkrIg2qrPVLql+FDT85aQgmWN4O19/+/vf/vbXv72fz/vd7i9/+cu//Mu/PD9/GvcjwbciolEmkpoiCG4N4GEcfTmFVr9AC7QayF5tIGeSH1pB98Lku5N4EkzwJm+KIWV9zWb57lvY1gJ7DwaQEKH3BJR3BBVwmdKwyyPX+4W8Ie6waQs8fU3T7Xrh75qLmqxf5hHp71THJsdoBfWNmsylNQ6rhvW9LMGy3bJmEyZ3AAQEQoqzeaxhrJrqrNd1BHhvhzg9itwxo8VO4b5X/1Y0CaPaOkTXN/5pKnaP3H23Szy3gw08Hi+dd9rFJ8tgtlUHdeCaMow5BMw4aBi7hUAVakZwSxRXJTsH2LYcejRVSNptID0+PBz2BxJq/H9uvdmjfUkI2gRNzgQWangVxT1FORJWCaewcX/668vL629///Wvf/33l9dXOukyT1z3HcpTfB72B2hsZJsXA0gGipKDcVvS+IHoS2mft75j7xer8tKbFWxUGoSmAs53zH5XbO6WVqi5M2CJYEHaXKs/VWwKPwVHlVXy9k4toEm0h5GhfHt0zuD5khrMrK5VLqGZJtqkHaFoMQ2ljpN78m9xa3kmqlVnD+CxV1ujnH1dTLRXrByMVXI0W9/4JWA5jN5t40OVY3DQ4U+LZEKeZBPkCNjVlcbZXMzXw/BZcrhZNN8BvFd7/0k8itsKDkWSLPgBRz6KR7Kx55nniGKWe9BUtOT8HsWWcZ5p1Z0vF4IB0iFL2mn2fYdOC+KYAYTekSUzjl7t6mQq2pk3spcpQxXvx1jlRtIQGEPILZ/eT9++/X45vV0Jga/Tw8Ou655FTpbrdHm/vHVj98DDtTtF4d+xgoGCVs98ePnDVelWlXrdGdcDVSH84GTNq5IZ/BJypqIi0AyVqH4nM2bu7yxEs13qZTnfDOHvAtCMgmRSNZxIRcu7Xm9cSiUUGGKTmkX7Ps8LAjq9JroHieDpkEq8k5UElc9tUVxCV/vBLBa9XUyPCmAZVbCI03spUEWykMQsaKWwKxpEiH6Nasc4ulbN/J2FpZClvbeoAKb4tQo42UGyv0TaY0FI2nScmseqZrfjPEueTcI2Q57yBK4k/gkoEIp3UzU00Sak9q5werguAch4iFxP1sw4SEsadLfZHQ88X54L1GjRVroXQtyV+wycKllJyxiNrIpwQS9Fbps6z5fz+fXr19P5deUE0fVwOOx3+8izU/ttmS/vb8SpA49h21m5J0CMod9Q46TqFSstYdYVNg3TRu8q4jJqCS0CqPiitOQU75NrjFp8zEc12FSUhkaC1/VpyOH+3iJmaUjdrNm1cmJu0zfuRoLh8zJt+e7xFKLIhPR54hBnb3XustOLpPNuxgAqiUEV+u1SV8+kKaIx2tQ2WrIbFJGRL9YsuwWnb5YSWooVFrNAh35onSkDCFRu76MUr5un21ozdBSAOViW+haEdzzcabejMoznDRQeJNdj3HLWeZ2l5m0uYnYX1i4JzgTOWlJ8I3WU1sAh2uomGTTKHDOOI/2QDtg8qXfPpssgtpl0NuXI7DZP28rhf9qjiE6MMgDFKrrheIhlE7Vphr88EpdIbdP1SmhiIRKYpwv9eruJ35yphS5Bby7zjYyzw+PT4fgUiyczKvcFjwYpJWRFPZ510IRfguvzKq2cbdRqxZvGgpXxoqVKmTjz8wRFMEEtrWBJb2IARLdbgt+zSXdVQyYRwXSab+Z8Z3qK399EtMtwDZ5OS9pmDpkkDb8JNywsdEx17ns0L4bbjVEa+6nBhMoXun7VB6D2Z1ILwcWGpSlFhUObO8vN7q+KGW7sggibrhNG7dmK64pKAoALMFgR1krT6g4MeTnOa3ZMPlY1GIqzHvKnDS0rNuNobpQ6pbR2aQg2FEuiToFYhrh1FRG+SfAmzFLE1KNlDCv6LnKhf8Tzda5suKiaoRinMI3SsHns9qOMtqI/dvRu4gCmZpStC/dzIuHFY+IlnVnkWnRvS4SdKhueJF1I8bwUG6Kc4Xo5n96+rfONHaFlk6ZUm7iuA4N26XhHHEu66PHpNo57vl3ZwmDBs2gWvBauKQDzYvCCIrDmneDkbneEDWkkUsNdVRfYnx/QnSLQ4MihYjA1UR3ay2Xv+NDeMFSjtNrjeOWwqCkDDqaGri+7PaPxq6QdFqMMY07aeEJoXc/Ag01eyUmL0UIl6lCKobrrSmzu2x5SmSKqqaX2X4ium9XrV8wkqyEn06ounII7kCUtDUzYhWjmUTCeCZ5T5IDPtkrDlKF9+flVzt2HpKLlpanDXRqGci7msPXKfpwUMI67dU+oZhnHldX0vOSlC3ZFM8PELiwSpuIUtk4SYWWQNUcqebYzsQ1P5uU+jAP3PGNzP3F1Jk+6mhcutpkmYkcu8eHjx4GfbluDC4Oilq6vgPpgxNhmHcXVbO/n0zsGeiNy10vkOluPyED650Kc9X67faE7qyA3GnOqNQk2yHeZTWZIOy81hB5NBd2B8MZj9mEvoE0q5HbLR2lEgJmLzFgTRxX1lKYQ2r1DDiwN0ioJ947rQk2xqXcvuoYwwH6QqsNV8mS11sWuID2L+Y5XNnFngrwe+bJHLcb/Kr+DPZZL8Vgv6bdQWjvBuEtXN5vEqIZTtuxBj6EnDfpiTGSKLmj8IYNLm6grphcqpt8wijDVdI6ifa2yue8Mf7jdBIUGYzqUNQhI69iyIU0wrANPpB6XwyI+NIGxm6+JaQGjORFAPLaHvrSn/x92DMJ4JG1HTDKM4mjudyN7yQZuLsNlCXEtMh79cDweP336cjw8pNhL5miR/tpJur4aWLHYnVogm8w13ZYrMcz5nVgvtwHrWI1SsM00ceOOab4+lSfDpWgeDWVtHMNLWt3ojR+s5bDQ7HMVq64C7/nHScaPdyDnN6jIrCokk9DmV1UOuq/+AZfVr6g9pFgyWl6z/aesZPQq/CGR5fWwrZLWwjnn0ozGYansOfLMJZF32+149NK66uxLrJMwWzD6DyZdyt3D+LsOY6OaCmbwFEneyp3KdIEw2FSnYOkSo5oKPWftU7+6M6WaK8GKSaMbhPeoICqF5Va3VOycsFzWJkbTSTEITZ5oCxpHyes25m1c5t06TjNZC6RpjGcswsNFaGJ4SJSZ+QVT3w8ElMkGH/d70jKkPgYyU7j1tQA1Hgev+kOmYj2Qrf4kL+5DJ48WNUrGYzkYklkdKEZaR6liKDJLmkAX6Y9puhYuYfBnVc9BktHy6NpF5i4huOvlun1B011FZKrrg6IvejK1cBWt1Rhuw0jBynmrtWO+L7d8Qrs79364aO5Ht3BDqCU90TnOvWgGvqJpkaJOf9M0Lr5NIxd1h0IaGEzXuy1mWUhj2J21cCgr+pgZfMdCSp9HBmaBXWeLZKMNQgHZ5XQLNxUVeAcyf2gYGNHDOspu9q0Q0GUJ2qqqJU/lDMk8DaaozUjKwcKgMXp/a3wdesEsluiSxl64SjJU0/BGk9oRELbhm8nqMI5Sw8lBTunPmSWbj1VNFlUzTyMcxBi1jrwwUZMdj57qJPmi57ILYpjD4cg+qwPpmAPxCjdqJiVDcAizaFhgaSYY1zaN3eHAZ+LjRzQE5Pvh9HMys2TmFt96z1aYdJgqaMaYNFuDO9Tfrqd5usrA6uKO0GjrW6wRKaeGTAQxJ5daoD2FeaaZTJm4ZjAUZPyYmpooYxtf4NawuQtx+vet9CkYmflXNJHMPEohtmarHVANHXBCCJbRWfFXsfvuHbvhQsViHn5Rlpod7c5Bi2mkteyWF3wUJcklSzISz3Xo+9ttud2u0smpL2alKNG5j0yVWM1zKWZcJzh/9f7v5JD5L61O2o5Abx4EjkKjTO5Obltq7vmgHG8gwowafejivavqfD/+ILtqcpHhl5DQmwyWKlVVRg08Jc1xRScFHrE7MD/slmGV7pvWGw7pPpwTQxzGLcx3Rx6J/fDwyG2yDxzmpy8mMf15smLPDIPev0EG5bLVwz2BR9JzqatVOhw3kFqkVZ6Ka9PZhbaxmZWzFMSxt0xyL8jsf5/YhbBwCoN0oCoWQKuFcdINIQOJZZfOWJZg40+jgwy4SYxUi5UjFoNezmDFFYUJvVCpP9Q9vd9JP7bYmVx7Fauma8+onyuY81vwROhoVWfKHTU1seY1IzvEVJZa3qZLo9Sc7TA5IEvOFIKRoFB4TzkTSbJpCONO3Mpxh+C0iwSjNH0HOAH61MLT1YAxkVMNcWyCd8yo1Gp8ghWLFrgNrXAzlYuFSorEYjFcDZIJpsOFhkMbaHJ7tmi6Fx68CFzciru8kYft80iiglhjTg5HAm6xNb9wyQBJach+dJcPEv0Y9zuyQ47EMI+Pz09Px6dnUjSkZGgXxCRhh1nkprKdrF6QocBczsQsxHwZgyV50M3cbtP1euLOG514qTl600nIJSMvgb7LM+6z9JoqrGSm5YZlW7bN9apbqvi9EDDkOTmcXiOBJk24sXTZgCGtIoBW1wA6YqShimC6wpnBkZh9HgynVQ+BKyUXr77bxXbDlV81YxuTNpo57fxXg5v6HbsTN3YlpulRbv9CBfXqvGYnUCGJtm0jp9Rs3HQzI/tDQmBdhDuF3uHipsD9gW50mDhbejResbxdMIiZYnXlYPAka55dUazCURMKEv4T00JbTLsYCtFjJK4squiCDRqKZvvbwgmQMC0meCpa06lQX1V3ucFsbguAxwo0DQY7jg7AkvIuZ9VIItpQ9gcOdQRWFPO8LgtnPa9sPBArHY4PxCfPn54O++Ph8fj48Hx8eCBbZtgNMuyqk5CvziCxrKZNklx7Sft0kuROdKfT+7dvX19fX+j8hO8eHx/pZxRXMcdYuZkAWS/n6/UmWXFC/zINgqdSy4SELPODlWEU6UPnYEhOmWbCFtfdONLj4FFd1jjFt29iI1ztmAKp3HLPUVV1GK0o8zhIa3ip/mnn0QwA44566socqt1y8Qcs97aS+qyZPHuDfkplwbIWg9pN8jBIEZPCZnaZCs+oCVFs9E5BKS9X247cTYirOEmcto2IjGJDCbUNsSoI86fFcKdb/CGZSWKGNdI8RtXUatepjRKQr9MotAIYaSjPntkkiaoFLKGgvRiK+38xAyeEkJ3DDAyYNaRb6zZQlClUSgGmYviQgbsjRSu9oCWVilcOHMrQ27Tf7Z+eHj9//vL06YkMGVI3xDlk0hDmil1yGMNtO+ebLAg7GgiylYK0ms7MWZbup/Pp99//9re//fX97Z2++fR4nK8nsqw4ssbRogzP8vV2Zd+0PIDoULZIiTi4KSgs0vtibAUDsqekoM6n09v7G93oXsaiIIVIFsDb5yZN/RTPjAE2c3sUm/DYrK1hBy/ttyBp0yHArU3zGfinpkI0rGnkgr23MhPAKPiJYoEz1vkIVr0krEdNpIPI6I0w9fT33BWN0gXccYhg2Ekb/Mwx7Cy15gUhLqiRjQd0R2RDSW7VnGyeWXSIEjScBkoDf8I15hSdJYUHLA+BxjdmigpoMGpExOdhxKAJoMFsF+ctXQSxXa3QOmomUYw2fcnEnsPgoCBEE1ELshlsa3M2sefCRZuOqCWjKFLIoWOPQJJC5NRt7O7SnLHduBdhM4sfn7At2S3PT4/Pnz4fH47jsEeOTBoGjEvPTXiEVD7z2IF9avQLO+HQsnGeiHr7nt65vr9++/btj7fXb9PtSojuEvM8XXjn2P8plQqEF8ycS9JGqGQN2M6EG8XblRRjV79IVCuYDSXa5cv5Qsz58/pFCr6LOFxliTbixomejiMWEn8NwcG5sR02qVHdJpfcS2BxY1MNjVB1V0E1ikJlDgd70ssNgC6qfa/JwuYl9q85OtRsG1daRUFk37gg6h03assorzAY4pENnP0/biuH5MTfI46VTYtygcE6aezAtWscfjjTL3sWQJ17+tUlVx+xQT8mvDk5xUq/OG3aeMOFnBF0Ap0Gw8Qq50t1BRfLlk1SDl7hoC5K0VZOmvAFEVjcAeBZPIrZ5HbV1FEcndwdYM9YMWECBcmAAdg6PBe9yESMLo3bqIOn5Fr7/Ujm/uPjE/e7GEcpUOnQJ1YsbR11SktOqIiMfTijI7dnWIg5/v7b75fziVb7l19+IWW1En+cXrf52vPMmiRxl2lbuDUuGgIW/nXlXGxmlgGE20lt5tB3ZO8wu/QFmYahgdO+LFGww8x9B6d1q5Y43+qWp2k6nV4vF9KHHTH2fr/jyFKnU31bpmGYZ5IqtmFviEDtH67BJHnPtUJFfPckW38xctPv1LCE/e5cAP2HxzKIENpitSDxGWPIqGvS/iK+OU2q0pJj2qp+t+04CsyLxX1oNziHLH7C89DQ/hy9aulNXykAOu8VY7qioqygClDznvBgObS2uFU2WMlKtD65LRNa33UTPzhXtSe1oryuRsXNxUFCjO222j6or7uJ3Muxll1ZSx3xkc08U7MVEzfojteOJweIlhaDkb0sA9HUniEOz2RW16/2ssA8UpS3seuCabzv2ftAVsiyTjJP+9//9//693//d+Ki//v//r/+2//nv5LpQ3ZG5vB/kQZcCiQVX8lts2IJgu8wJkBm33K2dGJriX4xCR3cK2MmBNbY22so58u0ad4Q7vF5uxTiSWbMWRrzclcRiLnACXWYYtxJeWnUzhC+P2bHGo4zypDNhGRT/OZ2a/CNC4a4/c1m952jLEfTMwmNBJAVlRorSB5fZEaPcxmLqL3kasAMX83h2jYxeGPa7Y4IXW2S1y4d7BVDC1jjk/SyHgiZoyJae2JoA2UVNN4oA0Sv1YtVrqOLpz5NNJtD2q3Upzdl3OS7RDWRqggJauM1nOW7ELSPdQxe2Rl8U2paTPAbw25FayaareWS3ok8ETzL+nVFz6pm+dNt6/oRnNZzYxiudRk5mi+tf0gV8XQgOteqS8Hiv+M0IKlfQCfMdZ24iVnmtsCEuMq2XE7vtCXfPj1++emZQJsYSvN0u8xXrnjhMoDE4GJDMxKseZe0IAdmR8KcKvaNdqwcgz2e/Qi2HSJr+cuq1XP2xMWcp+uF1BxBk08Ph1lQac9syLwkDg+O5I5InevJeNphohEXlmqFn1SSyh9NkrBugu2j3xFEkjVNCaUBUPblYpBJ+S5qj2VVn+4qiGatGnbXGjVVSb2xpLoOGlZRNwR74IHVzYRHgi0n1IzbsKxZF1Nz/jA0BUOMe/E9b5IEvyxRpJdSPXJjAee41pyH1Ca1Z6P5Z6szuUiPlWy3qni6tr8p6tMInrMfoM2d0IO5PvQuo4yRcT3k5/HyZV8Wc5Q5zWM/PIu2ZRge6TY05hbWqjKS7jBHgdldXBBfYmJimxvmREA4Jam7IyKSwgVeMnxxpaXoY0dLtnBh+XS9Xq6SgEx/EOP963/5F/oywTvaq2VeN05KnufbQgeQWoppkAfulNBQvYQwUkEbBN6CgPIA7bphqFSfXElSiUVsZ260K+5q7TEd8vVyfnt9vZ1fD+N4fHw87A8cTeKhOvQQDEq5/bS0X5PGhWeSBZztQCp2x4WlHqM0idUVNYdz0f6V7v4pRszY6iTOHt1PM0udwaD8i9FRZSkVuCm5yyAYR8H8cRTSK0F5CNwpTB0Qlc6csIqYDfD5iH5Yl2lRsxstMG3qN+ATAOCdYmxmgDViW414nwHeaNimiLuoU1jFnryRm0ae1fsedLIX5IX6X2zzeaSE0jNW2fzWXuumwqrW6zjDFDtPMJXiD4h2GsHTQA3g6bqpqSZu9QTUBm3EdkPSMQobhBpXcEqqKBrYzOtMHLIu3GthYBuGrIgZPYHf399e397XZaarPX/6RBxIpCelOYjjQ7dvWu2PyvsA+YLi0oiZz1pyK5xjEd2al2QyNKsRX9TfIt5pdj8sjMPZv7Gt+f30/vXbH9P57brbkWB7IDUikVhZ4EwConCpPPvYJzKEZsm7u3GzAcwCAdzQli5c8gC3jQLqHHOyyJrxTNM6x/2ghiGNo1z/KCnYCe3M0WsASqU6yxwuxlZ9seQCVUpBayBwGUV8mldSnGFcUchujtty4/Im8dtJ2Xm28l3+Dj05EjcRWffGgIh/Z2vqZXBf/fYVbgVztqdahwxKjnfqqDanVHRpAiJU+03XKtes5Kh1Z9rKzfSJyQsH1s4VDT4JfnUcgvaw7cvFWPAz61dAE/0Ha1jEZye9Mzixnhv9ZdIn8/V8Ol9OpE+2mROeOfrP5gzTN/yTJLfoVTiDicmxWxKZ+xzWTDzRhM0S1CioOFFnU1IPa2xRqGdsaCF7nV7nPl19ZOU+UdzMNNONboNui1Temfj47dt0Pk37MfRDGPYJzdbqQnFkd1lIwaL/RF7YmcdJn5cr48auRwIqR4C9gatKIpkpVsxmNdkanB/iXX5NE5AwSWiiDCohAY5n1bzZqwek5SLIACiLf+1rlMJlc2ykevA4q2kpU0gC0SE2llmGBYhboDoD6MW+lHWjRyWe0d6qQftrZsyuyQUu16iCSz1WZkIYDrDF8BURhWC0fE++lY5LcVngfg4xWAqCsLpqOEQoCjLVvB/uDVWh5aQDWVITHEJ1SVfjp7nhO1FkEMH917a8GUaFBoIy+kTTMi2n09vL16/vp9fpOsn4Rp5E/3A8PjxxWTEXBWrMsTP2FMyzDpwcI2qBYeDAsbVoYCVG1H7DQNV1iOa+hM3lMsJRTjFjwJdNChY535B45nI6EbN0KdxOp9P76/V0XqRMbRxPh8ennJ+yRiVy3wNgc8cc1JDSuSSTAeXfC3r23m7LVdIsiEYOB04h2u8O4kuMAP9Kufg7O34KphSNtGtWaJV+/nVFXwEZNsWynbAMOJvNLpLz9wrkQIu2JJUpS+VKZ2h7h98UATAcj0cBSBeRSzWzHWRKD88CUoYI9AxVk8qvxqpztdsyAUx0jX3EFr/K54Z87tgmq9Mrug2j6ENZphX/7dk0WooTRL266xAXaUZAuCXPuY7GNojcNXA/uN8iOkhzeR6sZ3Swz2V4jOZrSUfB7XIm8nt9fft2uZzyyl2fYIOQFhrHjkwDHs80EyorCCdKFlhZM6/5snIObtZGOJHTl5WD1Y6SDS+mWe5Wp9jDKvJEH6w688l8cJo1n0kXEmu/ftuv80Qq5vL+bVluuWzLWuaJQzQE4HSHhEiAXLg5HseORVhw0lCUSvm05SFvmN1C3yXsfyb1c7te9lwLsTtwTcQx9ckQlzbYMyavgrUye1DlaZGD7DitpatWJpvw5fdTLOYa4O516ipygvWkaUMuYBzvulw/hR08DLtwQLUu4YOb5RfzJkm78kiq5nw+k/Agw5QrcrlsffP9qLQlxgDTkCbHqIQGcHBMEwIs+AhJAt0U6oeV7V0LNVwSiw0j8GUqNkw5Yt+w+u4OD2ITuB/GtP9HreLKvvn9HgS4ZAZ7Goaz0SMOLDEJGNLnQpb02zfSM7PgLqNsOLvFSpGSSURa1ZEoIUXuSEZCm0lT8D/Yu6DDbZEzmO/dvER1WSCFNc5k9NQeCkkcLJtX1n+bZ2Lul91AlH06n6+XCzOJrAdPTVx4chFIjP4cNm6jR78vUpclVMauIFIwdAxnp+6YTo7Dgayg7hymS75e58v5SkeSjP7y5aef/9Ttu4N6q5CoojRZK9CDFZe0293ghXgHW2oNA4ZkSW96MRy4MTyj6JjlYfsG3bg7zQR1w0gGKBqKDPBhyBAiLkfn2Q0rJ/gtRWcKdALg1iyZA5HrB5f9fg/bToiD15RDExwelge2scbRoZp6wxqWgaFexAp0u6u6cbg4UqnwOwo2GtCZbpIgp/4KoEltgdEEPpHSCw8SHKlRzfcamGtVsa9Uw6eAh41yM4upZTmss8zdYJuaPlo5vs465nJhBc41swmefU4X4PZy40D3xWGdzdIgMJzQRACiVJ1I8tAJSUjuqJSec6EyclRVYZt4hrZGp9wcUM4AQZ3MyFUyEQEn9XjwA7AZ80ZI/Xq5reucEhqf8IJOt+v7y9dLl2REAhtdPWc2REFjkiS6YeykRPN249MjArs72uOxS7lPU8jr7ULMWKRy27LvJMlYHtglqkoOueWkkKo0960IU2S0m/eamb3pLAf2TNAry60epAyDrELsZO8uET1hbIF3CLUMK6puae9LlJD4U7uRpMLhgd65xSvHCvLKkatNKmC55ZcAVq7l5SQ0LpKVKNoqw/S4WX3kzFxeY3VGF+yUGfENORp50sZrW5ZqssVaR4FEpfukgdx05C5NJYxypCbQuYFbKRsJ4kn9gBEGGP905ateFj17bHSb4bHqv5ArbZLV5glXRQs/LVTFvUiWhaT1mSuHz3SWkelDysu5TqCHp54g0SSDNL3Ys2jRh9A4T85GyyhMjQoaTkd8ekPmv0RO+h7QBayw8fAcwQ5WBaC0FYOpfjMeLK4lpZ+ZfXclL9O15JXtfUyEL5mA2yoVIpxVt3FanVRhY9oHOoFJVkmBXB9nUlWHNw6Fiy9R8oQ4XnFjwLkQt1yvf3pYn0ZxKqTYqvpqhfjvJdh48hb8q8dL64OkbHYhVtnYmtLel3R7DIvUUD90UljZV/9UkwDgRFq0ktlkpzGMBYZD0E4e/JwBySmSE7sxt2QhKli0NhRyXvJuLfJBh2E3ICmjbVxQSLk+XpXZuL9yb8cE5+YqKS3ub5zm7hQrdo21BjC4WySHrdUAfhHhkeiKRV864MCNRb0Y6nvczAkWXa034vUGOswTxGkDajAIQEgE6WOEathjKO2XJITFgT+I2HXT+miNFCf+oq8YHkJheA62IKz9pS0XR3wCUhab2CubppK8vnKKjSYo3gPzcJ+jrH1C2BdGH5KJUtYkXfYidwdhsUsgZN6mGfY9/cpVD0XjhQrR1ZNId8L1ojOXf4LkpKCIz72saKrInMd+drLuRncAeCpIdHvSFIrfrOEo2Z0SNJi4srOOJM9tWm7zjeeg4jlE+8kYU6lNpvMcH3ougNCU9WTC0k5ZPO3HHWjt1fQGC7ANV+FydyeOLpNiXXh+0IJIM9JGGDIwPGOlN916FQmso8THI9KFj0ydx6qULGOCryUE858F5AEmM3dUqhd1gkc3W51CnbM8ySC0c59jtPYisTR+VQTypUDF3Vyt9rCAANC++eaKKWxxYXZ628EkfzQUoPEl4RhJlIymENkNEMLMFDtxLmwuKCOmO+bCij4h3SR0WlCNiQxhQ31RiWZlFV0ehxBdKJu5PiVmJl2aeJuKLnUM7qfM3K97XSXK27kQMNNGpZeuv+1XZwOCYJfK9Cv5WgnizuASA7RS26QBT7T+KmamFck0YWQa3IJFCyjhU7r3RZpFBXhCijW9M4s2WSymKNLmigdJrtY/U4oGlfkdUig3aUItPce59ci2rJwkPhIQ6tGCnhid1oF+H5CmMabejBjlnWiKQ00XE1J2VHUMqHEji8h9Fzi/naPZ++1AnCHTitgHGjQWTgvBMaxruHqalswiJtM2I0zBBNppzAs+aCSt0VcnEaVI2oZ4IGAh1J+iKT1ns1y7EBR1vnlBUXWt2MdFXevJTPRiXmboDL6pro9quGvCWOOGvlOHoUregng6q4JVKouiDjz0aldwDAepcsEME/XRc5Y+GQA8vZTbOgeOYBKY0hwwzc7q2vQCkzIgaG3lrAtCQC5x0xlJbNuk9su8Op04f0CTTYkpgAXKCENCUk0qbiKon0CL/+BfA+qjuyWcKI/dxyQ6jGtx+40Hwa/uIRSDEPa0JEbJ7BFUe7KUKVCEkEVZzRAZtkb8Mq+SqkcKsKzOsbZj0exg3RWWgBt7r1cx86K07ZP0HHYXE/HdzteX15fT6URiK5pAZQJauAyQESxX8XM3cuIoqTVi5u2rtvV4v8tMFY5F31BUIU8DjgFelEITejxa8p52d7cd8mGVEigCFxv7GSKH3woDs5kH2JfpeqXvi/7fAEXUoAySn8agrjseD09Pn4hv+MI5et5+MaMqQrEbBI/tK9SXoS8llOKOxbqyBURgqkArOpD/3vynTmSfnQSkFyzya/IyFZ1GmRB3RzU4JJyAMRZvi4zsM4bjAuJ8W0SfsB1RxNF0ud6koob7kwQZzMQSn0OZnGOTzG0owM47MBoEMPEnjUUBuGW+kkTsIpuC/GbixDN5ej1eQ5zmE9OcgdKYzi4bQCmaimVOW6ZmmekdJXSv3kjcqTZZZpdd1ykiMEmNAEEC+5UmfzloCq5lr8g3RCILZAqb7FtSAFY21YKyM2yW3C4LZ0toVHC6XZK0h6NdYJ/ky+vb+4nzEqTllSglviHOOeJGpyFaQ11nymL9mqs7rBgwCw3ON3tGswJMv+iCiYsqoJwfKmzLu/3KGediQkqfGg4Cx7KSHOJxwvy0YgSj1TCdB5MGxdbicL7MKKbFH9mKlRQTbSPeJmbK/UbVurG1GBpLxRGtbjdqRA3f2hOYS8XApMqslCybJCU3kb1QlOnQMs2g/6L6sWXOK8tFdTkg7dIAtHpxoyRHyogank62cuLiLHQg98rCbl7nBZlnQVPx9XEi+3CSu+wbPFLhNa4l3oYiliQTAvrLGCU0QOtOoGCIKsNt+SCrI1GleHEywg0ZSnEVp8fIX50j6+gFKObnUNtOExLU05Ct87VjKL89MAcv2pY5y+522R+PpHL9rMJ3Ks9pVa+Xy3y7SPUONxyjx7hNt/XMCIXE1unt9SQMczjKmFER4liRTSwZ4GQkNkl/3RFxpN6jfcExmP0MJp/VZq4SJhpMVvtQJQnuWRqfS84eW6fzXKRNzSY5ED1JiPO6nN7f52USN/x+v2fGIBNsWibOYpP2EIh7LpxgQFJhFJuXVLyBfts7GH5m3oshqNIPbK/uHZColdZULlEBJ7RgZVCalNC8ahcbjTTbn+BMutVNonVM5wWjkaSrvjQUiKx72Uhj4cGOERYWhJTH/Z5rJsQvez2fb5fLss7qOlIrZysYJbCtZjRl63cZ0GcEnpU7hnEkXYyKyhrJOJHMLkYaKfToNaQI0ic7ONKzXEErdsAoAVFOKNJS2AEizo3R6J53SRIPmFVQEO+Aa0xe9XZLRQfJCzVFahpTqmopFuSP0k9gmW7vb29ERY+PT/2wN2GiLcXpRWR2OZ/f3l6WaZZGJNxEITIaTdf5SjY1JxlMU5AqL2IJAW/CvZYr2IkEkHwd4pZBGlXvpNKW7Rn1gzVi2WQ4+AMEGr3W2hiscUJkyICAYFmS6sMx74+iaTa6b3oGdnoO/VjG/soObiSbdcMGwU93Sc+WojbvFnAPEZU15qUpo26QKFaA8MOboDdxQGssFrduhpmCaZWOykm4ePSkQB0yUdzrjQeUtbB2UI0aA/0mDPdDaxUlW5Om+BYGnuH+iQ1uDJhZsbABejlfSPeus4v5TbjLLNWiGkqwq16SU0di8Ro+Sy+o6kMOS5iGKh5/TPXso6X2SfgFqf+wJ/E0IOtVmtHoXOuC+q4YzUmgCgpcqonkdT1wBmkVkqQRbvZ0z7sXdHE0BdVJGqZWwmUfhBqjmWgGRAnhT9NC0vXpE8c2jw9iTPMSbbLRtH202sv5/P71j9/p4OfHJ7Lppf40Y4sF2rA5HSxFMEuDi07zOFKSWIgEwQjxHEloc8es3Z5TrmDPOLMAnTQNi+zvWpnlAlpLHES1ZBufknR9SbgOfD14QTcukOVF4k4pxE77/cPDAyfRMJdL/5RU9mT9p50g2hAtOxCoJnVJjXV1WxWrpDTDCi4dCDD24qkDLSD6AD1poO4+ZhzgFkISPrqAB/N8VLeHr45n09znhioSMeeJYA1mTeltzEIjFLThC+Ly6ubL/PL16zRfpb5f9R2UCsKQBa7nYggAixzRpzyZR9h40tnGMrJdFScpSQ+xOtAxyEpFTlDHe7LMUlA8RxmZw8VZp7LeJZXSSoVnrgtsKSDmTAYlQtxZ+vL4igXvaaqwWfkEK+cWaFGrDMtpeyeDfenuCHcRyF/niZif7eHE2eDoj7wthNyunCP6+sqDsrn8+4D1oTOI/6TL0u7ndruy4E5Id5Q4w5rjyECJG/syxxz3uz3ax6E4L3AtAMji3mOWm9VQ7vEHrH/pkovwzFGzDjB8mHvWkipjQMJIeo0Liyzu+kNWyjA+ffr0UDaYCLyQ28qqoROMbgEHZOvtdgxv5HaLzG7W1ungGPXEgz2UhoLTkD6JGjn6ixXxF09+0Vz8hF7HKVsvTKMJc9fBAxLcvivBsgTcyCgoJomi6DUDN3QKgoVWtN/xunCw4rqLu7EbSKqVoc9LnLW9JS9pUvdqlgUG5BswQCNJpyU5z2aPExROwUyyWaSAMtFVcVRQp/3IijOBYiJzchhhwrQQ8QtIa7ZuVJYLMlHbmAh6YGtn4+nia7sFOKY2UcdJChhdWaOLQtImdbZbht46FO3lMIS0hrRJO5Rpms7X2/585kK9XqLkMUgSwuX15e397X2eZn1oDRtmNEuSVSkEjIm1JJlLvosoBVMb9/I9HB7IMudCwHGHVo+o5GB9gMF3FWgUr/e0V+3GodlhCouKGdyQ1t6FktMIxXjqiV8PaEp8C2ycwMaSj/aQHKqzty5oHuFQOnZxEL9gvs3M87QwqINutgmsucfGBBg8uEHrX2pOrt+67UJAmpwnv8BAT1q7gif0wnGzfYwVhSlZ+ppjwPM4+Rub1HJzWqINss5SK8L9d7oE1CXejgld/Emc3CSHlzaPMzVkJmmRFBh2PXUSGGRBICiCvcbS+0rq0hAGzd42OjTJs8EcjG7Zwy4L3rTHFFEMFnjy3YyO9MSq1C7LprDBYRCqxjmloLNttl4KMk+q9xSH4CIsygASd/y7DzOg9E14Ptk8tqI4x01p3Ko8O3tMSJP89tuvRF/7/eH4+HDY7+kzevPby7f39xMBOCL83WH//PxUG4ZxNJB9/wgVy6TriBl+xWpJePjSjsvLh3GwSp4IxAJq6I2jzUthasREiQHWYLH/oDH7uzA7ujUFCxCIwglS405sejgcpZPghnqZFF3BiOhlwDEEdaRArmMXmYhJ1YRy4ZFq0nZSDfTUNK2orxbcq5CrnlGTpjBfkpV6eb2IwjrJ/wU61HMXhR6WeAbgwbBZvoLJzCwyiYQnntFykQo81mMcrCyFKw8Ph0EmkBGfihBhRzyx120iBtskv5FBOlGKVGVJ7b4oLTXkMTQ6aqwrxmgoxef8KH4MwdM1sH8ZCIepv6TYbhkctMy6HL8zzkk6mavTKqigrmlLD84uX9uVD618QiYOqG3bFJUZDJFAi3ZkbQrao/REMsPMfVBix22exhp4yEi34xnucGT1yzyd3t64RHW6HXY7WrHL+f10OtOpj8QwpCXIdB+4+65UF8h6MfLcJslJgKMi1fQlDpogVR9XMUaGDEWlHXrP4paSc4UxjBGdZRdZxXQ0EN7EJ7J1LlNBxRg2isghrt0LUg/TdJWGRLIsFnCPUo0Yk2pPpChGHU7EPTfmWTI4FsKge/ahcVF85wLT4/ZNco9SeYwmTm1rxTDtkuWJmE/MfJXC/DarsOqoYpqsNCWZLJ/yNnErvBsHJdCX6Ep/XogZJHGxkPIgZMptMbgnBouPp+cnbk/eMfLm6PP1Io0N2LOlTsBC6Fw9MlGSW4Ll5SSkI2jHhoABg3ZvGr1Fbm4x72dBuia3gO6gPjWf0tL2OkwYFDlRVEaqGgpmdtuSSvCjBV3idXNWVbdk4I4DYjHzSER01Q2Kk4ExpcuUKslSJXUw/Wa+FtdCwmncurWTCdWHHd334eHx6fmnnw7Hp27o6C5Iwb9NV0H/EmyROQokDopIv9s0SSYK/bcoZ4oXSoMBEj+gRVilax8MPDBMIxSim399Mf9hKdXgLZrTFTRQE6M7BspdBlzEIC73UDpiEeeL9s0g1cnTFjnCC5y8AlfXVKjgO8WrCwMgeW0we9NG2tNF/Nab7Ad0BbOiOVi75IF2mI81pVJZiD0TvfgeUPSS3JgttdxFCNXDLlXTKOZBB+ROhrat83I6kZiTRH35nAD05cJtjoWm2BIlGxRDlYlV99w6c/vy5UuPUZgoGTIHKxxtYg6lYBkuEG7irZPOmb16owqavQrYyDqsWk6SYHUVSJME/Ko1cMBiUukMjknmEzBZyhwnWU4KZW0MdozwjaqjI2Q00otBs+ODDxeN4onigsq+L+jwKQ5yNQVxozn7D3WZWBjd2pAFU/4K9mx0ShKyWtjrJzJ66GhPySSEH2xZw8IGu4zdlRUIUMWQxICqsvuoyeOcJfqZZD/YqMlp05Vq5G+xp+Y7FEdOMe9E1Hh2UBQWTYOr82ZzqzI4HpUNwmIkNwNdPADassaIRC/iqVg5blluSBkTm9mpJpTi+Tt6x9g5BlBichCGPV2uUeYSPz49Mud0nWSrWV2nfUvVohifiEqx0SzE3qW6IurvURkt6QjFx2VgOe7AH2hYno7dscQSXG98OZG2gRxeZQ6TtASR4DsBr20m7L3M3L+fxO7bC2e2PzzyvEti/VVyK8u68NCAxE4f8ZJkVB6VpKWDomX60A3uvl0Lwm7aAdhhahSSMMXLBAc/unC7kO6mi7OJDyYqJRoCZbxE67mGDfpNGndop6Cg9jToIesYejQb4MBrQABUj2RgxsxZ4K8ixSpLJIoOXg6UEOvdi7FnzSIHCYsEuIM54zP0aMFDq7lMt5mAa07nE6d+X687IobnpyOZ7GlMO4Hw48gxHMkxlfa6a81/TRyvvM3z+XKZ5kkgaxYDl5eaOYeTBHZAVJ34ua0SQnOsmGeMWaAtivFKUL7SsqJgTKRvmuMsFwNjIYS7ti8SrzW6ZBQwDIfjoQBOkOkL67WL6tItWvWqssfFv1m62wBUyq1WZhLecsePIr81AOrMb5G4ItBa8rhYiPSBR7EjN071frSoZrKEyyRqbQMhgKAjqpajkQsjh4X44HK7nE7z7VbYcOeckXWTKH6WxFO5PKk0ogaCzllIiquU319G7on5pySVTDyZNmdpSbpJNI33me+mHwriOtE8YuJUgnbljzYAi1yRY1HsXKyg0MUWtpKNlpCWMmdkc4pDQHW9Kqhg4DNjZko0U7Yo4NDpGMEcdGjBoYKPw0BMmqBUpKIiX5SWB4EqNvr4YbL2WQnglICivsCZnbRoA0lEekl/PMm9I56RLSDQS+B3vF15dljYTudXMmOe1o0nvQ17kc0cQl20a/u6aS4SXxy+UeHDlTAx88w0oQmMuz1IX+32ZAcde+T2ACB7UbRpC3TQAuoCBZmsV/QFH2Mxw69oQ07REqJ1c3AzOxlryaHRwJwERNjrM/LkrVUiZpzBKaEBmEuABU63SiqIhdHRAvZ4NckkkFzP+dvLyzxPj49PR55RPMAfBc7XkHaCD6JH7oMkBSKcZDeGp0lW1wecL2SxcSudRdr0FwT8zMJRs4kud7lwlwgyX4ive+mevHG60AZjSfrAYSZp7DQZKktfr3IauVMmj4XxES4Q1dKRVNryM/Kj+0bSTDAjUc384rowa51usHiLijg+gSFUaWdVMPuJXfmoCiFyIhkyysh0nC2ZkMLao9peu2+plMXK6Zn1pjiuEBXcM2ewhOvWjkcMbH1W56qkMzNM24BWikpG8Co22rz5JC7G4ctPX/70pz+TGUgfz2uWehtekMhZxkTv5/P7y/vpjR7tsOdBbp+eP5GVmHVCuxgqwjDYZTS7AVXgTeRDBVkcxNYHUU8y5udxdzzY0J6o3hez4mCC9Npyr5hFH9TYwV6FisVkQ0yVNCBfF9MM7cZwdq5jjmNfU0/qM5NBfJRhaZtMcUBCY3G71HGdijfxDvE7LC8OtMmHA6bqLSQqIF8Phz2Cu0XchZ3k54rusxZhUjAsiVybBQqA4sqHYILQ7JY3CwLWZmsBRVFsAvI4t+1yvb29vt+WC+c3dHEVgkEsz/A5BACIFRlQvEPT9UaoAKFoQO1ixR6QtaAixnddkSkAKeD/kq3hqgcbIFHLIBrBHcGKyqojkXlmkAiDTp6TWRzsNNPUORuB6MGtgIRn99IYr5bajFydz0nZzMgoaEwT81Unbqt2JZykg5JqaLNonq/+IYTAyJId9KQ3jrv94eFIBv8qKa2Rw9+dpAtthDTO509kSBL3H4jKH544xXErXH0imduihZkTBGJ0KrjViMowsB8fjqiKISh24CD74/G43+24GVsvfZKj9oHRRW3Uh4x6BLlnbV6MQ4q7+yv9Ozmr/jDnYDBLsXXrqqqxM8QidQ+c9L4n22bj0Sc3+meRKs4E2aPS3J1Bwaxz7n21TaSl2WveDztao74T5JbP59PGHnp64J26kJN5D1Gbi+GBzW0lLWzGOkLzWrO1kHNT/oVvMV4yG0v2mbNPCVhfb2Twv9OmDOIgztIdUcqEEogMlhkKuVHbNC8Lh2Ku08PhqFwqCypN4bQ+LzZOFduxYLYy/yOTMTmfT210hU4WP9cthj0iEl1YRabT8THHhweBMCKuslV1yxlkQTaj4+BVrVH8EKpOTLYqtLLAjmI0ucMcpOZQ+jVfzmTsbTvm0aRAU+G6ZiRhd8TtxlwdONrIFWDsfYt9knZNvhicVdOPD0+f9scHKZMO4sAMsxQkF4slQquAGLampK9wOwFu78sT5HYHevPx8eHT55+enh73POhq6PpdtC5I3pfDa6WkPwzbM3VfKtV7LrapoFj9Ik28s/oDjLNc4URFwXrVENW3yL1FOhIhnCHAlQFLgAUjWwZh6dlJwUPa8gQrZz9zd2JpSDhIcS8fPEmyHXJDEfjiOseCvqVSLm3NUrI9LDQMDK9OC90CULgAomRJUkw5QvicfsSlrSHMRPKcLTuzyJtuxCWcBTj2aO0mVGFqyjpKmybhN5FiHDTTSSvnnNwVA+ZgmUsid6TCjl3sMgOpcLEUF/tqHFcJuGhUwPNNmS2ii7+Zqw/IrOw/PT7sD+M8397fX0loYTpaqZIYClUd2cGmfJqdFOE9AluZPxWGshIlvqSYnTsYMLt21tMMLmk1mk04muZHLHRY2CF5iWmgR+x55EHHKGEp9NCLKhDJGQuJ9QlmiBnEhedWxYsI9GKt9hilj9wMm7iGB2E9k1FNIGV3fHgkkastf4NOo9C0K1lbkIeLsF5/a2g93mEt5SE4ARWkBWMvVS8KK0LFDZUIWmUlxCTNuQMjNOT/Lxw1z9pV2uwG2HDOM9kyqVxg9D1t9kGinJIBPU8XAbKcOi35nWItxFTt92TIQXMXkjWPFk9kcC7FvSK7lG9JZrLKXkti48ZJ2afTaSV7TKp2uTlJEr7vTAxDaaZ6UdBSz7qR3Vxi2QqwtrQxvOThRPFKB7MITxfMCImkSM2tduuVCiU1Y2wTbWsSIJmnBUZZOk76HIcDGYFEJKdTOF9O66yJoa7bLYet7iP22DBGHYDjOxvNhnUqEcOaQSyHBcZhunKRtuQWajOqYEkl/pOEGCdFjjy1nTlczP0ll13hJiFI5FnEtmGRsfQcTYFHT7uD8nn6vvd4KEpfs20rLR9P8eUpi8eBW72h+QM7VqS/OoYLiSfKZHdwHWutbPGzh/fLfGKtb8xViqoM4aZa9qCx4aAysWiEITbpGnVlHW1F5KkSnh7YIUCPfb1cuEmA2IY5Zddo8kVigxyaTvvYIV4+7fa783amIk84nChmPdo09hxAHAYypgQ0sWuWl48LHdmwJ8rlhsfTjK5zCPug0jioiNUwEbfX5ULjdZq5su/y/s6Z5HnlnAyC37ALFJqIRNaoV4lWWRvF7R4QHeeU5imxlW8MY+ioLl6yvjmirTQblwWehv9hOLu5eSffNt0PP1/SbUGhYFANWjRjpXjY2m/DkJ6HGl02huawUorntgSYf3IdnF64nFXClcl9lnf6ECyhplG/WADuAC6O0MK2/hwv135lFdKLF1H95LLIJmJYBCf0zpHWIkr6m4KxlmZ6HugiKkVaupoO8RB88diCYfDYaBK/XzlVCX5e1xYWarYVCmZm6HG+SaUeE9XC8UQv9flHHQWh+Ut0nOBqfsL9bh9kCc+cHSNOdKtKztm9qMFpSnjDpy4WruFels7Hum7DttUCm8RNbXZ0/CiZbPA8rpLSQsSXpUEro215bWwp7WLkxCS0C0JSDftcOd6yLJKescy3+XY9nc/0jxiaC7d13fGwvlijSTA6VTRD1iBCzGmAgZOVpBzqOkqk3ASeAtEgmL7z2hXexl68Xh0ktEyZQ2G9OmCqryaqAw1rxRIuEs2tMaPPXECJ6Pl6Wbbpej2vmO5o8ThzhLjAwmO0IqzKQSfH5iO+RGe+fpMFGxewS/lOYrt08CS9Yr4epdDYYUaAmK/cv+ZCC7Ks/bxInyIeiig0ESyrG+SakVYMIoVHDj04RVLogwso7KTh0YDUdX065wbr9mYMY00SK8YpxiOxD9k5oBFV9rN6BT4qDlXRGoYM0ZydbV0XmBf/ILMVRukGEiGtuBtjOaClYWZBvi1IStNz6tLXPZMe8kXz4cm0mBc8pxS0DVZ4g7ypJBHG5cbv9HB7IpuWsyHNi7IgHMyOYHpNKi3FoFuk+wnXt1zPN6Izrs5fkB24otZF+KFDHb86wArWG45reFVYYxQLDcqi031drtdoTwFwJX4AtP8viP2bFw7OQEnNLO6SilYdU4yCddvUk5uidxNhJCFDsgujGjLKL2SFXWeCl+bOMm+qMmldcDHo75IioiZ46/WiSP0i72gbSIhtA5uYI4mJvLghlLfqOcwBwJWQDOT6XmHyllNHDD9jvq84dtjPzVu1Jay8FaYVwc8RFa8BZBc1bFGitjtIyBrmgLATcaV3C6RHVz6uWmIlaVVBWqdZioc5G22rdGaKRSMtprHc+HevmXvQgE6QfmH6x+I/ICbeQmmt1Q2EMlXYBO7ua1lABka9FBErucrvPIqCqZR7KUijlqRtMCWCzAWgBpIizzMc9zzchbOP2Oa5zrd12axHRzeKXU73SBqGS7PHMTBtLRNXg13O59ONY8YX4h/u+6XFWng2qbe3wo8qpEVuATsF9JEhRVcqWogICwRl/k0S9l3D8oPK5E3xC0XxnLOYDBzd4BIJtNWTBGFLctTNjabgYMHBfaCmN/dryDP8sFLvxgk+pcOAGU0vCkFZBGKuOmDMMZzzXcK4GiYC+RKC5sDqgo6QY99zIkuFM7o+YvhItTMmgUmqh/XKKcDPux3Zu1lj0wldPcRHM0jvSD5TFyTrHfzCNo8E5aTpicalJTyQpDHnyJ7VDm50BZ72HEH9fir1AHMcdTUuSf5H+zVX5BZsiVx55eKcU+qjawedWLzFgiM5V1DAiIYXmAr0pNK6QS1GIfR9SpZaz5kcXHoqCZvFxjloGQmG7IjRtGHMLdOn5LUJwiF7keeEcWPJHJA+TED2sLsdjg+jNG6kRVwk70MMHtZLYcg4UmI5sHpW7pTKGuYieQc3Rmho2sBSX5w/luW1LcUgZdB1R3FF5nwCXtdkBqDkIqMT+SYeDplQ1K9p5gXZFJSyelGXpeofboPVJYTYWG6TsuWMEnjo8f9inmDhXy0pUi9lp+k0Ge0MNVUM25WF2D0moIWlki0BAaoSE8dH31IwTAYV4Jmls42kH2Yhcf5EKP/wsKcljKi9ENbbrMMA2gYJMovIJdtoA0luHZ4+7ff7cj4TDOi0gEfstChpqurV0XhVyWjYC++plqazlOHVXCTPmvjlyJUwEU3JWj9EcdIvNtPbuMBC+aH2HCwcn3FlYTjMdFLr8oIiEprIWgyBbYLebia23H1LaUjvIKgPFX45AABrYtOxu5x0TyfziC5ErfNtYjcJU/gGx1qFfXJaSVRBeIP/4h3ox37H841TIqZZAQtpG26R29+wVcD5eztxz4xAt0On2SOcv5VlKuRylpIWHt9NRsw8X1fSSzKIPGNVtELHUBF7bjbbsIDCNVmqDsk61keNiR+4iRu/spLcgnR8Z1Xjc+DNV8NbLt3+OzKYugFKA0qIbg1z5FWz6YoWhc/YHN99kbicHlYE4fVwWESe5Em8J50yID9XDc4DAaGbBBdAIj0iuIEmT54wtSHksrnETeK/31jKS48bEj5SJsxLTYYU/EVF6xjYiSehQ501zTmdolCPT0+Pj8/Hxyd6OtLvMetwpGJRAyuICHAbZXU2JulelCR2vETRN6IsRMfsj8S6SXpWxQY6ORgLTTTSvCruPogtMUctH1QlE7Vq2KwUt+lNcYNYMbXH9DWIx/1tRXdOFYuDFffzynHZO5DpYgT1bfT741GWsB+m/sIh8yks5cbW6pbbnDScVox/zY9hrtsfdofjKJlp0u2IiT9q/qUOPDkcD/vdQXONQeBiNS43RmInnvLyLkPApY8lT96bpVsbhENJVrlVYjEE7OhfgtnZ5TxTgKInJrHUW9PSIBHVhT2mPTJurWmd2eJu16uRkGT8rE6ck4AmAzo0fIBEb/IyNB8Z2lkvyR1nAhqaSUZiHFJP6LiTpiWBmzl6ridyIVaQF93Tmg051SYkTlDEcys6C0SxuxDaEP8v/0cYibsYRkDNgobcooiA5IpUfXXoOjL2wwOxy/NnCe2P12lecG7sOkMNdkRmnuFb0May6PpHbdMmoVup7BcZFcxO2u154nh0l53bLcEfquUfw/XmEKzgjJ/P4jP1RKKxjWNA6c4EBvlaZeIM5Xyidekt99iRQZ2czkaqaTRrVCo1xwMT92437K7DZeAJCn0n7QUzSmvQQ1hqhpGBttuzU7+XPxKmIMUOoSzJspGElz7J2vGLpzfy+CA9lI0k7tQ7vb++v76+XG8nDg1JISw6wxebD0Y70clWMJCImMQMweC8wD+zYT+QfpYRFkkLQhXqcCYo21YTyXemMEmcDBmFzaK3JJeUdWank31ZBaByPwXLwG8gt5k12Jds8kidNzEiHYBD9DlLpjivnrcBUGhv7Z0k+VOz/+WumDiTPDC6Kq8811abxRSxr6L0MQ6qsTdSqX0xqlTf6Sbmu0XVxSvCjDZI4nnfc0rL0zOhaBJlBIWv4nqRJ90VS8wphnq0+MBcDShldfNOHVZSDr7jYYO7pAsHa7qY8al2YKsD8LLpxqVdHoiLvrqxPzgUWneBG/fYqw8ME3zuYGl2qpia81euX/GrFLQ2ScDvkTOdSfAJ8BZfEY8y3h25tk7qId2lI74yaVIjjWqkGXYnviY4GbJUDXUSNOIhj3t+ccMdyY8WpcZpf0w6W9zQKZNhT141B2xDUZ+ogE18XxiinIJ3x9XFFYgM4rF1k0fS6HlxPZLq1I0wcN0y8wL9svWRbF2hvE37Gmx8TQ4wSafZ6MXGUPUxeB6LL2bU0KVKtCJYCe4dTejAHkh1G/N/iIbuYgkWR7fABvqO4Mx9l4DBtqxlNlJWL7Zy1GbJiYuWO/HwsN+CjZBl5gLQItZFx7Z6QFlOEfY1PyLt8MjZu4yZxwMLP85fXrdpnk6n99P5RCA62JDTbI0qNOspw9u5ShChKgRBD1wEmaQj8n6/Q8qIl7S50mh4pP5RmibG7rcwvZrFb2ZHm2lnSsDoP7iHrLgBaLrMmaDyS/v11k+ndNOyZXNkBn+ZP3KTXwkK7/tu2PbW6SsDnkR4DmLwNo1MunARSHKRIMBeczqQkUGnOhweSMnAGkc0pSR1BCUUYdMhtz17R4OENHiRVw7yd8jF95Exum3FfFX6Djq/mMCwCLdeQtzcWoPUwSBcN65iZS9fmiU3iMsCJEdUnLPc9k8c2RLXQS2HrbxVQIQQ6jpj6y2DLljQGV2BJVbr6QadZAyFDrsjnrRls/78wVGi7lPImrKnaVDazy6oWwCFCsIvfKzUeS/LtgzS9pEnMs+H27CbNnYcwxgp0itZ8Coji55hwq7jNvmR86M4DMU9V+n/wnNSeKfSQikHgV0pUZ6RMoKhpBLOFhORm7mxYB2kS4brYGG/4NwCTWKhx8pBLRcZbFNfSO9ekOB8UzwubC/fBlcT4ARzY3sY2xnq7kDdWTdL75SS8WO2thXww8kVuU6KSIfnrvThQySpeNwGO40+ntmSVZZV/EqASVxgzYIMjSHlC+J622pDvV7yAA57HtM1i8YpWqyCDvaSOxUEmwV1P8JsCKZP2scJNnopmIUidrgELlHm4WAl7ZD4nAuaJ2b3SvXaEMeCB/LIms0u5hl3FtJK7BK/y6n1qIHxtdo8zDbcHYAT5JA6yvM4pTc0+1xQEqmFNRKVlFqa7GVb3ItZcbWk+IcOlo9UhWfIjjX30u51f9w/P316fnomdfrbr9v7+Y0+5A21jl57nnD4adgdAvsA0ipOG4GjMh7HxLVvfdTwvPSUkkaHC/ujbSiVHJC06al24cIU6O+BFjbFFIjvnG2XaaRSwbdmhcu07VLD+EEjyzY3XZ2Mwgcm51wlFU0g1x77jRopLQ01qqYYZ1eMB4XkXjSdKKMO+Gj5AOKSTI1iwv9yPa0WWjcEiqJfdK4Y0MGsY8NBNp6xOUoIJc7DCTNR82E1sUKvojO/tcSK3cc5W6K4a1Oo3By1ahoUVHMc8bwQh30cEDoIkJ/sxhi5r2mc14z+JghY9rW9g+2z1GAxifSd9hip6kWXOmucDewKl1dUjBA10xnOXY75EFluwjG321TUtjSMj2E3mgpoW5l5zhPPTVbZlGT38R7cHmx2SVYzL/24P3z68vN+6B73B77j37rb7QanHImwL19++tNPfzk8PhK8ui4ZwJevIq0usnV4w0yB5P1NjQ7hl5d1rmPAreSIHwEO0l6TL9X6N8YrxkI4nK9snbhN/qsYirrFAvQVm8HjEIqvdTR9AQ5TUJYbwzK4xQ/aMounAWMGz8zWV8xQVNTd85gGkOQz3vhUGapyqLK52UBOLmaLBQk3QughAMp5ZkM3JG+iz6fbZBCH9oHDom9WDqoGczLBU8TARXaz0CABdJlEnjftLWa54hpMzNrWDFZoU4OwySQT9Gqm03c8rYH3tOOEaGKZKVxuWpMlQnXsBYCh4atk3ItTYkMCvOTNreqUq1BDude1PEdHobY7GEJGKEiU6BMgH4Gb28zl2eLjUpCAtgi6slLCp50Cwsr8zAmDO27CzWLIXf7sHpMAkpQVTreZB01P4/Hzz3/5C+nN4/PT169f315f6Sk+//Tlv/+3//7l808Er75+ewtxo0Uh+yNKG57b5TydznmZA5dSssrurBuO96zZrF119FcwbmAzrMeoZ0kNqQF+bItBbHs+dZQpSGted1oIBN6DVjFo0VRKjgaGS7EautaUac0SE8IG3xXFZSs2rt4OK5EpDSV9gFvmIr3jB4Hk6pcseIBSH8QkYykohNboUVAEGAH1ijm+bUiL1AUgOcrbKLLwlabSeetKzxZAWtHLHlWK2tBBiLY4sTLCASRUg0efWJ/BhIi0ClrRTZN2k9ll/0gW1DASLCk7zqq63KYePgg6wU6C/66QN/iwi8Jo7kOC4RRe5xBMxFjepLgYLOtPGsNoaC7Wb4jPN89E2xeecRJ3xQpZYKhv6KifoE84rsQKarc7PD1/Eh/XkdjGG62Jb59Hhd0uF16lNb98/Ra4hGP59PnL4fH5Z0KiD49ffrnQOT9/+vTly890K5fbG+FNhs579m4V7qQ8n99Pl/OJkNd22Ev354jyO8S4NeOpScRUfonw40tcaOilx/Kutfidc9ywsKoeVQ/GSJUs7euAZ95Dw8g/GIWDyCx1sGWWO1PEWec7v5nJpwoeiiVkOCZrP9IChGKRQsUSlr8H3kReq/JR45HLbVaang4wU762SgO4ed7tFpKjUHMrxqmZUQ/Uuw3jusxD1219L12iu9V2w1RdyZaEqsuZPKJcgGiTXV1X2W4yBh3YInAs7Q8PRDKPD8dRCta4REQ6JsZLz80SODGew0fqKisWrRYjh2CKtODJ2jYEaq7CXvlH1AkUJ+JinUJEXXHiOhu7J40prrde5o53g1h6iN5qxJqfWawvVsHMMF8+//LLX758/vn48Bi1I6vk9dxmst3pfzfJ/p+m6/v5/de//Xq+zj/9ZT4+7En2f/7yJ1KuRMvEJOtWXl/eXk4XgpsPRzInd6TJF87pnDEPTSrr6kArMUF5JhmyPr3Tp4vviCFQ0luejX/2Mg+GfYIhTAdgbuQUZyQ3XUxhqyz37xap08wuo+7AUlUppfm9UqqLNvSNC+3pTWPakVpEUE9uBxlwcz7z0Jy+UxMEizap0XCRqSMolsqOpnyEglGFs3AMvGeKfTgexQ2geeSZ/dFSLN5xu5FtN45LP0n3mWJFnpAe0uYTCxu9kUU0bSYsu2bU22xJizq17lLJmaQ32cGFC7z73Tg8HA+fnp+fHp9GTnnrdvsHOnLc7XhIHefpzGxrc5FBZwyLgmNoRSmDXHkyqTb/LOqT8Lxy/ZZuPWJERad/qPOMM7QYcakzTdKHiDqHXuwgdaDZBmVJOmfhsj8+Pj9/+fzl56fnL9yJoQTpkMa/5OOa8C2pyzgRw/z677/9/o3A2BriL3/+86fPz6OEyQ6HAymO23Q+Xy7ny5luE8lgaEICwchbI5MgEL/KSLmduanCYpnLoI1kvXbxuPScZPVzqsc4iNVXXHs07n5XPh+MHAdj7gOoxIzv9s4Kwa3pqlM8LtOQdb47yr1u9/xWYHE6QhExrN41F75yA2bY+FXk7h2zOYPKvRvw8xsyWym48jILGLY7eJXk1uUSkWhB+jqJ4cMnkqAkU2GSzOh+WCTenWWUJcEk4J5s8URIIFRQw2gqGjQQXSc5dJgLJpl0KTc9TTDyMhp+Y2fsPBOMGHv2tBIPPHA51FPX9XTYdL2+vny9Xi6oXVWXuoXokYcR5CqBYyOa5mgiTLPNRBZIMEQWi7OYkfEFFhHxk6QWhYiL525nnYwjT6qFeNoFDk7lwlOEDsTon78M+yNxV4lWx8vZBESnvTwpIdq1j8MjZ3v/QuDzfLl1w3jk8BgqZEYMx7ycz+fTKW/L4XCUSoEFbhIzuCPi1anvZRzA+TbdYPWviGNaTrQJMl75lQd+ccXu/sCtMNpxOGb3R4PioVE7VdA7N4CLjH+Cs02/KUrXU2Z1oTVUXFWMcZNiN7NXIO5dfbT/GNHDs+pa0h/CGSaqbg2mSmAsVK4r9nimzqz2F9jDucf8q8ibgt7NUi12OWMy5YzKV46B9t2ui1qBPLDM7G+Djv/khgzBdmKT8nkksJAeKR3X0KLxBNaU57pwY3q3LLNmNZtpVQAkSCDzzczz+fzGw4YKWblkEoyTVL4dHgmsPZJGvIznGydAXDg8FFiKSv+vldtJrkuRJM5eZo3A+ZJMUAFyQ3ZKVIdj93CZWJo0AjaZR58HLnje5hv7FUnFCibkLFLIA0ZE4sFkAcBVPZyksRsPUjdPFyEsKU7yIqY5Eu/pOaVtFd8kC6Z+PPz0p90nzn8dSCgQ14i7Lq1zfn9//frbH+8vryK20rothMuC+jE3GWIZ+p365a/Tdb3dSMXAHSGPI5My2Y3ViVeFlfsmGpLT2vfMbXA6Z+2M5EmRxazCYCHG4IwUFOAGALM26OmvfrPUL/9Zgy32ujuglPZ9ZaVQE0Lb77pqM9M+3p3HwI0fFNv+DJ5m35zNf28upx2F8IaytDkh7GCZpkpa5ZJJs/diXg/iV6GvH/aEE8ZO0sXX/YF9WSz7V7FAQj9u9I4MxGQDlHATbP8NcUbUOMi8Ci1F1k47mH3Zo8kb3QudA5GiQfoK0E1frrcSXt7eXjGdibsPrzOhdTrr7caNn5F+qNl4yHqGfx1IXGVjMOtONyPAZ8G3ZU01VVuieEDCM6WT73BTdi4HYq0jC77piCjYh/J9GEU8GHXgDFjuycJHSfP5oXA7YI0hii4tkm60sg3Jia10jd1h3I9HTmHZcUUG3TaJh5eXl99+++2PP34nw+XIgy642Ak2PI+5vE6L9FMm9qDf4lkYZ9ms21wqKFnQoG2AohETXibtSUaVDMDwCIzSqjt7jJCi6RNdO9cqfjzA1XfYrKHy73/R383YMr76YAV9AGZ2R/dVfrmGfVQYBzsIX7Mhs/55abnf3i3B3N+G0e4vrcis4X2+sDRCIdk1R5jjbPIO48xu0XI8cMlAFxKBgYenT0RDw263Zb//LNPhOCTP3U24QZh6qMlg1RENUvAkD5TZy7kb93vusa2Z0xHJlmgLzG0lyGhBxun5xCU69F2ygGdSLuznCTLNe1qzlljL7QcXBOq40FFZ1TbF/hsMAauqB8MEY6y+Enj8QihWKoel9ib5sGHgmeWl4Dmew076GNFTx3kaGTeuvcASbv1EehtLIcPIp9uV7A5uTR126L1N6JfOf7lef//9969fv57e3+lPsjCPDw+7YVwNmch4d55aLfHbSKbdTazXDp2NY5KpOPIsUC62HgKQlbHHYc9o0QIs+rmFQ1r+afVJyzxBtZAzVYVtvYfefsgzjZ1TLZnsGK1Sc1bGiXecFupMBIiFIlniuUZUBDlZRE5dz2rzyP/yXeBJWw9Un5vl7jkCbtWLzgS2GgKegWzWBQ7uu0mm4pLMPIpkYvLmmnECCamjLUdUNHH7hR1ZG8NhlD1Ds7Ui6cWLzC9bJLd/QQE10dbxcGSpetgPUl+JdA6UPReM2Oa4Ow9+79LXG/EK4aLrOZOWuQ1950FVL2XTLcj2ckEYGt9oa5ci1GC+ShBXdZqpssLoyRTcsQEbzXdYvVLCM9L1c0/QjA7duLp/2tjkG2NBUkIvs0E1J4NzKbgz/UaiBtCXe16s2/v7+x9//EEMM03c4e3IrmqCe9weUeYrihOPZ46vxM7SzJLfyqzEGFf2SYeDCV5JIeqEHxfeRB0DwcH9cc9ua0wT2qCKmjVRKW3rmhqDpzJMUFshmASqyqfyzA+5xVcN437vvQN+oGGicC/ym9QBpWG7I04JU8+Y3I40SPK/GuQV2t9wJ6ZkHBm23ogP6hFAVdROtvE0Ua13+rmlFeXqtIVDN3LLQp450q05kJSbpPcyVoD+iV1/7KIMAOUsOGGCHt5eTFpG9cHEc2R5LPsg9eecQd0PanxbG5SO+Gq/D9Ktky7HWu/3eHl7JeEcSXH1UlWSkKYjc9fkMbJFMOFZV51TLDXTd9akpOpbxbfRRWm27xdkl7q/vHrGG9mXtSEQu/v2PF6C7ZRllpq5ssyseHejNM4WWYAePZwClhfu+Ytp9WyurG9v76Rh3l5f6erImJUZNREWLG6c5M7Mcz9lYDrrJcSTNzemIS8gDQuMG9RmyNORPoNfTvJlkmN7Ix88PuiuZjeDl8yHEg2JVbkEgvS45w+wWbh/R+kxtGjnjjblr+yBytJCMnMlG1/5LTjZ65kQSBbcXQIitcHGaqkjO6layZXny3eOvXqh4iFaE9LIeIZdzGvGU154ujQL/aVLN0mPZwzBs2+v3DODdhBRSFIK07qdpx1jLuk/2Pfj8XgQGDAqgYY8LFvqpRcwGSRh7adZEj+5aXevWFk6YmKjxdtUPgn+IW7jzkmSJUkWU4fc44Su/fCQYuqBM0zWVDNfVFmLbLWzURvb4iMbrBtstdlUStLlR6o4C/oai3tQD6RTbOrEjzIfnBUn++jWIFKfk9C6W+AhVbu9KB9uok2YljhhYsga9g/73Z41CYHW0/nl999+e319o/M/Pj7K8LBkMlQJhWMvvO5XOlUn43GAgBNa8FjCHiJP0QNeyARE4SKqQ8ZREtU1DUOHiUnfLD60Dv5yN0C1AKJpLvdXWaCzutr6msbyHfPcU3xofvkA4bL1yVBu0XOGYszp3BWqRgr1CpACGg8JhvGyeU2VG7PDuWjcYkc3fgOHJ0HH1hqukQXTCRHZ/uZXggjvJNUwcBN1HrHA9SEZ6StgQQZh5zzd5rf398StUMfHp4enx6fD4YjyNS5+G7p9PEamsR75trfblX7hD7qEPA6e9CAuL8k4S3tCJtJAiLZ5i7PcnqScq4iI3n+9WFtXvJyyNX7r4sGhnBqExWG9k6c4m1fpE8ApCYQQqwzDORJoUSI27LLesd+2GxqBKRPYcrjJCyvPbbFi2Dqp2h8g72kdVmKV19fXy+VCfxIeI4YJ0s49RU3CgIbjdjyEUq/sUAZVy6wURjgyJS5qf1uhahTjQXUg9J3E+7ffaxzThLi6AbAwufKAahv0HQdTOW0H9Qf40jmR8i99+TAfx7RKwxLfM4n/vBPxrWpyhWOe7Hri9gxIgvLWUBZmcYhRlAbuGuAUrwZp5MH3itHd1C7KfJQpd8KtPaAg/6WCo4/EG7KCfcdRwL6uFPANuxE4BD0TVU3XE+mjw16qPsf98fAAX+phd+Do6CSvhWE9/b5GYseFoFrebZiXIiFrMu5lohKDMTKnuStKSRpqY9b2vkLWXhSJKv7shkhVElpwOSI/vzEFmX+0S3WRmklGLjy3MMXDbZrRRVE7zhetPFNtRjYe1ynZ3B6ZbiKOKtZ8RN7sCJFJrqyv5rX0pR93j8wbI1n8b69v9JJuWHsJXCbt1R+4J5WI14jH5bSb201ayG4BwdyCIjn0JY2a5RCkTFyHfkWNGkuvkJ20eyLpI6BUlYyicxiHpgZCzS9xPVOcu1p/GtivTQto9EwICh8rTYfyI05o/7SDf5RMYOTIv8tV229VhXCndaqVUv/8GG+qt1FRvr1j8FF5tJjvAufBiCJAtGyuW8yUiBKx6fvA9chb0o5I2b4k4Q1pbZr7ns/I/pypxBMPb+N17MaH4+PT8zOhN1lHNG5k6wdqQdrp8C+Xy5mbsXBfIhLbUtW4cAUXkeWSei6U50os3WJ7CtBxfbnVYsxSBVws98k7QV0HUdO9UQqTiPuJsnoM95GaA3H2Bk37hxzUoW5cH0zgDH1iOlk6NGnFzLhuU9sArryuxJ2Ujs/T9PrO45PpZA8Pj6SF6PGvlwudX6QMLxSvsnQqIEhKgJaVvAz55hVMmJAVirZ9YI6WUgU1TGKzMIk9BR3aPOAwc7pCi2kpdUzGZvdWCpbS/cmNx9nps8VmNtOveDXmneu2uJssWlZVYzngrHUKivONqgIb6QrSvXdMVC1Y1HkRnDHshiwfQAMFG0SCV1s3E1pwHw72LO8DfISsckErqJKS4RIxbSQrNai7yvhYTM2R+g2ukReNzXVRgtoCp9ly5FIENWdTRmIcaRJEOEcGSJSNQL9UDubj4fj09DQyPhnJcuaIKTJSpErlerktaSHzmFlmJfzTkaU091dSTDwED5DMFxoWiOW9iy9ENUIwnWRRmRZJoC4wFqW7jDlhWQxu/qEy3hwDxifo1KZ9lWVyEN0b/QzwUqIanPNuuGV9MvGN83CpEh8ZOMZPaOx65Urb/YHd9Dw/9CatgqIYH734ADS0t3Hfxds8T2jIJLHjDqNVJW0nQ6qZNFBqQdERbWSQ4ZNwOUTlmax9FTGY1NpSxxAarRIMk358NazifKWr3bvjspgz/oNO8faaxcFVKWYL+Pu5tSuKZnDIgZr33ISNgroUYqy8XPQj1U2OD822aU5sHgB94Ny4HBqm1ee2BQulygMB6KzgcycVNxL74LbR4RriQAjCTEstWkbTc4IeaeWiKI6P8igQaVHJ0XGxVOOabsxv8228Xmnvl+fHB8JkhK+ZiNiKYVNGvGGRK1amVaqkE9zpXKzIiR6dIEeBZ9JkBXCfY6mrTbPjJUk2/gQCAMvh5qfbsFb/jsS8GqwOKkHYXS6JzKReGc/c2MkrPkDenyiBdu5C0Y+HUcvvmHb7tWzTzIV5QvU6h45vVTiIcyvFGT/xqPEk/pJOdAjnVm6sZEYJSnKZKqOsElf2sl+X6VaEYUAFOagkNVAhjXyFMS3gwrw0s6rKPaboSJPyrLgbqjVbd4psCudOrSD64LjLScvz0BrAFMB1fW5ozujt7o/kmv7+iGowVJ6Jdc9a9mi1i2s7dTYXSySEYlEF0lhKdh27amwsovacfldQava9YHjNH0p82zXCoUwIuuyXyNm1TB89iinVClRwhyYltKI9Q/l1u21Liqukq/Uzcd2JrGFu8UTckjeyjS/sGuuH4+Mz6RySt0xkXDMzHoeDdLMr6yzDBMJ2m07dex+nJP6qIm2fOGVAuvWigSvHUmMOJsXuVjcaTAjFig8h2tADJKAazRy0YkNu0v+KePXp+bM02OUMSFKCgYtVpIB/JdMribuc0zAVESQZBXNjDcZV5DkIs0if5VBQnh9RsHzYw8K+Xs+kw/MijbCjzdBKPJKwSJcqbvtzviy3q6Aw6akdNWtmU6dGREoES6+IqhP5Les8qn3sANI5TqZBTK0fsZmRlfRdomLtzAvvhJqCm4iaXKPMA13a3/FJfWVrAFe0YjJURFbcVFfFVjQKBk6sTFLDQFW7SC5ZrGXrxn6mKz3U3XLuHVd4HZ3Ff2QFNz+wYUwzbCo/BRTIBfOhmQ2JK25r7gSRsx9YWsFu6mxBLAQLp8PLuGp/k6RCbtrAK7BsiYc/SkIAd9zneHbJhBau3O2ZUAo3x9kf9ofD42537NFsiMdrPu72I3EPQX8iLyHxJE0oI+YPMSFO88pt8dE4IXgxpqZ5Yza7bo/hD7RohX8waGDHFHeH7AQSEM+fnxl/iXX+R4wnDhNNhJgGUQKsIftR2qKhX2WWOY3Dp+fnLBCI+ErClp1MSpU6v4TKa74Cep3yR8uqKZXwkyVX/Pyi1SEsR3gVA0a5IKmTelglZIS2YNNEzXtOS5TiW5ZJgW1D4DHZkOi1sUH5PFUx0ugQ4xwAsNQSrQn2aJymwRx2D5Vi0THzCsPERHJYlggqLIRKu8Bd2gtNgXTDJ9AWKLsAkZl1A+6Rks+mUiqoaxr3aVOWXIH4vz/goqpzSit07TsuRVzs4vr2Wajl2uBAae+0hIGJUIYZxZAtbCywH7AIjTLVWFAjIFtBHXchLwL5BQGRVCblMXGDAQFc+z1PTX14fN6Nh55lduqOB9ZF9NanZ64y5hxsluZ0CR03wtkk3K5QjHcp0VZvDfskpL4sqEKFApLNlBnEaL/Bzy80q5NYoqSVECXteMQXKcAdx2p3pHCevv79t9/++Pvp/Y1Wgu+Kg497kWUbt73mC29dtydtuXGLWY75B02IYD3C3EXcNjBdcSabDNksGDTOLTU671AO1M5IdZ5Pl8vrO1k/N+wso9KMxAQBx3kxD1YM2qOQLWXO7+NlQsMHSWpe4boJXhaerOF69PhUteaLe8+EIrLahspa7idwfa5ivUczFLkJl1zqxfMqfyPKYFomG86083mWU7EEaTXT5MKpQm3nYGW74rZsMW409nLdWfXE95DMn1wPAPrAEhS1z5ThsDY5tsjfjEmFNZyrS+SZ0GQZhpR8aCljMpYT4/sMM6q/P6qSlIwrzEnRZtuyc5GYQZJx8rjb3a7X6+VyPD7sOGLT3W7XgZ1x+eHhme73PJynZQIjSId81A2QdcAT1QnydCK/2caVLnlq2Cn7ZxdbG9sD2chCndeWgC6qqIsqoyLrusNx/9NPP3358mX3vw9//fd/k3wwGW857okIaWXGJBMKFKoNqwSSCPssYmmxOJfGL3Q+rq/crAeaqHGMgx2kcYdZIwVz5bmD9vV2mTnpQnsPJuENTVFICLwD0QlZoj6Vq6sx4Vka1x1Sp9mAQ7mje+ec4POnahaZQ4ziDON85TJX7JfkKK7/QJGlGk0ZyCaXXMnXZLkXihsfVq5SA8DCcHJ0Q+TVSsFFtXzMeaZRILFNDG0UjjoJ7CLBgXw0X6SqjWJPUJkJJUXu+7Y71McpMst24Z6O447jDQqCwBiM2M13ZTVpeuoO0wBAntwZiPZPxnKvZeXpmVeW0Oxr4j1jhE0sRHzzcDx0nIYTyGbYS/T66fETQbiJYMrtBsVSBP/MUrrIe88dOFi8Z+lMG3TucpUvUIpQqlvUKQPBwjsaIEbC2boRIIrD23HJB+Lecdgdjj/JahAe+/33Py6XUyfzjKI0QJI8CU6zf+BA/khLOE3TO5krlwupGXEHCFpjjmEQmcSNBoG66ewYDIiOqmYkuswIVpL0ukfYTbXUHH+bEkDzE602x0Rugo4S+t/1MhudODVxMjW/Om0zUkVto2qcbVTyOtuAg/zPhveK/9r7eFs9u3GDM1E1gUPdHQTTrOi3eJ8gwz/IIIqebvuBZ+ye7oCWM9a9UvrgCzTftToR9AtZaUWOKBZlsscI/jymFg1Amni2a2WJRnOTCBmQ1DQv8N5msdRY/AaHJm19Z9HHYgwNJVM0JCd9JtgC5gefZTL94XDY1se9OAbyxiPtOW6Y0n532A27rn/fXlh4k3U+cXUiFzBiNFTQ7tUZgYji29tssMhMjGpHsnPt0sL0RIYX5wd1W/l2m6fD4XxkEMa5jeNu/PmXXwYJLf3xx1ecXbCNpq4N0rCUwBydm8kdzgnM1l5ZUXOlEBlM0pktcNMs7hmvRayNdS42Pd8/ZpKzQx75aaLhC3LPhWcQ9mkqnPlEXephZUXtZyVtp5aVGHc1Y0amP1X1gq97qWbLNviwWCsix2tQh/a7vtvnpqL6TlxZPsxHgg6G6/BJDQRV6jeoZPUwLZ81Cq2NrdSvAylFy6VpvM6xaeJVb6koLnKmEHTCpVKqabHkDfsAU5baySO4L6EaN6Ywi0VO7bblZ+OKa7SgpPcVbo4r4J4Rdx96NLNglwEKEafbred+a5yvxRZsR1KSMAv9KeOi4oDGu7vDMF7pspeJZ+Dw6GN0Q2QbWeZDoIQCt6PBxxp3sJg5BF5Ui8ua6DJxia5hd/D5dhrfiYGfHh/Ll8/jODzsj9yGWaJMdLPoSZAzwmIYTricuGF/Pl35hdTunOfNynu6ccAkYGYhSeiMCB1HTV0p5pSQan/Oskvae1vtEKYsqZOREBH6k1WbxiySqG7Ugk7NyJOw6dlwS6dsSsH4taqa4G55O0B1jpq6SrZVNd1hs5Y3jHYNcBUvNHZHcAiqPpSm9SQm+I2G7t6MlVWc6IuxZ3ErJkT/NDiPBTW4rA2bzpGQvDtXic5gYBn9y/Je/NwRhYxRBikJSwjLmB7X+i2hMDX9cdvSQEBwgaQ/eVcAexykiAUNG+DMohhkbsBWVmmhn6XLGadaxSXNyzBvOyI5TvfISSZRL+IlW0cp0OXYDrpF0td2w1i4twfZ3Ml2PhvsaetqVLl3epCF0rLVq0nC7yZczclT3JCjo6sGqXAcun47iiXNeq/feumAF5MMUeDEhevE4Sc2r9aMJrGkakSTSDqMqGiQ7Lbp07DbQIJRIHQVk8LHKO2PAv46G/nk9B0a+o4KJDQwoOZwKtpkxCWxaVTbF4aH2cYuFBV4qm+MH0pD4eonKI06kNo1t3BCf0fgjYqolO1mQInNuYNJVkhwNUJNzukvWmhcCd+Z+wOLFtdYEOGOH9vDYrSAlDkXQqmqoF4hmpbwyFIDxTBmRtnJzL5okFH9YLBauf7X/rbmg0XybTFn08LMfpPabBbz/aAGNF1BE9uyBBqzzuzjDM45xhPJ8nF3fDg+7HZH+gLX88wT/U2Ww+PT49PpkYdGEenlRZIW2B0pArkrxVILwDPBgrGyClJggQcs4ptYtQSDSQ112jL/LGwlDSs83efz68u3p6dnMhSm27QyM3Bi925Mjw8PtHDn8+XbywuoFmdkEZAzAmySSiPpNOxNWVF9luHcl2qXtvMNnHjiLeAIvTILr2P22eKiijap8FENoMAzSNd4aTpvW8E853jHda+xX/Y5noBeas0a2DFGdXAbWtYtGvRSFq75ZqDcKApYnjPaOYWgEaap7utgTKUUZxHWorIZv+tv0YtnLBvKSE3Ets4hUIWnD1IazfGdggr2wKHejvtZi92Y36Hnwxajqcpj6nTURWIzjE/EjtGMrprRS+HAVkGBT/L7yd6XFdaDyLB1g76BEkBCqPS6kXqpIuD7Ui6XK+df7cbDTz//9POfunHcceqXFBjv94eff/4TkTTJ6j/WBfZIx+nW3GksIaFTrZuge6MePInyxzVk5xnRdTJECi5c4f3Sw13OnvH5crvM0/LybXh8fDoeD0mqs9kpNXK7fuLeeZn/ePn29vIqH3Rk93O5xMYmxJD6TodXIpK4gqOy1n6rIRExeFCzqIuYeMxaGMXmKCaloGupC5+t9QhkQJTOU0Hgn1j6oUv2qUnIYMqsGPHUoF+MVY2k5N+KZi0HOzg4pZhvmn/t2QkTKtMZk6gzykyI7PCuOKm52iymd4RjndiDeggkiVuPzD4yvVJ8A6pMMFQ4eMcY3xlXVQUZp9Rz2YNYjCj479A5wqoC1SUGo9+VDqQgxGyp9BqBLZaBq2oVDAEdInke2SIKEsbeZGIdkjiKteoU4CZO3hIwH4f+I5MATbgfHp94hiGnp0kJZYqfPn8im5vIexiH8+m0cTBkhQBitLcVP7/IqmjWawRERORLFhT9aqS5qmRkIdeSF4DLMFe2wjYN4BBv9Gt/GDnn9POXz0+PpHZGfuZzkHqHHsTJyQnTxE/ecb4kaZcCw480TwyokDabWK0LMHhUB56uCcSNTHEPyhCShWMmqFJqVLNV63uiZB9oQoE505M4vkLBrGJpgWAZZcYMdy+HfsXik+2bjVet0h37zWROlVUIK2EXZzjJuLgnaqU5TT8x9Gzp/EA6zkOleBY/ONzzCkzCO/84P8RYg6DVgDEm0HuI0Tp9NkJF/s72IFadVozH7QmSfsy/wA/bmerX4K76mqyQoWDQReg6w3OakV5EmwCXgQGBPrSQG6pbM5EVsUoWqOwyRzAkbj1J38nD8Xib/vyUH6OEOIiZLrd5GMfnz58OD8df/vyX15evL9++nd7eJm5ZtMq3r1tYFQboWpvnU7rFBi3hUzaXd+UGxONUBCkmdT3xWHKZCTZwB7Mnbk3+6fnL4+MD2VrX6+18Pl3nue/H/fGBiymXaV2lw7WBb2ZIhp2aSsvBfOHgDYuYVNhLV0XRuTarBFSUvBRPY/aGlqqIq8gzNi+4wGXoU6q7lsGiSGd2tuETJ92GD/6AGEL7u//isrs6A3qDl+4SVovZ7BRVONnOagqvej8ajqrk6mwS0ARSPTwh1E4afkz9R37U2jJjw2IqtT6LwSUzawwymsJQnRernFCWgArXYw0f45xRfQoAEgoDAroWZyWNqHLNKoKVQ7AhkCIacNKWhdlUUdDEOgkyeOIooDenpr28vLy/v3758mUc9olrDdbb9UoHPTzuj7vjn/70y+cvX/78y/mNaPd85Z7k63nmadJsRG+SOqRtVKEheTwSJFoypc8/iFV4GOthz1FUoTgwDGOwPbML1/zv98N4kObgA53nermezhyln6+3KPV0ZeWIO50VI+WUGCDfsxKTvCfZOwX9r6OZxmg6wlpSegAURGBa9BVU35g1XMU+eheovSM1t5LGxJvSFak7RaJ0Mn8B6hcg46An9MyqO5w2XGV4smYx8yaYeFea7zfUFgTtVuHCXY0PMxT07qtRbUEfs0rM92dWVWtOFAeDUEPWkMlYoNEVzi3+A+IxBsvdtAdzOmiYK9jzmekSipa24nGTmzJm4RVR9iJ/OUnIGzKmpBMZZN/Fr1btxYJYYvBbQR5L1DS9gN6t7rEwSYQysCRcB51rKTZhnuav/Hr58y83Ho8YMXEzXzi7cTqPtwfuqHd4+vT56fNndOrg0jfuPkBGNGcKyK2oSWBoDS1H1KLAA7EmGbkDYCcFDpzlIjNbuCyY+eYgtZZx2TJpszP37HsnJUO2OobMLZlTx8omUX/tOS6J9/KQEsvaHMRUCeTrKbWWqJyTBlVcj6lCJLo0c6+gKZVSTTUL8aCDTydKuzcRhq6N2llDOdBd3CogP6gXZxtTaDUVQP0BKlYb86YvpcSGvktLzI1p3xBrVna1gLt/OcbQHlrUjLBvNSln+pGxn6uSoAKgMpF5svQjZCRiOSU7pig3mBYSqaZHCHwK5rsL7ujUXdD1qLoeCUq4YVUnMap3qWE0+dRMbVUUUiRlvM02QoK0hcUqLblyiZaAI8gyI2oinqeNg/y362+//fZf//W/Pn/5jKC7lDRmbkQ7z5fLmWld0sLoP6Lux4enTpqmuR6zhDNeK/j0VnYorzyGReL4iHNIV/cO6pAHtPDIWAhx1kKcGbZu0+32/v5+Or1xaChzUoxUjEm7f26ktGi0J5gnrEnXqFaB0ZxFSxJILUMXAphFc6clo+xgCgbQWzergVMJI6D1P590n5RhGpeD77G/EUJozoRPzSJwZWJUa6dqaFxydkBvHiusrKLgIRiOUK+/8l81Ruqrwjx3UNSTqEpqbfTWjGnwnm59VENWdaDJeFMnUdlC/dnyXDJg29RNMYYRzWaOjapm8JEHv7BUzhkpObBm9eNTCUM0zrElL+oez7GRMjI9qrgUSujbIdoMvLhppz1Mf5llTvT8x+/cyehPf/llvz+4yC3cxnObbwsnZfXcHZxrPAduKfXw/LnfHaT9nXbylhEWqxOINJFaxarmlxqoJmglnA1GkvSWdSGLZdIh72f6QXws+T4Y9cwlCVduD3KtQlZj5h7sMJDRUEIlDzVxVdwWrAlaYCaz47G05mGKwcCaUXr1K9vLNWjLI/5H865IzNgSulIs+tPiGhVAmTD2Y2WF+UjMBTDZ76AOeKQYNsMjByPm77jlw6s5Z1R8ZUnT9QC/6WJWagjabBjKJUad+lK1TVB1VkyTGVE3WxMUX6sbBtlWxluOje8R2p2+vtc/INu62tovqVRGN7sky+hWSWVjR65iy6Ju7iplGoGM3HXuDS2v19eX3377+399+2/EFgBuoBkWxr1MOuZ+fHm9Xs8E2m63823ec1SHW4Zzaw7RHp02qQHbDzxwVorsxCbn8pISdDWJlcwWZ8f39XphZ8SF0aCCPQuVsBad1/P5SmCNmGo/jkCY0DboExBMWNuaq/LRxRSC4zYEAa5TgYkkWarCTyYIDaNhk3Tx69Y4t3BmjU0CRNNm/HevR0LVNLGqKyPpoMrAyN6tF+yVNsepQRvez76R+QqK/BT3POPfrBArBIvEfHjZmfw+ikVgvuMZ49eGmu1Kls8W3caKdkJTo465DOjxO0mVjd29lCvG0mztHbfcPx10GFwFqVXlVj5oXW0b9QgzH9F/STvkyeFF5tvUxfUnrDX9fGq4m4VDtrf3919//fWPP357/vSEoDu8CSCUXqbqBskGoW+RyOcs+vevnP0lLaQIuw2jNLvgkOfAhagZAIwhWOxYE3KhAmfx8A1wW2XO4ec8gwupFY7PXEnbREkzHTh/matKi5SmTmTfcOYod30bpCBO86hzRjPpFJQgU7R5vJb4Zzg24DFLY+h0yhnReipVwdVsUtGYQFDIqk0WFdY1DJM+MIy97nFas/O+/woy3NB36woHVcCJPIB7N5da8Pq7fl8JzWWnOW6j2fzOuEhZVeEbvWrUvuKk6R8YozcLBgFlcFYdACKeohk/pgr0jlTEGYxsl96qhmpEtgl++fZUBK1PGrV7li2w9DCvlp4lIHDUWibXV1CiqeBBSluSNeFqMSiSonAXEqZgg58Q2vly/vXXv/31b3/7y7/8y6cvn8XpLABOYhroqYzhGUw0bBJwH9z5cr4CjsAK6qVL7ECqoBdbPaBn7DhyjrxMzpTJrexA4GpjDhJxtBVTANjyGYYerL2uRUORPI+JGSxJfj73iZW2l0UrCJFByR/1KAGMhhpYhEX5v7jvdBBdUTpGXEbzM1JsOlo4RbuSCEE9KAa3kkMB1y7NPt5pGqOP4PkyBZBZaMOY1UC9sk2MKr0TMjxgJfASCVpo4U4oKmWVMKoI92heCLVmzK0HIyah6krNyjZ3h2BBswoYVTUVFgapC4kKrpx7K5qypXKmrTZcNDzsiM2Rmy+Evtmssx3Q/Fl0OatjRTwQQW0il0Uh+NHF1I+bgaHCDVs4lUzZsmClv14RN8B0udz+/utv//N//M9//dd/3R32/cjzkxC0lFIXhn42HHnDVBxccGF5zwb6IvXPQQRy4OnHkjIsUZUdD2MJPE95nTfJv5QRLtL3iNVSp4n1I5dfq2rlyCDf77zMhNzmaRaukF7uWWsTk2RtKtrI7ppMEIYJczuJ0zc1NRHGKqofOigLBRIR6xrrIt+nJMeuGid17e8sED2L7QWsde3SiugNrBdrZBXdaPHEDvMQqcVvpAmIwd/p0XcHdr3JbAh5jT8aDZgfVR+oGFQyGGcPqfRioMtaxDjx6x0Ee1eBleuG4lDYmroZi7vxo66Vkp3M8RJVnX35EE+1myyhYmsoCo1vFbN2BEEmzUCD9JLcCvjNsunoYo2rY9EWQElq62HblGJ1amzydyF+NGDwT5AURrLYkQo8i/eMR7G+fP3//s//+V/+9V+fPn/66eefkEggRnIns1SjmkCzZNeTcGaKl7B5xuZLihjpl4mvwpWS64JW+WjHymFEptgkLmZ7X5LEZPJSh5a3sZmXyDkyt+nt7e39fBIVjI6KAXmQQx9X1bJicBlYgkgRnZDXIEWqkiET5dpw3gFTaW5rcrVvRHUPoVKt+zMn2Z06we7oGO36rskpt3NKLXV2V7ICBNMz0R2r2GeMp3XJ2zujFU3yU8FZXclqveIqVlrJId8GnpVi8VUQJCIDhoH0hpQ+5a74QHPr44vqKiuYpuIWe3TrJcF0DQ2fmSq6W2KvEaofu9Fj95vgBC7FRJMrBvCY2aP3G9PU2shHwNQhrng+9BY29ogwuEtomSbbMJQgJWgMi0hBcL48J1BuZT2dz3/9t7/9j//xv/7rf/9vnz59+rDxJaC7epagOXdbZ5eA523Q7g7cMBycScxF1ElqpnBPpZ7bsbIHmnGX1Fn2MvG1M7HBZ5W2ldJhQ61h5i56hut8e31/e3t9HbkhKK9CzzPJmGkX7scj6W0CPbrq9Y0IB/VbGQayAcCJrMSktCbq2qqrSQGSg4LWoogfXkF3NpjhYLCoaJ+Be2arrrdSbMOrjVB3s/rK/G2oGsdp+l2pNQ0qF5tIjGkM9xeH6q2FQRHMhRbsU4dfctUMq6DprlHsRjGkrtpY1lBA9HOyCxrlV/6I1V/dSIjQLHexJa3pQI3YKqbH9TI4YTFel7vy5GzeAFXCQdNsNGxpu0LyJqduDYvgecswhk+1aEOFUO4VjX23oEBefFakDEiQXycyr3m2EeGr3377/fff/mBt8/hQxLVVoNQU03d6JhExqAVwmYHeSbJIXBwGm0swUKcLqK4neL7EKOdJs5z6mTjzEymcIAk2SUgFXthTx26CbczDyGH7NengxC2QkdPL9jApZQ1AIV+TlSBbSCMx6E7GaTDDSAVlrwq+QewqlbBjyV2GLQMkvRC2Tw3pCJWfaiJBZYYqbpLxqb5hErSatSGoz1WhEHBJw8bqVetrh9JiDvSKBeW7qaaHoXef2yD2T5Q5WMHcIzlYDmkwhSUIWCmyUStJ80mkE6/4QhXTNJziRpHDNr2OmTF+LfP3JbUW8A03vDxXBo8aNeIEUadgVmRWknT0oGpBBrVmkQGbGLFdQKyFvTlbTVsX20RyNZJNLzQuMUjmKoizsIhVZBj4hcMhtxuBKKLxw7B7JElM+Or17e12vj49PJE+4eYCXZF7YfOAFAyny8jSigdZfHXZnDYKU7DunSyUtKKGRIKTOGKkeZDh69yXWm5bousI14uXX56C7SSygjizdOTZLv04Jk2a66IqbWZBVO8bNlMIpS7hnnMMxOqXsXIIpKlFCoqQBY/ZRJeTiYO+hJ1OGkWVXLaC36OCbiPr8uEl9kw0Wa/33Nj9bmkG1TPRSauocK8GM/tUOpt24tzX7LVoBHjCmhNDwBVVAg1eisqwznGqEYIhsojEGdkVCWiZ/pQMd/MFG8RSvoQp2KgpZxzMmXBbCDlhuYIw9IKOfl+W6ePOUDuyugcqDFM5aDhHykV4kJBkOQmXcbQRvCTshBHoUaIZm+Ua5+ZVjHPovITJSLe8n8/vJ+79Rfb302FHPEMMQ/ewP3Al2uVy2ep8yTq5zco3VA7H7AGgok+DR3BPRN26VsxG3WqgDKApT18FKucOtVxKiUpsevmssiiFxxGDxfmLnXp8WysdMX7wDtSOISMVUHYb2HAT9kZN7jcO7kkxaGa/+8uEZPjAMe17kNNO6o1iMSKwU9wbNh9CNEV6vRUlx6IVOaYiVHj7LFn51W4m1kiKRe3sigAPagOZiY1H93uNmjVfl8Txq7K76iXzLphdYtvpWFJhKEfogjKeCZvqlnCMxr9q0qubmwWCR58a+LjCUaxyEpLqQ5E2zhJxn9Zl4lD5zMMwua/kBlkv3Wi3jMJOrJZk4qvvAG0WA7NNSN3ueOy4Xwf3CuyHHT0YT3HhSZsFbTTEa8zeK9jcXs5ek1X8dkONAjYyova4q9glRicur4uOzfgNXTepKkUPZWkE2knwdMBt+AiqGGvyiiGB/19hV6LkOI5jAco9Gxsx//+vHZMW18Q7ALmyZx3dWU6nJfHA8XAQ8D5mMgtOVjJTyU0JobT45YxCy62GZlO8gaqX+QaftwycvDR5JtiJM/pMbv0xJeVFiy2spz8g6IhaPO63dXZ/rT2e0fbr/FDFnCysu4V0vyo0saXXSonaUEtPTJOUnZPNImVJLJ/abceaDETys8RC1SZFXCds3IdFq5YCbLKVwSnOCR/rq1x1M1nB58rSen1s5tMWoIDRCVp+FEuWeik9c3jgjRV5o7tyUKGeYRZ9ORAGVP6vHf/7738j9apA1jl3A21WpQKuOrD5HwT4Xaw5jv+JHaT3Vpl2bQ2E+J23V2zD4bI3EnfGrgUvb69GaAW2cf1xgv/99+fpr+rtYgmLq3y6e8t0FIbWs/krc1qzMQeeuAbbBKzM4ULN/k/cHhSXmIAVpTUDr0ZtExMtn3Lj6Gps9qMm7Fd42Wgtpuk7oRrI6LUkLcyPOd3bAVDgCn0czW6E0JdonnANFW5NEbF8iWaVwTMZOOu1hS7q8ptT7TP33mk+bs8d2sEShHYv2KDskNFumaoV1lyl4s/wb0aozteWYtYXYjUvtsFAgvsGqD4myN/sbR/STRudHDRrqVSSzU1v/WmRXlz4nzpOgrP9n4+rGM0bZ+XhI5ZYaewJNbHvpvvtUJwxR4Sg17bAssiD+HMMhLsZZd9V4ulPMSu0CsDYlKFjHwlFYqXSMOD7V2R+q5OJVA10itgzRJf8Tn69IpWgHCGIE8OxJrZ/zA6zIVfJmTvNkOwQqtfP6MM/t0NGWKRvbNZfkQ45VLuGtrnAMHuKnL7wPLCpPEXFRV9hZvFaS8ycP9Vq2fsMANM75OX42jaIGPQ/Os9eSsLf8mFA/jIj/pQwQzZuDLfmkx/zZL0oMPneIFZo16KwimaQiF6nkRkKkCv2AqN/UNXqYCpmWk2umIFzaPJUzvj51yneUnZQnVQGkcEQ8tZ8Qw4tQDOD5pNS2d53EAwKh/e1m0REj0iykH6MThWRoYyVy09fqpVxs5jVJG7ur20bcS0GwpEO+k4RS4p8J4VwR57sQa9AbBMq948+2WHXEGKfI3HyN8bjqlS4ZKRPha0aM7BUb/7OM+PXkUCpJT6vJaoNkUkTqKCqPtmw/nYPcbINBQw9aZftiFQ4cMwtJ894LBhPEJNiULmH744ekSGZtgjFtx2ywrIczwg0TQbPaOR1jBlnzz6Q5c3zKnu3z2AKFP/KR6+q/1YHng85xinshTZJxThVhaxyH28WIP7a46a2x2Y2q8gfJJExXpwqZhRStVMkFbyrtLkqIxCIRqrWDu6CLBbeWsGE+apZd8qwv6PxaiiS8an6mmP9jc1WrNYFSXUNBNESZPLJpFicUK9h3jQnh5L0rMcqUvKYf3A/hEM/H7pOYVOnbweSkarfX2Pq76smC6l1OAOaZ8Z2eqpeoKRJ+pjD16jmDMku7dSqACLsEHjDxSj6+pt6a2cLvHAD9/NRpfJYX9Mc1KSgGkJiOJJNgcijVcXhBGsqa6oyQa5mlUKzLKLRp49AeUIkSQfMfb15yWcQf/31gp5xLT9vkNXNlgRqME6gelsYGFiIEL93cAqjEHLnc9+ceCcPq164h9RBwwfTBI5tJoMpOnNRf7OrxgOoP6nD27dGzVRgwoQlkbGd89JEInFqYi5BCPAxwNQvwiLNSmNCnhxX6Piat2TrE+r9zjOPcYhBXV/v16Hs7WQiKYOhZ00B9cYK8RuGaUgRMWkR9lVJBbqj3uFJbOR0lWih51wOsRHrHKwS4VbVfHrKwXZFtX7IVFgTNklpYpZDPe9xzrNuvN5XXrzPjYjorTQKxm9wGFMDPkt9Me5xmBhICOUm/5AjmQ7ppXNnSapWwL3bD7Z5QIYUjWzG0W0nMheupCrCOqwanm1PymmGU8dDCA5p6J8P88M/t9JBRKmTWvVFxtl0KyaMITgzGKaJ/AvJA0UAuVD7bQZzHmaCLaugqtliJOuifH25vLb4JkaEhDbDRGjhUHEZfNdgw8etTOfwWGApuYmW8eZya5tNYpy2GiUIaLqEXDUhWfgQOQ5oYoCgqnqyJSgaOESao2G/34cWcVLbqJTzxv0ojWqAb9lfwMJ70Gab4DhwRmtqid7FnIkNFt4UUS4EGcFeJzAJpdbDC8h3Aq29Xbw8FFaqBNPQBBEzFnLbO1SqJoZKLYIixZ/EmFMVZj/zuwapnI4cFwrM0gIJZhgb8zbb+OLWHrpKfDXvPvlNi6Slkj9A6cyD5AbtzRdzaBNvUJXGfjMR9m0eJSWYBr4o87XYA5qAE79O/oHgXETHoT1CUIbf9WynbNuKtSOyuMRomPtuour3Xx9OOSH41gNLhPsLDKLEUuAwUxlFdWEFBCsBOJJGF1xjihzTWDf3Ep/rxbf39kjM6hxLbvmPKeaJRgMRevyJbIVFvEG+CmvghCK2UBVqzkpfdTryY3fXqembxIG0sLxtR1pdRIpdShEmHe6QuUi7CS8lIETIl1UfUhTvYPDiZuZGZiypuG4yJ7Jei4UR+YFUdzzw2LYKeWCzZphQNgw/2eM9L2AyAKHgZV/W1DPNPBqTeWkYDMAfJUDGN/Zjas1OGkNqEWLombY3HrgoEeyjktBkpL956XjeHDkZlDTUr+f3d8jot37nIKxqpPfwJxw+ceP3ekI5mk+e4ILnCd2JUCsPHqrUwTeCB/or1xgQIMfbS3zvx0AzzZkhCgvltREybByTSAUa2uvArVxaYQc3JqyHSybKtcfMX7TkaMhUYyBTt7/BZoYat1Eax5ZnjPWiMO9JnUSXq5qGnRwGdOrFKMYURDnZ4AqD4eQT1GEaO/9XBwpUUdITYc6ux43A2WE9glMFrWpYWIMEjGonHtXYoucwv5VN4+2UeBXHWhmOm5jppIsIjl5+gubJr0MXJPyPZkIILDaMzegKYr53NCORuWobt9RZ/PLavUAN8LasyISUKXcxjt2fWb6B99Td+ygSJgd8bHGIyB2kN1DOrfxPdgbboYiBTGcqQmSXtjq28Nys4LGhllDETNqzfVRzNYbsCgl8Tnm8GYI6BcSZGrPaxE5oBkFOVkcYpmNop0jum5nWsDrQvzGrXF8MG2YJTsH050mxZN465Rg5HTWXBb8oRhfTwKFRwqDRADJJjdlMkf2fZn24wDSiJJ5UMq3FnBeJLyZwaLBPwordOA10pUAnkFjqp99l70WME8FGr58PXqy3E3TOeiNbz2gkUwdKeSVhndNYmunaFqxzAjof8Rvb+HG+JDRVfh7sSOrTACGKxlCAXaog3a3k7XNyY8FjlZRdt0IztUoS83UOMTNFiU7fo/SRUpEUEEJ8bF1tqfJCImRu4rgnI+vkJ8XjaiVuhIAz5EWD8stKWO28RzptaaO960bXMaiEDkDIWyoooHkBFql+8LWPUR8gJTLujfrSAfu/NBcKeMFXuJaoNryBD1/dBSOIyOlB1H6zWjW1rmoXHHSImUw7bFreWt+dZNp+UWM/vEXelGiGMx0LMulO4p2QntuGO3DAkCQxlc+HL7fIeVIx9YdtGwszDSaewysI51TB5lTps93ZcP+karyak2fGE5FrjxzdfLOOZvVrLQB5Wl+eJ302/K5WmOv0N0aUI0lnuN1yQHorW8Ngu530OhVgYbAJzqiArbu9obhsOKs8WxaBqlpjOqrDeZ1OtKz9iQUU5FjIdmFfMJtTsmECGTNeKCxiGIXg5ufyV2noFexOl8aJt8yfs0JFe9UUNuSoNUVdTdgbop/cyNHerB4jbhoMJuZp6OjC1oN5qIWayGOPVdW7TKRFT0A3bmLiqa0yeQ6bpajQ3NzUDHJG7PmG9IGQxDfFDBzkpj2T2vrf6Pn/fe2hbaivdCvm3x3BKZj0+y0cg/2VZ2g3QCyC/Hj4GN9kqa0rT1/g+zrMciDIqdBQpe/L4om7T1A0NgrxdYSPKoC0tCNt/d4wq3xujJgtQhwG/FUqa3XIbguxbGTghYU4Z7UGpViEs/x2NQRLdsbedeJgh/Jl9lym7GkNmXZvIcQM5b2znQCD6TwpebM9JOF3ckoLBcW9NSRNdh0olX7JRtCSdSKpgNiffPLgq/P/ivYIa1GXLwGrdoDot1f4H6z4HgEZ0ml0osCD+loj4NwaZaj2ZBuBff5/YYeE2f/x9V//miQ8SpoZvTI3IhHJq/H7S2CM8zA9kHCDiXc3ndsdS6lsLLjpSuq9K1azfE/kyKHOwMIdt8L+D1EEvYLRbwbZiryny0hKafpjevyhvz4UDmHg0lvAuL2VBIKlaStAtBSJ1Ltt4YlaE9BO70EQzM2WTzAzWwQ4n4S/1YHtVY10rip4tBlyKSzCx2byyE0TesOBq6lZbN48kM/39XoUUZpfo1iKsVjQ6loBfef3W5lftDf8favm/9yGZGq+wBb4QRsqXWN6wH18qBGbu17jnpbx+mTrlFeJV+5rtC0v+zfQEmeL/+yF1uhL9nQ85r9wy97tUNqNB2CgbDuaEpFLMFCX+kAZckjxW1n9dZIq64QCDs1TY0B5weY4A1ggyI1CCZlCp0HEhvoQxTtqMN6ulRCoiHBwlvPCdMb3jS/O7ZUoLzjiu8EN8dS6Id/LUuzDfzr7ylaAT3Ijl4GaVkgoHEwIhbCuDU1adn+5Rqo9qCSc5bopZDCKP3ow0B9v6OKZ2ub7593CilrZMGxgPrjmm3v60E4/bvPsSSYPOrnriXXxBt9wi9lZgBQe5ZTzJSLgFoGvWVWK/DrkaWsJcYkUyfgKHfjbJ7xqw0NevcIkLq3zTxpLDpW5lK1k6JbaJiD8FUHBu6ycpFMqYSwyH+C8vwR3zlRuVFbCYjlbp/DdQgypFx5mKVNlEoFFDe03AdAxh00LHCv+ZeKMSQ+tZCLbVkk1n+pkebb5DTwGkBa0iUwoZ4SRs9+vJa/cnvLQNc1slIMtx0eogjhiRpfYg+SuX8M47DH+7PHPHcQcfgdTD8fR/vKpNrfovn1EZw1XGp+YPd1WNbjtaiafqzzUucjqfF9OHCkNJQF4Y0PYrHlI6fsPQuDtnySyhX2SAfBQkYsI8xhsum3K6KHjsu3R0JVk3oFdtFR1P+hlFBY1O9En9i7X2pGPu7p5nQn9lPT6/Jull4q73qcX5Y3yHdt6hPqy7sEnwVxMPsu0oRDyog+nPTxfOM01fmIkWmQoc9S4yaaccPNCZgOmcDh+VfHJ48JY++fN0tCl9HIcPIvyC0oPBwrxUtCw6whdeZ1TWzH+dXpZLtDkiQhdf6FXWalHOZM2DsFguNpM/tPgtlhrW6aY9jsaMxiGkp20JKHLCirNhRFWdEZaOvDJm+strhosQbN0KO8QUiLRJUgeSE0rPvZrS+fUG27ZHzxTv5gWzDPSm0LIgyh2iISkDPT4jiFpzHQNbcD57NUmfgiHUGXBQRL6JogX7eaZ/tzQUq5Y6I44/ti3dhSx7TvYxK8tqAxjMac3hGUhNlaLIOav9zK/v5awf2m7eW/lJk6emV9bHIwyeoo9j+lwPBnVufh4B6sRNJjBSZwxvCYppOITThqAV2vfCqRnHf95naqZL2qYhb6Wtc5Qt3dnb6y2EuFNpGNEs+5NIQ3Ht3fYDvmWFDYR94Nh/uFVKxhfAPHxULALsJlUwLAqsO/lQ20gCNSGY4IgFbZKyolzP19+WRlZmXgqza08WhjhjP4UcFOMxAygKROzEU0LFcIP0IePgictCZ6mZw269SasFtFtHSK66T5fYJgDuRLJxhccBCdc+75/qiPT0URvKTrovqjOXpoqLLakjy3FPvqfuu/GMuyJuk35W0W0mqS4Hoq6i+yc0Dy0t11SoYOS2xcdv9Ur0C5t/4VqTafr6+mHfOoB0juUXBZkheTxuEOzFahBdYvUD6jVys65qnn5/7wugFiH29I8Y3TcHB72x17QXhZfTb4hVRBzAeb+RrJu3mbKee9RjVSlZFYz3rcDQGRKsgzgGjZ63spMA4NkaujcL/F/s/HRdBWtv6MH41nXHr2GIpoqLGkVRFNHDCDitaANQdy0NyP667ZsG2bKmBdfq1J2h3+2FNFimD0kKUS49NCVbFsw8VGH+kM7H/n4oajTeZVJnMUttaSnatcPCgkd1jkVjE8Zv/uwzQ/PvYB6y7lm9zZ3cjnZjj00XHldCnDv1h1Jey7TajSh81sBjFU0ms3Ill+q8kE6LzqpdnnlKKtwTpX+eyNhH2c7g9iLAqpwXnuHv0CSVCwbn61qaltk8ZPy1SIWNaQpKdLhk1sLRVFMSWGtm0u9rJfJP61QQIUmjyvFZoPxkvgAnJNL5ZoAQdrPWJfp0PPvWopPAycZlvxyLH97FF9YgDd5SeAZjDQOm+8dkhD0k3dCY8RhTAL/z1Ld+ONefc9vNJJiG6ZANZrbM6iVLdVSyyw9QOX/2W1y0OefNz3R+3Xt0xX8FBI+hy3PofZzxXvfV3kC9rsK68WN/n5VrAhn1+iwjarcnTjT3/LsSIQb+oa4MeQuUA8aB7UVuqqZrl4Cl54GTm2yq/v3kWhvRfENZMpijSKgV2ZqgnXtq/eT0lhFi15i2I448CYVwJbtliXLljpcN2XYZ8ZZxMPMLfc1vwzHbSADNVzTRiTArZyCxcPIPwk+QVUw4tZOj0NL1Jw2HtJuOpQuUE2xbNNDRkU2ncq8sfIPrh+lwyv6yE6aamMs1ZhiGq1ScnoB6qlbcIPUDukMcblsOz7YhhK6K3s6Jk5hJQOIwhMuIFvnkv9EIXns/iM53sUsgc7w54ssA/CDka04bZnVGVfHeN2R9R1agpRRC1Uj9wrt1D2suyDxpHEIELHWauRAJFkmhDkjVEZSi7NHzqV+buxU+YibFyJodjREDMsTsIP9zwQP4S32FnrDzzAvbEDGc8NAa9ygLTlcJuMgfBFujz1Nku1akiqM1jki/r5yHtfxze9kF9RkKL6S/wbj8A6+kfhqaqQQGETBLeGAtceww983IKDeU+1ZfqUWYPc0uJxYTWR37/YgmxdDd+zgDhMrAi0SJMm0PaaMZjmuSmoRSRGDO+hQCH+cvhCO4LMV15U+D7luo9nPh0sHb67z5l1lI9epd3zLkoYZURo/Ea+QjNhNjXT9tzJGq9vWKlg0S4ix/BuSOxfiKJ4x1lBB3x16IIQDIGtTLXSTpQoeKgIiNdLRkiHPMlZ1kzGoXtqOL34c7g6ZmQSUADM+2RFqmOj94opYDZnE/T4bywg1SMTY2mt2e7Jdk22kaX5Qsy+Mr4vnu3I7ezO6tEdIykXSdLO+99A9HfDKS5AHd5Wy5Y7URFXDL+JBqEk1YEnRlEGm0vgaFxQRCiZK64mPUjQHbSIzeSSJ7r7EXooxufI23F1JfleFh2MLf9DUwimsBS/TW2yE80Lo833qvtCtpsRo8jZ/wupZMhm0nFcL4RqjmkJ4QbQppRIoEh0zsAOIFpwAHBG376Dvc3t580KJdrUp5a/HXP+oNu8SO3E3HK0L1BjBBCzbKBrAPWLR9jwN4a379ZpNhUMyGf5IqrC2+8+PTkiblG+3yvjDlyojU3zz2zRXsidFlsOwhtlM+gtKPLRK9xLtoRr/Dy6EG4D9YxJfAAAAAElFTkSuQmCC"/>
          <p:cNvSpPr>
            <a:spLocks noChangeAspect="1" noChangeArrowheads="1"/>
          </p:cNvSpPr>
          <p:nvPr/>
        </p:nvSpPr>
        <p:spPr bwMode="auto">
          <a:xfrm>
            <a:off x="565150" y="-708025"/>
            <a:ext cx="438150" cy="3524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5" descr="data:image/png;base64,iVBORw0KGgoAAAANSUhEUgAAAQoAAABSCAIAAAAjAw2wAAAACXBIWXMAAA7DAAAOxgG6GFwhAAAssElEQVR4nO2da3Mc1bWGd/eMARuwwRcZjI1NXEAqqfy4VJ1/cXLq/LXkUypJJQEc2eALjs0lgDXd56391HpZ3T0yI2lmJOtofVC1evqy97rf9u553/flDM7gDJbB/LgHsG34r9///sefXvz3//zhjTfeOO6xnFzY29vruk4HTdO0bTubzboK+revwE/6q1854CR36aQOdMYH586d43ad0b/ccnTQoxaLxegkL2KEPtB7D/H8EyceI8KAXwFoBbMQCcKYWkKTr9cZUfTFixfz+XxEjz/87/+uZZx63cjwenil8gcnNYy1vG7LILxxADJFFM1Lc8mSkEGXgRAj3Gg3KrgrY+noYAHI4DeOhOQQcOLEw4QBjyKMZivd45M+QDYgjM689tprfQDXWJAySdZImP1OrvdFxwtwOcdGI3+RnBIWA1r85z//2asgougaEe7111/XXz1HlPXt6x3h6Ew2bkeEEyceGXeaIdJie1KGRhyNhXn5/vvvoQqmRiQ5f/48joExtUbCTHXSGqly7GBEoXpsEq190EqCn3766ccff/SxLLaooDP6K8yLBG+++ebFixcvXLggUuKkrVc89kP46RQPYGQE7GLpWGRAP4kGLyqYMAId6DLJhkKLixVEIRNmjSOcYt968XRICJBdI+Ec7tcxqNaxtBIH/MoF6CndK5MuwZBJeffdd9966y0R5XAxwIFgjWrrJIqHA4wSsddPFUA6kqADId1SIVFBnxG6SBgkEt99952Id/nyZSmw7RPmlRaVPGwhWai2WdCBfsVoCH744Qf9LXW+6Cb7tCLHt99++/z5c12jn/T30qVLosU247EjhjonTjwsGEKumNuEEX4x9CIGuBbop1INPVIhkcC8IEu6l2tEFWkvSUh2tDYKDkOPRTxwOHNk7GHkzBL4JJ+Rr9GNoA51g0jgPukYinAGhbV0mgQnmJrHjx/raeBEZ95++20RQi8l4pepJ1DZhP46Iv7XLB4mTElJmxzG4b8KLxwTruV7pW/wZTHfUAX7gKJCEqbpPNwnq65S1d6DBw8gjH5655138IC5HVnS0+QArBcJ5Ziic6MFJDjlWiIBZVYmVrZ95ich+YcAEAjawbkjCpvoqeyVFB8aA0iILPm9e/ckWlevXtUT5PQqZBcJeGnOvqwdjkKF9YjHVBUBOYyzMgMX4BdzDOsLhD6Y+6cATIF+6gJ48kjTZKnwGT1WL5JxF4V2dnZ4kYRE8gDZdNnmqLJ9cJAGkp204KdZBSczEAk4HueHrAbcL7tto81BfhRPW3FUXImk2T0WyJ5LQlBqqKrNYebQsB7xyOUe51vt9lk3YJQJ7DARIgP04KSABJTjPD+nhOztl3ofgS6QN4VSlEXSc3Qg2eAvhFnL3E8OjPyTXC8q1VlFABxJo5Vc2cBrxWhDnTLMkYxc0xUTUMik3iKtJOLKnjuDQlJL5+GKE0iRdYqHVTuEcakV7JAUtxHHeYVr8W5tLqbli5GfUFazmLpLT+beZ8+e8WpEUYSRByylpTdKVNaChGOHjDT7mShsp/VgRAQDbNiPdSBBJFCGApBJkEtJv0gI4kN8Wl796NEjvYuQQyAzkh9+omA94pHzA2ZfLIO1kf7Cr5YNW49sIrKPNMJ+psovDknXSBpxskky6l+UIsPQSxWynybnqq+16lKzF0xQeNas7TLhwZbKsmgiJIR8hiXKUCaZH8eQq0fSuWaCU62XPn36VAcSDA1Dv+rA5eATBWsbE/MXMeB4HX/zzTcl0krEFQQVaCloI8MKYUoIhv20MjQRjl7yBRmmkkPcjx1zeuDx48caAwFiqYRZFwbWBZ6I2T3rDvuuUybGOGOl8VHtSjmKs2CUQK/xgwo3FUYKi5O6sk9psSmZHJG7lF4iOy9aMySILkLYy9L1VlV4Wdk6ragQNwFj8bBhLamxrKRQ2Dm4JnLbfeQBdYB+gkgu20EPiFSG6c4c7WWc4jSj1ZpaO1cgwTPzlSaGlVkfaTGX1aG9hkGVSk9AdemAqcnLEmGgh17kCWYjtkEKLIN+0t5XakqUf5kRA3YIYdfUKSbbh+y12o3JVC5DEvQp79REck8K5cqVK3JEv/vuu6+++urf//43cjV6oLMC7klDFeokXpanowPFhJ6UTlI37KOTyDzGi8pxJMqXWA8zXwk6gfQm8hWuWzsPiFawH2Wnlgjb6BgRhqdNCeMoTbcrjP7ggw8uX76sf7/++uvd3d3nz5/rmQQM2ROweEAzWhJ5GujmDJfJsvktOikJIY4ni4JwlnBXkLHN0mGI/2leLrMI7I6VFjiKyDE3VMja3bbiJY5+n5LsvuX8+fO3bt366KOPFLDp9ocPH0o2UCj6m5FvezJypZDeEsG9mxdRrDIjiLEET0IoWpRJ2FNC8W3ZGd7XuQI1pB0cZGMlHFS4XE1oYbGZdt1mHbAUcpznJNj169fv3r0rlOlGvVSCIZySlnUWxbRxJl7XQDzqJCYMKg3h0cWSEDKbOOh6y4ULF0qVyZGuejlLrR2Q0lGayD6qI2ya/5xuoo3AHlFJasiIXSWrYX/GZTsJxp07d3Qg/AtpCqz1UlFh6uLalYIWpJLtHVlRliSxjj9J9aIIJCG2WtwCRbbQ9zCCgXj0KWtRgiTwkC046gpdxUknpvK0Xe9rVsvDAsa4ni9mFWGEMpFEb3n27JmcIsIVNLrHnHVeLldR78Os24JxJYSRuoK3dnZ2oIcI00czNmAaHw3PB4Dsu4J/8b2Q4GS3Lbb7A5wqNHP7USMUrR5P80xUxpMnTyQbNOk4E5Urs5m+I4rrjVQA0VYuy0Ap8leIOoOnzCV/AT1YUjB2zOIBWzfR9sdAZUlhO82NLg/CqVzZKMPetUyPLP37CcnIB0BEhR15UxIJCQZak/pJH8sPPOZ8kJlD18tl0i0mjCNLHkXjiROOWBKZkRJK1GK/TUA4KQGhgOjj+DEgV4SMPXsgI7SMcJs1ywiywWfur1VQpPHgwQOjwuVFM/r0UaNh4NnyLy7fSGIhil6kKUtVcVKqSm/nXVv2bw1j54okoHRVlgSpDUVRTjJ4bnmeWTFn/eF/m5c2+vcpKwUBdOb+/ftd9BdiNLpor9rPB50SxgkZHPSSjEyJ7JZ7T8DAxYsX3cLYR/poa4C5Fv7RC4BIgFR4mtNRTSPXrL9KuO9LLaGjPsdyshv4VzkghATiBP6dvm50kDkBXoep7KRAEV+saSq2QfJ1Je2kU1X4kllPkXAU+Fk8QKXG9G2F7yuIHliPLBJlyPRLx+3rm4i5+/3LohYM/rLMVUjEO3Ikgzuhh8hYZ6W+H1VKLCF0BIlVtA2xiVD0qcnKqy6RaZFTB39MRzt9i88fhTCekUb4dQW9nVG5VDp6PjNyr34TxVlmXfYx11PD0kSIiG7Ksx5pt9zTtd/z93tFqZZH7C5yiMHchVSinCJVpbnrJ50RiXWLkKBbcPAWqW2xSV18ma84P6pgjoZ0IPhZPLB6GhA5O8mJPM4cS+UXZMLkpEofjvsoELdOGiHR1hmL0ca6jpLqrKaWL97PPRhpkezv6eE0iiLzuJFd9CZilEQYSaboJ7XNkESkbGo8NRvMNmqOJYnH1BF/Odix7qJkRmroaYUXdUlwjglL0kp5eE7dmhyjjMKIm52WzT5Sk+oM+1nOg7LaaORkHUnzlEhp9ikXXGplk1nIkbHv0Kecb55FU+NGWC5zXdbRBxqw4WfxIDySeGj0oooOsmZaOmHHwZZsC/fSMTWREjEJR/ZkxARHmdgUNFrYvVQN3Uedq0RuShypf6nuS1RQYCWtmDMz+V+IOk00lYOv97AudHcgsQfSu/R6M1YbxQREmkk5awd4JPY2EQ+nFvMYDoTYQ4BejWuwGPaqIjwsYmMKYkuatSjmsJad5KRTL7lCgHdgDmyOtnZ34FyVqrNJHfaR2pvqD3ODsam7NB9cdv2K/isTOaFxwCQpQyu8BaqU6gG3takELgS5GvaFCiwtRBVRhCaRjVpCjQkgDx0r2aYdujPCiTXcDw1PWrOtdUxX00a32FaXqH5evXr1nXfekb+u6Wh2u7u7iqlMQcs2g8ykyaXALQAMA9Dpg7S8GeA1t01tu378+LEuU1jCNHXX6xXIu5AWQ1pGzpX5cw3WQ5xBVPr8+XM4QJyxX7TQpz1adPHt27d3dnYYrghz7949kkImCeKU81cM2m7S1PXaELCwFp+ENbeAZIMkI+pHs5BvSfXNS0Ohiq5ESCAM60XLMId2IFFvUh1WD0Q83HejMeRVMYY29YDqCQqW7t69K/Gg8CzpgmOyrRi5uCaEA5ulPvAmAA1LTCinVwgEmfyKE9HXdKL0rFvILNLWU0Qm7PYgBsZte+utt/Jk22UtSCvCz+JBzlSPxt5Rml1KaS8bwCeWurp27dqlS5cwdt9VkGxgH0syfyVlSLK52JrecqQknIoqwqYGiYYmYYo2kkiQu7NgwKCsGsW+60ZbGz0BSaPiC/0OlO9ylxFYFRXwJfRAElnTp5Gw9nikniQhGomoJpaSb6wpNDU/XlJBaUpQeyBZbDZNEcQVdUMtgTNdLA2i4i4ukrLu0u4NTZSDsDn0XFNP1KwRBhEO246+RggPN86xcyXCUCWQGdGw9MqRw8DQIQw25MqVK6KNZiWfio4D8ZlG7JwdqnqKoDLZJ6ZsWFRs04U4Nv4h24sFWKR9Tyi3NRHBE6vYmSFBqYcgNoTyOiZy03k0GZZqxbFlb0dPEAmkZUhrykfCczMmZ7GLF8GPXqcDeVPUavHUXecpy5J7S98+PV5lzFPo0orRnLApleLCNiYOn8q2CzzbsUfv6Ern3JuoiRFfEZn4mSQ2BHYHEA+UvhRNDtVWnODPrM9MGIG4XOIhS03SnXc4ECdeLFHb1hD/9Kc/kaqz9JfVCrQHTfKMLh7FP6NmFhS/VaMwiNklwvNdBMEYEF1DgktXIiQlcmiUyWjNEuMyfXwYKtl9XUaCbNiruXHjBgLpYdtT6qL/cjZZZgSvEPPogVJAZEqaZe1YEI40o4tu5eA+3lEge2go9T62IOMMEZRwJcSKZ/jJ5kK/0hsBJuErWkuw6iWFrNwiDOOeOIFRohvQZtOeM/ECuwpBoBXnNQ4lmSQtPRri9evXCe/6lF32TnhOTpdIQfSRmNoObfqUZiVd66Y3QghGgpZC2SMzeI9QQrofvSVE6yfNmkWFCFt2AmnyFYFJbREhwBOYGj0KeysC8DoJEuEKygyH240q+2UFEQMNr6md3nJfvebR6Q30rslBIsEPccJgO1TwS61Gs4okNBIeSPaQG4RMmqPm5UWLXfRZE3Sh/kusqeoC8KyEUtxO9EJJKXIaVQRE7TgLjk8++eSTFac2Fg84qasde3qNaHP16lUJgF7v8Nrb3cF/aCyHdFvTWCWho4kGEM6Q3LCBZpx9KgXSCSduRqhKtAbZdQGtdHOU0PHEA3gy7bCk4GoakklpFR1GEI+Q4HqRpSH/MUVXE7VR/aSHaBgSVxmQUuWTibgO0KQGrTbVeay5N+qs5sE7QeyNGjRZB9AlOvpyzpPJOsptYt21gx9CQfxM93q5Y5935XxPM8yRovVoz0Ex4VcfXjxK5HYox2hwog19Jf7Vo4cj21QU6xMcKDY9BExVL4zCsJ11LRVre7GBIg6VL/bIXeHRv8KmN4+z8KPyrRp9YGJPK8pE1YiiXsfSalhBfC/EyhBNc8F9LB5i2EjI2xWwfn0sGGrSZjlwlR+yNc8qW9c+tkHBn7SdLNGL4B7KRWwShyLo0tYzTTSbEFdIp5j1PSkXkUFRm1aGeBhNahpy1EBstvrsliyHKiF8ZADIxDexq4gVpy0ahBnV/DdNG7OgxwNVnAlBxeIlehc5vCkSVrOAPFQmRdFGZGuiXGWiugK1dEijZOss2ulMPAJHht0Nm4hHgAVjzJIQvD7SMhioNtUoS8p/ZBL0m89BmXeNT4sHTLJIWwR5vQPL2sRXZEqXOplcY3SZ66ySMstl69GmhuvRMTZ89dkt6dgF8JpogJFlZymMJ2aHvqRehqyqD43uFSE3UKDm8aZs1kpdPgVV7NdanRPydqlvp0l9R0TkpgEev6/pYjFDP2wwKanp1T9xrHcRkuqup0+fsvJOKAXJ8+E2NmY1Z3tkyfW09957T1K9iDWxJUUpJTWAZJN4aPT6IVnay1AvgE+qK85B2TvqawRLu7H7AJqUQbaOIIeL8gWTFKByT0aJ0qfx76gSZssDwyKxZBe9RmigSAG1uDoextbDXNJHAlfvEGnPV8AXz35UWdagdhS3yh58dk/z/HmvLqCQxz7TwsIsba+vccoCZIw3ASW6dHSSLDblyxIdLihmHJhuuKiaV1swsjHBW5D/Q9GXqjxhqKJSly+k++Wm3rlzh8tM5ikVcKh0MTxHBYBVjSV8lbIs0hvh7dBgse+Hbr3/lVQj8LApIZmlFM3lnfv6lNvFJ8cU6AKSFvAV987TvuMjXnJ03kSVOQub9QXRHVURvFkKIBqJw4RVYEnsobHu7OzIbkhpSSVr3FLD7A3VR53ffNNE5TtP4yiEyZlZPy07uBg34bSJzI81lrGGlqVOxF1Z05OkouiWg2PLoTkju87WfFnGRtZDxCZthTzoFZTA6YAmV3b9+nW4qry01CPRvXXrlm6UtRHmda8OdF4qkOv1wC61bE6pcBTohruWZO3A3PG6SQdxwYu016udC7IjdgV5OIjtY2eCttZYS2JxD6NPmWIntXKAwcM9MP6ySEZiwL7XsAq5YxbArY6HJeKhWb3//vvCPrn8pm7J09TcHKsgbArNK+uF0TPNQ4gB4tHX0KKvlWxzHtlV0kTo1+xywNC5/t1Ha4wN5mgk9nAyAfqoVPjhVml0oQpR6Kqutp95ewoM8gcffEAsZ1U6RSNDunz58s2bN5140exkQAgFKb94qeDaqWDp7YYt2+gLh93MulS9QCKV2kVXuz/xHvFmre+QDcJC6NW+tAzQpKakrOMAxKZJFXcsEuaij81RRQUJxiF0x5LlUHCeqKiJff7554yMp8tjJotcaip6sc/2w0cHW6dZ7KtgmMfeuNSD7NrivdjRzy6ZtSzKzKt5HGb0qS3cM2pj8YPX4tp6IKIj96apadyLFy+KLfTvs2fP6OxAe3GZfhXTew/V/fRLX8syerUMiN7+l7/8hfgHP5CKCl6lyx3rzRNmL4jQLkfe2fSxwhZT5hktYudL/JxZ9JxDJifBjclREDi1523a/aSLpkOrQrMiJKP8J9BPLI6XH0E+pt1/seRSGDeMmFHkTYk2errI3ESGUe+gVanEHoSLWO2wLuhS7+o8gXGK7ZIedVGiBKJRFdb0Qgem37tl5qE6E5JdiCwnnHQ5ZWTEKMBjFlCHRGgkMNz1VFIiRdfcuHHDffJlmILMVCjBGXqgLLlmuru7C11Z3syuUEwBhb1eJWUq0L4B/hGMJhKvVFTZ0cJ9Uw6dS0iXCdFFi34Ju50rM5kKXeq9KCntkRsy0HQE3EQ4fa1TC8iGCWkMj34OZ9IOxK5LQvN5NDxLQn7zm9/88Y9/JG2v18tItTV/TwYA93HtBoQ0FMRoI2mbVbsNSB+Bcr69j0VtQpnb1EtlrBKBCtgExaYQNy6Gfel9bJxVwkPjCVSscDLtZ+tf71eA5KBKECGRTTY5P9nKMiOwSYsfutpD/fHHH9PXDXeKClAHG9LFftK+3c9fil5f4Fnzb4762ujzRwj9ir20hxgxA25tn7I1GZ8kpoUQkgoEx3aHfIzPbCfWKqlJcWCpMml6kY8qdV0hKXiH7ER64D8bFn490Ib848QuqAEFepDiyE8++UTGnXotDcbYL7wstNdUB5dlEWeera1kFyUhe7SUmfEmSWKK57pU/9LbxWre68nxwzytqmtrUwZZC3LnTYqtnTXipV0Cp62QE42E+jdooR9WT2YMgr4myvDx2NfMtCxRbicBurOzYzn33ykT5wtACxLS1Q5RninjiZ5y7o7Qa8r3S6lgSShDKYJTnaiFZfdi4yxvlcI+Y9jPNhWFjXkvDaC4yZKmUSa9TyV/uLaLjQSYCL6cnSg9U2zALYRhmrKeee3aNfhQyGdNSG72gX/oTIGyGvYhxaMkF9YHcrE0ms8++0y8KHzp3U+ePFH0iW/H6F0xLMsapKeEsdfu6ilsilTM6nILfAbC7i52qqZZTYqzVP4zPZpwk2a1zo0A049gN7qP2rY1E0MScvNG8SRDTHiUE5anVIuED02AoRv5ABIv9WOpziLnTFZUUdRh7fNyEz9S8PqrqE966q9//atsCPKsA71OqEDk8PQYWwnvdBTIjgjhvXNKNBPZj0IwsITeR6ukbijcOdoxu+jEcXoDCkoqHCtmqeiiDGWVWtKHX5ybcnzC7WQj/SkLUre4+hqnLKqogAfbRAKG6B8XEWbTeWn8l2B+BCutbpOE6On/+Mc/SFx6nRMsaIHOTdRLqdKnJVAoDOhKQsw8QY6fLXasSEp4nJiUefqycBeNeiU6vek2Nyv4SpvvPKS99LEEk9DZUjJIcmFJE4nLqWOgrqQp2Pudkrbl09ICkXSXqIKpWZ02eZAamyTkzp07FPWhNwzBIk2u/Gn47YEyWa7cD5NRsA4aKvtRXW37+6ZCSZxaUleREx7ea30R7Z5IDgpunpaINmlfjpEnthcfLiyh7xAtk5g+aBp7dSBsKOootfgrhEg8aGGEqTwF57JKzYnL1Cj8Wx3zK4mHBiqnWa/55z//yYRZmA6joB7m0eJu33HaTYQLjqXDiLvxO1ueJpoR+mg471NAhswQTnglE04R6tAnF2kFfI6wTZUmZRWbyKLgBsDui/j6sGaKe0krIQKM6WBHlVwGWaQlh7O6xvW9994TVTRmxGZ18gBNRLp6jo7/9re/6e1EUGILZuQ2pya2W/ff6dNsG/EevUlSF5+Et+X0Mr1R6wfcTDhBFEGmxGactDv8UIYR0WK4o0Afyw2ITCAr6Ueo7D2z9SK+doA+ZT8XvxrvA4KyKxqaF657//33paFIjayO+V8WDyavh0p1aQSiDSER+RkUKoMgZwoeQd/Iv6JUnHXDXuy2SMYJ7ixR+1vE/ot2ABbxSRCSszZfTmGVKnhNBO5miCaV8HyyVJGTJNhx172XKiAzuDFMjQ0U2ROW3vK8Wt1aUONhIzkcUZFTVGENSVnWRrkqnSKPLDLr+M9//rPGwDMlKtTmaSOQMcF8LRUP/Hiahqzpf4hPY7rjBlXNvTaqxuQsdmSVgijVb6TZOROLF5HgygjvUzdnpg6OKN0GTW3Hcm6GsMSi29UMGLFHGTby5JDm5s2b5PcZrVwAxunFISuhfUXa4O3plfpXXhY+/Y/po4znAlyVXBp72CfGN5WtJMnj1gPhxfsaLdJu8LbsnKcNqUTjYElBMIbLzpJVL2B6MCSwCSGpojQ1EUzlm5ieG+1sdLXmRWKkDBOOAsmGgoQc8SPAblNdkTAj8Oz0KFH6t7/9rSREPjePRVwZNsnNkeNeEnfaeOJ1OKOwF5tYd/W7TZT27Yv6UU3KvVJ1aePrX32UqnJ9IwelZVhiGp0kOa5JaVQyCzogzvROcAgkiSmHLozZUQ2PZdtsuVIwQ44qj5TYncJe3RYb86oX3L17V5y3u7tLt6J+lX0XYTQxJB5faxYLxDIxwCnmwtkefp3H8r0SYaWjTNtrMwrs+CI+9ZQZyDiaxYL4zGEl1IyJ3ccSYrEUJKH7gP0++pq5RtLwejF63rawT+kXKAE5S9rV07HyUodzReijrAmZd3Z2NPcvvvji4cOHTAoHgxYmMUczbGW1lXNqxGtuYWW7lyXpY7wdo9GiZTSWCNatcUzBRdqhx7PIyF9EZ74DeptojHkbJTxqbmhSXNYSX1olh44Eop15nZQUq9YY8yy1zx3Iuf1lajkp5nl+/PHHYh3ZEHocsM5wPAvi2tgtpq2lAFwm1Ant2WSKnLmz5JRQxln5WUhKfMw2i03WcF0kr0wbU5R3oX272KOE6ZjnSORT8iP9p7Bbwbd8SEIst9ZadYF6L2yQH6XwwE5LnxqZyyRKPhA4OeEz4gCyTKxEBw/0FDkB2kbtzNk8kCDCeZ9CUGQe5V9kJruCVi5d5NBtjX1Z9pdmqcvDqg3lglohVwsT+/Ymltq7x3lRP5QjEmjMpbYdmG2weG009jtVID9ToTIOfybTIdB+GGWmt8oD1vT+/ve/S+NabdOOinVm0KQRNE/NSnhhB3x0MJF0SWkKC0kXeb2sroy+NhbBcPGoHNZEjIHac8McmxtIgFngRdhngcGvYAUsi5I1SLaVcOefR9LFkv8mUnZkrqTRhRZsThbpDYHeIglh2RY19TbqLT/GF+q62G9Ss6ZljoqBF9+1qYsWcZqlT7iYq7K95e05oTKKcOx9mZrOjlClIfMJIbzGq4svvJGxFcMsYmt6qFBqXNfGKtwSOXooyBlRQT4Vm7aYwY5CiMOIB2S4cuWKJvb555+LjfI3NAgqSnCqGJFvJRNOuekDSmQT7ICPLEQ7qTeV1H7TpW+uzlIru8XGb2liaRRhGSbbHjNpSlfBYSA+sObtRt15ipyg2Bghb6E45SUc5pUs22sHag4a26effiqek6OFu+sGHLI3be3LmtWV2QIWdueuM9tem9k+km+L/Zfjct62EfM7S63+1lx2tyCHcEUtiBJzX6NN8jG5Tq/By3RDgkUsHHAWRGPTlSyAIfhk8OxFmDeSaycN+QeCw4iHgwE56LCU7Hv+xKNTE26khRiSE293NzLcNgsl3Fm8nWnipSRHy0RqIne+iA9ZtWlr0xJLZMhH00InWdX4NSTiHDQQXToju5RXd4l4N2/eFGGgokMmU65L3RD9JlcUd7FISyO5c+eOOOxf//qXcEvyx0aPCO1FfHtWg5QYE4479ivDqMBJXj2KFKq1WJMKvuZ7k8C21AmrXPQoEc/omZgvsh2XLl0SPtlXAYbxX7sJDpmMVc1CTj76KCvNEstvuuGHRA6H5MOIBxmSUhPSEg8F6zKR9+/ff1bBq080MXHSjRs3pFk1W6lkcqbkRmnSLsP+AtQP5HQo2cXqMKPA1sMmiMHY1DJOyw9EpWeTsMeOAc/UeFwnye4WLrtfrZ80U7k0fMytj7WEJWrGjsKzH7IhwHR4wEK1Zid9jKdufJItwLiJF+WG6aRUrAygLkMXZMbyjVZSqI9MphIOVXaP26jYLtJHDLthCRKqSRK4DIqwA5U45NGjRy5x+Hb7sbmqoxvFSKSCuvg8S4mOwdFQjwKHEQ9c8zYtm/zwww+lACQblMnIvmvaNNsIHXLAPvvsM9FG5zUxFvqwP6SNuy177oyYvh1a0p2WHQNW+c5iBZktGCRH12oktG/JPRXHNPWDYBJsyQyLy/w0GwEAzwoDSHaFAZC36FIzn4d9FKW1IhWYsjdhEAk0KUWl7hGkLQqKYAc0WXST/iUGo2WQHD1YojDSpW0ruvimh8U+Y75E6GLPqo1mNkfwvr6EKhEtUJd9zShoVOIfNnMp4VCM8jQmrkggaZ/VVZmYce8yk0PWJrIjW7UeOHmjkxrfTgWfsYKHTgpbFcrToSTC6AkSKh2TYdQ0yEgSMXthTYlO237YDTFLW8eTz6bkotddrGBJsJAQsypo42OFyCde1rn4mI69VZc1FnXTEDS0qKIJUpWfp21C22W5qUPncFcHF4BNfvoXBb4m1x+EE80dnx5Fhm/MltW4MfPYXZtaEN5/H6E2z8zqwxiw8SfSgwSvxRdaPB50H9+1mdd9wBjPaI1rH3uXOcM7ixVRerIUAalFu21l2QeYRseHgA2S0JYOa3j9+nV6UjQN8aXIwza14jmpENjdbhUdO6Dmtfo97CY2V3VKCr0CUvArsA9ub5Yk9CmFgmwQfIsY8isIRTxaDjBEpr0da3mJogr7Tc0PsjvoMUJ2cpBzjR83WOdp+6WDxltvOVyxk8l693laturAvR3mZOnw7+PLb9gQStdOo0EOfG8WY/jzlM4NuDVpL/azLLGCV1wkNxLTgXu5UQRuUDxsHwkfJQPiML6H1seuNsIOGCTBx5xhZfqT8Z7t+udce5fKsXgaArKWtFuzttFxGzpSUpRjx8Vwy1P4ANe8HS5jEmiQ0IzU++ZQt0ZYRMM/ziHNkdhVJk7ytK3tZKIRSxFLrFhkQ/GchHAZMbsxPIpmAuIHyPf06dN3K0AIDJH+ikyLWPpX0udW7JfqdRoMzghSyhm5jrT8OErZKGxWPLrU1qG/8qaELxEDpqfdjQ4Ctjnz7rTk+ByH9LHqoKTcbpMqoCTUbSsQPNoKseD0TUBa57W8FYAbonTMIjCTH1LN68KjkvTx5vC2RnBw7CwFHd1ffvkl63aITPr6wQO+yiIqUI+jVZGCFVZ9Ed3suKzzWDbHcyx+XXwaxUqki28F6hW07TA8MEyVBh3aRnVPz/n000/pru3TllYWKvtaG6XFZsWjJHe8rVuSyumkQYh5staCrwUId2JBaRqRhJqRDggcjW4re+dY7GIJoS7HUvZu4uMptL2I5PPY8CKvK/DTutprJJKwnsSz6CM/6xqtSwqbw956IXOk5ii7yocBFvERYO8XIWyzMQ3dMfQK4SwtTbZm5dLExs94v5QgyEo9efIE2aBSwWAWw5ZT+4F64LVr1zSAPu0+08cepItYPEe8tFH/alPi0afGTCwjAaJUl9CELgePVjNoJjZUlSARNZIB809Uvp2GpwPP+ZYmVo+gwHAMaGj1yi1LgiEzOikE0z4rv9y98qoYkD5VxBzdChUKovhU+SJWaKC8KWCjO8TTfMSMpQcwK/lu7zpJTMhlljQcaWp/9BeiAdnqH1e5S+vR99JmK04wSoD9SYmSGiL7YU1p0xpqU+KRjS95IeYvLAt3OLvODjuQcO6coI30n7d7kypyswZJKq99gXex7OwtTV3MEeS59A0UMA6NkUxeLcG4ffu2N5rwROwcOsH1qohHiZY5kwMQFWSlMeP2lOZptTeqmvwhEuVNh8kumljIldtz+vg6pm4UFSgBWwDmsXKwSWtjSIR4HbUEg+C7DJdhlVRk7IfdEpuDDTpXU8lGiyveosMMXxPxKFW90b/YpqU5mPs+ukLa2GS6jU3qrdpJQ/Xp00Gun5Sh+oE8LAYm+0ErIW2e3fCbumWytPUVgjxgq+dF7byWD0mw4bUfbVQz3XJS4qvZoLpE30cTi2Fm6fM69nwIKUsld86p5OC7jxZdqh8UcOR4ixCiAjnfbrKryPYJsfHc/Ph987n0ljAi1eK9wPZi1bhbYq2zcava2PDXlWyWyJT0UVlaQXlLk1YddJN91iQDEga+uEVF1kl6zrwqWalDQ1M3OhEG/IXUPrVROm0N3mbp89yoMJpWmtj1wz6nv8bUpTppH41wZcjW5+qOeJJSykq6wF/haFOHyPHCVsUDjS4sSE9Qu2U9LRLSx4pQB2r9sExLSooqIb5TiVVpbepr4F1eMVfSQmd+knjIfLNS2c/n+nOxx9lphTa2hiGF9fDhQxoZKQXupW8pNtG73qeFNA5U+rSvj1VbfkuJ3qe8b4j1FO4AZX5HF+R88SBOSGVpq+KBEcC/ElW++OIL+75eHpCTtu4Tcfd4LjjYTLfRTutYrYtl+CXV9UpQhW1WsC2oLnsXJczRNtFyLKA5yo358MMP792757bRJiXNnfCgfQHTYTXkTHEJMShp6Z8RSChvfdemCjcpSnw5GytHF4tYXH4MqEmwVfEA44u6OuKjjz6SfX/y5Mn9+/epUs1jlyo2+ZWOf/Dgwddff23+7lLzHGDXtk9rBvvYpcI1CnvVXS2ls9/UXvo+vIltP+G0ggsFaIHbt29jyXd3d2VJ+lhYRwM8kcCXX34pQjgaMSZtvWdpkaYvsDVwxszC09T2HHlW7LeSsyMnwaHKsFXxaFKfOb2Jwr5o8OjRIzYJFjYdJfv73MY1VoIYo4mOFeevrPZKlDX6VDOy3RBD0JJkeTB1m7SFxymGNq3xoK9HCBHCn1Zg73oq1leuXKF8RCawSUsFKTtYNkjrtcNW5RexyXRJhoUcsWRDYmmLVCaJnGO3G8C2Y48ydFKJz9hGlhVhOkMmV8fYX9Fsvmyf+j5tCdOljlE43pvhQUIR470KNLGW4S5jZVme7VRCZlaDsH2tgncEbWsvFtlwFBnnTYKRZ9WnHpMSNpzAsouNTtr6/RORQIKnZxLEW6k1sRnN9nHyEth25mr8+vhYHltqOxlVosouBcZ2QSVFEXm5uV3hEhVcCZUoTXC5iI1L9HA2FOS9feqzOoMmPuiVt3Xso6FGFoYvR1MDsVRkeRiFIgiVFB+JcpfnqfNSWWqGq0GOa+4vh2MWD/DbxkpLMOu+GlFLjP7VV1/xpWo3lRA2cK8by9v63T2oInM0S1tgZP00Eol+w007rwq0aemYKx4EA2gcKReFKFhpt3g0qYDtQI41GLISivtpAbYk2MWaDXeW6FN1/0TBMYuHDQLtbiU2Hp7FN2BFFSGabTX6YUPHyMpDHomHVF226SWFGU1aIFVCQZ40g759aKJatxefcocEbXR/yCmSd8pGnYu0AU+ZUAHpEtVYGLOIrWH8orLMaJ9YJXXM4oGKcp7bAmD7Tn2X3WzJ8+byH2ClJVNz8+ZNb0XHztYlbNQsfV07OwNnQIelFz+a47v4fuKsbsIp54pNBZpoXBj1dKLmpKFu3brFtw36aOUqaU1lE7kva7oTS4hjFg9vPumE7Ln0GWiukSr63e9+R+bx2bNnJOltyh17yKeSNafMRBOkCxpNbEg+G+4TV87CjwrEG7a3iIS7mzlDh7miwUePHikOESG6tCkrTK9bZGRu374t00EJ2Jl3COEyV06onFjZKMcuHmUfBs1dyjQt/+pXv5IHLPdXtCEL7PQI30H+9a9/zfVN9A7mFJk9qGa4Qv8k02abMFu2DDiv1EO5yCxIQtgUnc9f4Y8J4eQGpaH84fDpcuKM+fzGE0uF4xePX4RZrLOVByxLIlXEvtxdLLZkcd+0t+oM1gimwhtvvCEZkBMrj5fuQzxh9pjC+J8aKrwC4uGuaYJCmQvZbhtll2/PYKOAH5W3rGcpf+7CAk6NbJRXQjwcUudIbi+22u6jqWTTq/L/n0POUzmp1aXl/rl97pjHuj54BcSDDhF/23IW3+Pq0rejTpPGOpnAViN0NJPe9Sootw/m1U7HPd71wCsgHiQWm/i4DCeb1B91aohxksENB2WYOCEjf1pJ8AqIx0tQf1qp8mrBKabCKyAeZ3AGxwVn4nEGZ7AvnInHGZzBvnAmHmdwBvvC/wHfCT/UIu+4AwAAAABJRU5ErkJggg=="/>
          <p:cNvSpPr>
            <a:spLocks noChangeAspect="1" noChangeArrowheads="1"/>
          </p:cNvSpPr>
          <p:nvPr/>
        </p:nvSpPr>
        <p:spPr bwMode="auto">
          <a:xfrm>
            <a:off x="769938" y="-708025"/>
            <a:ext cx="1228725" cy="381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 name="Image 3"/>
          <p:cNvPicPr>
            <a:picLocks noChangeAspect="1"/>
          </p:cNvPicPr>
          <p:nvPr/>
        </p:nvPicPr>
        <p:blipFill>
          <a:blip r:embed="rId2"/>
          <a:stretch>
            <a:fillRect/>
          </a:stretch>
        </p:blipFill>
        <p:spPr>
          <a:xfrm>
            <a:off x="1619250" y="2171699"/>
            <a:ext cx="8953500" cy="2663347"/>
          </a:xfrm>
          <a:prstGeom prst="rect">
            <a:avLst/>
          </a:prstGeom>
        </p:spPr>
      </p:pic>
    </p:spTree>
    <p:extLst>
      <p:ext uri="{BB962C8B-B14F-4D97-AF65-F5344CB8AC3E}">
        <p14:creationId xmlns:p14="http://schemas.microsoft.com/office/powerpoint/2010/main" val="924007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typologie de Catherine </a:t>
            </a:r>
            <a:r>
              <a:rPr lang="fr-FR" dirty="0" err="1"/>
              <a:t>Houdement</a:t>
            </a:r>
            <a:endParaRPr lang="fr-FR" dirty="0"/>
          </a:p>
        </p:txBody>
      </p:sp>
      <p:sp>
        <p:nvSpPr>
          <p:cNvPr id="3" name="Espace réservé du contenu 2"/>
          <p:cNvSpPr>
            <a:spLocks noGrp="1"/>
          </p:cNvSpPr>
          <p:nvPr>
            <p:ph idx="1"/>
          </p:nvPr>
        </p:nvSpPr>
        <p:spPr/>
        <p:txBody>
          <a:bodyPr/>
          <a:lstStyle/>
          <a:p>
            <a:endParaRPr lang="fr-FR" dirty="0"/>
          </a:p>
          <a:p>
            <a:r>
              <a:rPr lang="fr-FR" dirty="0"/>
              <a:t>Lucie a fabriqué 3 colliers avec 20 perles chacun.</a:t>
            </a:r>
          </a:p>
          <a:p>
            <a:r>
              <a:rPr lang="fr-FR" dirty="0"/>
              <a:t>Combien Lucie a-t-elle utilisé de perles ?</a:t>
            </a:r>
          </a:p>
        </p:txBody>
      </p:sp>
    </p:spTree>
    <p:extLst>
      <p:ext uri="{BB962C8B-B14F-4D97-AF65-F5344CB8AC3E}">
        <p14:creationId xmlns:p14="http://schemas.microsoft.com/office/powerpoint/2010/main" val="3535054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typologie de Catherine </a:t>
            </a:r>
            <a:r>
              <a:rPr lang="fr-FR" dirty="0" err="1"/>
              <a:t>Houdement</a:t>
            </a:r>
            <a:endParaRPr lang="fr-FR" dirty="0"/>
          </a:p>
        </p:txBody>
      </p:sp>
      <p:sp>
        <p:nvSpPr>
          <p:cNvPr id="3" name="Espace réservé du contenu 2"/>
          <p:cNvSpPr>
            <a:spLocks noGrp="1"/>
          </p:cNvSpPr>
          <p:nvPr>
            <p:ph idx="1"/>
          </p:nvPr>
        </p:nvSpPr>
        <p:spPr/>
        <p:txBody>
          <a:bodyPr/>
          <a:lstStyle/>
          <a:p>
            <a:endParaRPr lang="fr-FR" dirty="0"/>
          </a:p>
          <a:p>
            <a:r>
              <a:rPr lang="fr-FR" dirty="0"/>
              <a:t>Lucie a fabriqué 3 colliers avec 20 perles chacun.</a:t>
            </a:r>
          </a:p>
          <a:p>
            <a:r>
              <a:rPr lang="fr-FR" dirty="0"/>
              <a:t>Combien Lucie a-t-elle utilisé de perles ?</a:t>
            </a:r>
          </a:p>
          <a:p>
            <a:endParaRPr lang="fr-FR" dirty="0"/>
          </a:p>
          <a:p>
            <a:pPr algn="ctr"/>
            <a:r>
              <a:rPr lang="fr-FR" i="1" dirty="0"/>
              <a:t>basique</a:t>
            </a:r>
          </a:p>
        </p:txBody>
      </p:sp>
    </p:spTree>
    <p:extLst>
      <p:ext uri="{BB962C8B-B14F-4D97-AF65-F5344CB8AC3E}">
        <p14:creationId xmlns:p14="http://schemas.microsoft.com/office/powerpoint/2010/main" val="3011869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Typologie de </a:t>
            </a:r>
            <a:r>
              <a:rPr lang="fr-FR" dirty="0" err="1"/>
              <a:t>Vergnaud</a:t>
            </a:r>
            <a:endParaRPr lang="fr-FR" dirty="0"/>
          </a:p>
        </p:txBody>
      </p:sp>
      <p:sp>
        <p:nvSpPr>
          <p:cNvPr id="3" name="Espace réservé du contenu 2"/>
          <p:cNvSpPr>
            <a:spLocks noGrp="1"/>
          </p:cNvSpPr>
          <p:nvPr>
            <p:ph idx="1"/>
          </p:nvPr>
        </p:nvSpPr>
        <p:spPr/>
        <p:txBody>
          <a:bodyPr/>
          <a:lstStyle/>
          <a:p>
            <a:endParaRPr lang="fr-FR" dirty="0"/>
          </a:p>
          <a:p>
            <a:endParaRPr lang="fr-FR" dirty="0"/>
          </a:p>
          <a:p>
            <a:r>
              <a:rPr lang="fr-FR" b="1" dirty="0"/>
              <a:t>Rappel</a:t>
            </a:r>
            <a:r>
              <a:rPr lang="fr-FR" dirty="0"/>
              <a:t>: si la typologie de </a:t>
            </a:r>
            <a:r>
              <a:rPr lang="fr-FR" dirty="0" err="1"/>
              <a:t>Vergnaud</a:t>
            </a:r>
            <a:r>
              <a:rPr lang="fr-FR" dirty="0"/>
              <a:t> peut aider l’enseignant dans le choix des problèmes qu’il va soumettre à ses élèves, il ne s’agit aucunement de l’étudier avec ses élèves !!!</a:t>
            </a:r>
          </a:p>
        </p:txBody>
      </p:sp>
    </p:spTree>
    <p:extLst>
      <p:ext uri="{BB962C8B-B14F-4D97-AF65-F5344CB8AC3E}">
        <p14:creationId xmlns:p14="http://schemas.microsoft.com/office/powerpoint/2010/main" val="2721052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Typologie de </a:t>
            </a:r>
            <a:r>
              <a:rPr lang="fr-FR" dirty="0" err="1"/>
              <a:t>Vergnaud</a:t>
            </a:r>
            <a:endParaRPr lang="fr-FR" dirty="0"/>
          </a:p>
        </p:txBody>
      </p:sp>
      <p:sp>
        <p:nvSpPr>
          <p:cNvPr id="3" name="Espace réservé du contenu 2"/>
          <p:cNvSpPr>
            <a:spLocks noGrp="1"/>
          </p:cNvSpPr>
          <p:nvPr>
            <p:ph idx="1"/>
          </p:nvPr>
        </p:nvSpPr>
        <p:spPr/>
        <p:txBody>
          <a:bodyPr/>
          <a:lstStyle/>
          <a:p>
            <a:pPr marL="0" indent="0">
              <a:buNone/>
            </a:pPr>
            <a:endParaRPr lang="fr-FR" dirty="0"/>
          </a:p>
          <a:p>
            <a:r>
              <a:rPr lang="fr-FR" sz="3600" dirty="0"/>
              <a:t>Composition</a:t>
            </a:r>
          </a:p>
          <a:p>
            <a:r>
              <a:rPr lang="fr-FR" sz="3600" dirty="0"/>
              <a:t>Transformation</a:t>
            </a:r>
          </a:p>
          <a:p>
            <a:r>
              <a:rPr lang="fr-FR" sz="3600" dirty="0"/>
              <a:t>Comparaison</a:t>
            </a:r>
          </a:p>
        </p:txBody>
      </p:sp>
    </p:spTree>
    <p:extLst>
      <p:ext uri="{BB962C8B-B14F-4D97-AF65-F5344CB8AC3E}">
        <p14:creationId xmlns:p14="http://schemas.microsoft.com/office/powerpoint/2010/main" val="1580050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Shape 1"/>
          <p:cNvSpPr txBox="1"/>
          <p:nvPr/>
        </p:nvSpPr>
        <p:spPr>
          <a:xfrm>
            <a:off x="609755" y="589934"/>
            <a:ext cx="11058813" cy="444937"/>
          </a:xfrm>
          <a:prstGeom prst="rect">
            <a:avLst/>
          </a:prstGeom>
          <a:noFill/>
          <a:ln>
            <a:noFill/>
          </a:ln>
        </p:spPr>
        <p:txBody>
          <a:bodyPr lIns="108847" tIns="54423" rIns="108847" bIns="54423">
            <a:spAutoFit/>
          </a:bodyPr>
          <a:lstStyle/>
          <a:p>
            <a:r>
              <a:rPr lang="fr-FR" sz="2177" spc="-1" dirty="0">
                <a:latin typeface="Arial"/>
              </a:rPr>
              <a:t>Vous avez découvert une classification en entonnoir qui aboutit à 3 grandes classes…</a:t>
            </a:r>
          </a:p>
        </p:txBody>
      </p:sp>
      <p:pic>
        <p:nvPicPr>
          <p:cNvPr id="106" name="Image 105"/>
          <p:cNvPicPr/>
          <p:nvPr/>
        </p:nvPicPr>
        <p:blipFill>
          <a:blip r:embed="rId2"/>
          <a:stretch/>
        </p:blipFill>
        <p:spPr>
          <a:xfrm>
            <a:off x="1148296" y="3096678"/>
            <a:ext cx="2612753" cy="1189475"/>
          </a:xfrm>
          <a:prstGeom prst="rect">
            <a:avLst/>
          </a:prstGeom>
          <a:ln>
            <a:noFill/>
          </a:ln>
        </p:spPr>
      </p:pic>
      <p:pic>
        <p:nvPicPr>
          <p:cNvPr id="107" name="Image 106"/>
          <p:cNvPicPr/>
          <p:nvPr/>
        </p:nvPicPr>
        <p:blipFill>
          <a:blip r:embed="rId3"/>
          <a:stretch/>
        </p:blipFill>
        <p:spPr>
          <a:xfrm>
            <a:off x="1161793" y="4775528"/>
            <a:ext cx="2612753" cy="1197748"/>
          </a:xfrm>
          <a:prstGeom prst="rect">
            <a:avLst/>
          </a:prstGeom>
          <a:ln>
            <a:noFill/>
          </a:ln>
        </p:spPr>
      </p:pic>
      <p:pic>
        <p:nvPicPr>
          <p:cNvPr id="108" name="Image 107"/>
          <p:cNvPicPr/>
          <p:nvPr/>
        </p:nvPicPr>
        <p:blipFill>
          <a:blip r:embed="rId4"/>
          <a:stretch/>
        </p:blipFill>
        <p:spPr>
          <a:xfrm>
            <a:off x="1143942" y="1448741"/>
            <a:ext cx="2699395" cy="1197312"/>
          </a:xfrm>
          <a:prstGeom prst="rect">
            <a:avLst/>
          </a:prstGeom>
          <a:ln>
            <a:noFill/>
          </a:ln>
        </p:spPr>
      </p:pic>
      <p:pic>
        <p:nvPicPr>
          <p:cNvPr id="109" name="Image 108"/>
          <p:cNvPicPr/>
          <p:nvPr/>
        </p:nvPicPr>
        <p:blipFill>
          <a:blip r:embed="rId5"/>
          <a:stretch/>
        </p:blipFill>
        <p:spPr>
          <a:xfrm>
            <a:off x="4383217" y="1536689"/>
            <a:ext cx="2607093" cy="843343"/>
          </a:xfrm>
          <a:prstGeom prst="rect">
            <a:avLst/>
          </a:prstGeom>
          <a:ln>
            <a:noFill/>
          </a:ln>
        </p:spPr>
      </p:pic>
      <p:pic>
        <p:nvPicPr>
          <p:cNvPr id="110" name="Image 109"/>
          <p:cNvPicPr/>
          <p:nvPr/>
        </p:nvPicPr>
        <p:blipFill>
          <a:blip r:embed="rId6"/>
          <a:stretch/>
        </p:blipFill>
        <p:spPr>
          <a:xfrm>
            <a:off x="4401938" y="3262125"/>
            <a:ext cx="2607093" cy="842908"/>
          </a:xfrm>
          <a:prstGeom prst="rect">
            <a:avLst/>
          </a:prstGeom>
          <a:ln>
            <a:noFill/>
          </a:ln>
        </p:spPr>
      </p:pic>
      <p:pic>
        <p:nvPicPr>
          <p:cNvPr id="111" name="Image 110"/>
          <p:cNvPicPr/>
          <p:nvPr/>
        </p:nvPicPr>
        <p:blipFill>
          <a:blip r:embed="rId7"/>
          <a:stretch/>
        </p:blipFill>
        <p:spPr>
          <a:xfrm>
            <a:off x="4414565" y="5155185"/>
            <a:ext cx="2607093" cy="843343"/>
          </a:xfrm>
          <a:prstGeom prst="rect">
            <a:avLst/>
          </a:prstGeom>
          <a:ln>
            <a:noFill/>
          </a:ln>
        </p:spPr>
      </p:pic>
      <p:pic>
        <p:nvPicPr>
          <p:cNvPr id="112" name="Image 111"/>
          <p:cNvPicPr/>
          <p:nvPr/>
        </p:nvPicPr>
        <p:blipFill>
          <a:blip r:embed="rId8"/>
          <a:stretch/>
        </p:blipFill>
        <p:spPr>
          <a:xfrm>
            <a:off x="7805353" y="1423924"/>
            <a:ext cx="2176932" cy="519416"/>
          </a:xfrm>
          <a:prstGeom prst="rect">
            <a:avLst/>
          </a:prstGeom>
          <a:ln>
            <a:noFill/>
          </a:ln>
        </p:spPr>
      </p:pic>
      <p:pic>
        <p:nvPicPr>
          <p:cNvPr id="113" name="Image 112"/>
          <p:cNvPicPr/>
          <p:nvPr/>
        </p:nvPicPr>
        <p:blipFill>
          <a:blip r:embed="rId9"/>
          <a:stretch/>
        </p:blipFill>
        <p:spPr>
          <a:xfrm>
            <a:off x="7805353" y="2039125"/>
            <a:ext cx="2176932" cy="518981"/>
          </a:xfrm>
          <a:prstGeom prst="rect">
            <a:avLst/>
          </a:prstGeom>
          <a:ln>
            <a:noFill/>
          </a:ln>
        </p:spPr>
      </p:pic>
      <p:pic>
        <p:nvPicPr>
          <p:cNvPr id="114" name="Image 113"/>
          <p:cNvPicPr/>
          <p:nvPr/>
        </p:nvPicPr>
        <p:blipFill>
          <a:blip r:embed="rId8"/>
          <a:stretch/>
        </p:blipFill>
        <p:spPr>
          <a:xfrm>
            <a:off x="7805353" y="3103209"/>
            <a:ext cx="2176932" cy="518981"/>
          </a:xfrm>
          <a:prstGeom prst="rect">
            <a:avLst/>
          </a:prstGeom>
          <a:ln>
            <a:noFill/>
          </a:ln>
        </p:spPr>
      </p:pic>
      <p:pic>
        <p:nvPicPr>
          <p:cNvPr id="115" name="Image 114"/>
          <p:cNvPicPr/>
          <p:nvPr/>
        </p:nvPicPr>
        <p:blipFill>
          <a:blip r:embed="rId9"/>
          <a:stretch/>
        </p:blipFill>
        <p:spPr>
          <a:xfrm>
            <a:off x="7805353" y="3717975"/>
            <a:ext cx="2176932" cy="519416"/>
          </a:xfrm>
          <a:prstGeom prst="rect">
            <a:avLst/>
          </a:prstGeom>
          <a:ln>
            <a:noFill/>
          </a:ln>
        </p:spPr>
      </p:pic>
      <p:pic>
        <p:nvPicPr>
          <p:cNvPr id="116" name="Image 115"/>
          <p:cNvPicPr/>
          <p:nvPr/>
        </p:nvPicPr>
        <p:blipFill>
          <a:blip r:embed="rId8"/>
          <a:stretch/>
        </p:blipFill>
        <p:spPr>
          <a:xfrm>
            <a:off x="7805353" y="5078992"/>
            <a:ext cx="2176932" cy="518981"/>
          </a:xfrm>
          <a:prstGeom prst="rect">
            <a:avLst/>
          </a:prstGeom>
          <a:ln>
            <a:noFill/>
          </a:ln>
        </p:spPr>
      </p:pic>
      <p:pic>
        <p:nvPicPr>
          <p:cNvPr id="117" name="Image 116"/>
          <p:cNvPicPr/>
          <p:nvPr/>
        </p:nvPicPr>
        <p:blipFill>
          <a:blip r:embed="rId9"/>
          <a:stretch/>
        </p:blipFill>
        <p:spPr>
          <a:xfrm>
            <a:off x="7805353" y="5693758"/>
            <a:ext cx="2176932" cy="519416"/>
          </a:xfrm>
          <a:prstGeom prst="rect">
            <a:avLst/>
          </a:prstGeom>
          <a:ln>
            <a:noFill/>
          </a:ln>
        </p:spPr>
      </p:pic>
      <p:sp>
        <p:nvSpPr>
          <p:cNvPr id="118" name="Freeform 2"/>
          <p:cNvSpPr/>
          <p:nvPr/>
        </p:nvSpPr>
        <p:spPr>
          <a:xfrm>
            <a:off x="3761050" y="1818819"/>
            <a:ext cx="622602" cy="1829058"/>
          </a:xfrm>
          <a:custGeom>
            <a:avLst/>
            <a:gdLst/>
            <a:ahLst/>
            <a:cxnLst/>
            <a:rect l="0" t="0" r="r" b="b"/>
            <a:pathLst>
              <a:path w="1430" h="4201">
                <a:moveTo>
                  <a:pt x="0" y="4200"/>
                </a:moveTo>
                <a:lnTo>
                  <a:pt x="1429" y="0"/>
                </a:lnTo>
              </a:path>
            </a:pathLst>
          </a:custGeom>
          <a:solidFill>
            <a:srgbClr val="729FCF"/>
          </a:solidFill>
          <a:ln w="18000">
            <a:solidFill>
              <a:srgbClr val="000000"/>
            </a:solidFill>
            <a:round/>
          </a:ln>
        </p:spPr>
      </p:sp>
      <p:sp>
        <p:nvSpPr>
          <p:cNvPr id="119" name="Freeform 3"/>
          <p:cNvSpPr/>
          <p:nvPr/>
        </p:nvSpPr>
        <p:spPr>
          <a:xfrm>
            <a:off x="3761050" y="3647442"/>
            <a:ext cx="641324" cy="435"/>
          </a:xfrm>
          <a:custGeom>
            <a:avLst/>
            <a:gdLst/>
            <a:ahLst/>
            <a:cxnLst/>
            <a:rect l="0" t="0" r="r" b="b"/>
            <a:pathLst>
              <a:path w="1473" h="1">
                <a:moveTo>
                  <a:pt x="0" y="0"/>
                </a:moveTo>
                <a:lnTo>
                  <a:pt x="1472" y="0"/>
                </a:lnTo>
              </a:path>
            </a:pathLst>
          </a:custGeom>
          <a:solidFill>
            <a:srgbClr val="729FCF"/>
          </a:solidFill>
          <a:ln w="18000">
            <a:solidFill>
              <a:srgbClr val="000000"/>
            </a:solidFill>
            <a:round/>
          </a:ln>
        </p:spPr>
      </p:sp>
      <p:sp>
        <p:nvSpPr>
          <p:cNvPr id="120" name="Freeform 4"/>
          <p:cNvSpPr/>
          <p:nvPr/>
        </p:nvSpPr>
        <p:spPr>
          <a:xfrm>
            <a:off x="3761485" y="3647442"/>
            <a:ext cx="653515" cy="1916135"/>
          </a:xfrm>
          <a:custGeom>
            <a:avLst/>
            <a:gdLst/>
            <a:ahLst/>
            <a:cxnLst/>
            <a:rect l="0" t="0" r="r" b="b"/>
            <a:pathLst>
              <a:path w="1501" h="4401">
                <a:moveTo>
                  <a:pt x="0" y="0"/>
                </a:moveTo>
                <a:lnTo>
                  <a:pt x="1500" y="4400"/>
                </a:lnTo>
              </a:path>
            </a:pathLst>
          </a:custGeom>
          <a:solidFill>
            <a:srgbClr val="729FCF"/>
          </a:solidFill>
          <a:ln w="18000">
            <a:solidFill>
              <a:srgbClr val="000000"/>
            </a:solidFill>
            <a:round/>
          </a:ln>
        </p:spPr>
      </p:sp>
      <p:sp>
        <p:nvSpPr>
          <p:cNvPr id="121" name="Freeform 5"/>
          <p:cNvSpPr/>
          <p:nvPr/>
        </p:nvSpPr>
        <p:spPr>
          <a:xfrm>
            <a:off x="6990310" y="1731742"/>
            <a:ext cx="815479" cy="174590"/>
          </a:xfrm>
          <a:custGeom>
            <a:avLst/>
            <a:gdLst/>
            <a:ahLst/>
            <a:cxnLst/>
            <a:rect l="0" t="0" r="r" b="b"/>
            <a:pathLst>
              <a:path w="1873" h="401">
                <a:moveTo>
                  <a:pt x="0" y="400"/>
                </a:moveTo>
                <a:lnTo>
                  <a:pt x="1872" y="0"/>
                </a:lnTo>
              </a:path>
            </a:pathLst>
          </a:custGeom>
          <a:solidFill>
            <a:srgbClr val="729FCF"/>
          </a:solidFill>
          <a:ln w="18000">
            <a:solidFill>
              <a:srgbClr val="000000"/>
            </a:solidFill>
            <a:round/>
          </a:ln>
        </p:spPr>
      </p:sp>
      <p:sp>
        <p:nvSpPr>
          <p:cNvPr id="122" name="Freeform 6"/>
          <p:cNvSpPr/>
          <p:nvPr/>
        </p:nvSpPr>
        <p:spPr>
          <a:xfrm>
            <a:off x="3761050" y="3647442"/>
            <a:ext cx="641324" cy="435"/>
          </a:xfrm>
          <a:custGeom>
            <a:avLst/>
            <a:gdLst/>
            <a:ahLst/>
            <a:cxnLst/>
            <a:rect l="0" t="0" r="r" b="b"/>
            <a:pathLst>
              <a:path w="1473" h="1">
                <a:moveTo>
                  <a:pt x="0" y="0"/>
                </a:moveTo>
                <a:lnTo>
                  <a:pt x="1472" y="0"/>
                </a:lnTo>
              </a:path>
            </a:pathLst>
          </a:custGeom>
          <a:solidFill>
            <a:srgbClr val="729FCF"/>
          </a:solidFill>
          <a:ln w="18000">
            <a:solidFill>
              <a:srgbClr val="000000"/>
            </a:solidFill>
            <a:round/>
          </a:ln>
        </p:spPr>
      </p:sp>
      <p:sp>
        <p:nvSpPr>
          <p:cNvPr id="123" name="Freeform 7"/>
          <p:cNvSpPr/>
          <p:nvPr/>
        </p:nvSpPr>
        <p:spPr>
          <a:xfrm>
            <a:off x="6990310" y="1905897"/>
            <a:ext cx="815479" cy="261667"/>
          </a:xfrm>
          <a:custGeom>
            <a:avLst/>
            <a:gdLst/>
            <a:ahLst/>
            <a:cxnLst/>
            <a:rect l="0" t="0" r="r" b="b"/>
            <a:pathLst>
              <a:path w="1873" h="601">
                <a:moveTo>
                  <a:pt x="0" y="0"/>
                </a:moveTo>
                <a:lnTo>
                  <a:pt x="1872" y="600"/>
                </a:lnTo>
              </a:path>
            </a:pathLst>
          </a:custGeom>
          <a:solidFill>
            <a:srgbClr val="729FCF"/>
          </a:solidFill>
          <a:ln w="18000">
            <a:solidFill>
              <a:srgbClr val="000000"/>
            </a:solidFill>
            <a:round/>
          </a:ln>
        </p:spPr>
      </p:sp>
      <p:sp>
        <p:nvSpPr>
          <p:cNvPr id="124" name="Freeform 8"/>
          <p:cNvSpPr/>
          <p:nvPr/>
        </p:nvSpPr>
        <p:spPr>
          <a:xfrm>
            <a:off x="6990310" y="3473287"/>
            <a:ext cx="815479" cy="174590"/>
          </a:xfrm>
          <a:custGeom>
            <a:avLst/>
            <a:gdLst/>
            <a:ahLst/>
            <a:cxnLst/>
            <a:rect l="0" t="0" r="r" b="b"/>
            <a:pathLst>
              <a:path w="1873" h="401">
                <a:moveTo>
                  <a:pt x="0" y="400"/>
                </a:moveTo>
                <a:lnTo>
                  <a:pt x="1872" y="0"/>
                </a:lnTo>
              </a:path>
            </a:pathLst>
          </a:custGeom>
          <a:solidFill>
            <a:srgbClr val="729FCF"/>
          </a:solidFill>
          <a:ln w="18000">
            <a:solidFill>
              <a:srgbClr val="000000"/>
            </a:solidFill>
            <a:round/>
          </a:ln>
        </p:spPr>
      </p:sp>
      <p:sp>
        <p:nvSpPr>
          <p:cNvPr id="125" name="Freeform 9"/>
          <p:cNvSpPr/>
          <p:nvPr/>
        </p:nvSpPr>
        <p:spPr>
          <a:xfrm>
            <a:off x="6990310" y="3647442"/>
            <a:ext cx="815479" cy="261667"/>
          </a:xfrm>
          <a:custGeom>
            <a:avLst/>
            <a:gdLst/>
            <a:ahLst/>
            <a:cxnLst/>
            <a:rect l="0" t="0" r="r" b="b"/>
            <a:pathLst>
              <a:path w="1873" h="601">
                <a:moveTo>
                  <a:pt x="0" y="0"/>
                </a:moveTo>
                <a:lnTo>
                  <a:pt x="1872" y="600"/>
                </a:lnTo>
              </a:path>
            </a:pathLst>
          </a:custGeom>
          <a:solidFill>
            <a:srgbClr val="729FCF"/>
          </a:solidFill>
          <a:ln w="18000">
            <a:solidFill>
              <a:srgbClr val="000000"/>
            </a:solidFill>
            <a:round/>
          </a:ln>
        </p:spPr>
      </p:sp>
      <p:sp>
        <p:nvSpPr>
          <p:cNvPr id="126" name="Freeform 10"/>
          <p:cNvSpPr/>
          <p:nvPr/>
        </p:nvSpPr>
        <p:spPr>
          <a:xfrm>
            <a:off x="6990310" y="5388987"/>
            <a:ext cx="815479" cy="174590"/>
          </a:xfrm>
          <a:custGeom>
            <a:avLst/>
            <a:gdLst/>
            <a:ahLst/>
            <a:cxnLst/>
            <a:rect l="0" t="0" r="r" b="b"/>
            <a:pathLst>
              <a:path w="1873" h="401">
                <a:moveTo>
                  <a:pt x="0" y="400"/>
                </a:moveTo>
                <a:lnTo>
                  <a:pt x="1872" y="0"/>
                </a:lnTo>
              </a:path>
            </a:pathLst>
          </a:custGeom>
          <a:solidFill>
            <a:srgbClr val="729FCF"/>
          </a:solidFill>
          <a:ln w="18000">
            <a:solidFill>
              <a:srgbClr val="000000"/>
            </a:solidFill>
            <a:round/>
          </a:ln>
        </p:spPr>
      </p:sp>
      <p:sp>
        <p:nvSpPr>
          <p:cNvPr id="127" name="Freeform 11"/>
          <p:cNvSpPr/>
          <p:nvPr/>
        </p:nvSpPr>
        <p:spPr>
          <a:xfrm>
            <a:off x="6990310" y="5563142"/>
            <a:ext cx="815479" cy="261667"/>
          </a:xfrm>
          <a:custGeom>
            <a:avLst/>
            <a:gdLst/>
            <a:ahLst/>
            <a:cxnLst/>
            <a:rect l="0" t="0" r="r" b="b"/>
            <a:pathLst>
              <a:path w="1873" h="601">
                <a:moveTo>
                  <a:pt x="0" y="0"/>
                </a:moveTo>
                <a:lnTo>
                  <a:pt x="1872" y="600"/>
                </a:lnTo>
              </a:path>
            </a:pathLst>
          </a:custGeom>
          <a:solidFill>
            <a:srgbClr val="729FCF"/>
          </a:solidFill>
          <a:ln w="18000">
            <a:solidFill>
              <a:srgbClr val="000000"/>
            </a:solidFill>
            <a:round/>
          </a:ln>
        </p:spPr>
      </p:sp>
      <p:sp>
        <p:nvSpPr>
          <p:cNvPr id="128" name="Freeform 12"/>
          <p:cNvSpPr/>
          <p:nvPr/>
        </p:nvSpPr>
        <p:spPr>
          <a:xfrm>
            <a:off x="9994476" y="1514049"/>
            <a:ext cx="815479" cy="174590"/>
          </a:xfrm>
          <a:custGeom>
            <a:avLst/>
            <a:gdLst/>
            <a:ahLst/>
            <a:cxnLst/>
            <a:rect l="0" t="0" r="r" b="b"/>
            <a:pathLst>
              <a:path w="1873" h="401">
                <a:moveTo>
                  <a:pt x="0" y="400"/>
                </a:moveTo>
                <a:lnTo>
                  <a:pt x="1872" y="0"/>
                </a:lnTo>
              </a:path>
            </a:pathLst>
          </a:custGeom>
          <a:solidFill>
            <a:srgbClr val="729FCF"/>
          </a:solidFill>
          <a:ln w="18000">
            <a:solidFill>
              <a:srgbClr val="000000"/>
            </a:solidFill>
            <a:round/>
          </a:ln>
        </p:spPr>
      </p:sp>
      <p:sp>
        <p:nvSpPr>
          <p:cNvPr id="129" name="Freeform 13"/>
          <p:cNvSpPr/>
          <p:nvPr/>
        </p:nvSpPr>
        <p:spPr>
          <a:xfrm>
            <a:off x="9994476" y="1688204"/>
            <a:ext cx="815479" cy="261667"/>
          </a:xfrm>
          <a:custGeom>
            <a:avLst/>
            <a:gdLst/>
            <a:ahLst/>
            <a:cxnLst/>
            <a:rect l="0" t="0" r="r" b="b"/>
            <a:pathLst>
              <a:path w="1873" h="601">
                <a:moveTo>
                  <a:pt x="0" y="0"/>
                </a:moveTo>
                <a:lnTo>
                  <a:pt x="1872" y="600"/>
                </a:lnTo>
              </a:path>
            </a:pathLst>
          </a:custGeom>
          <a:solidFill>
            <a:srgbClr val="729FCF"/>
          </a:solidFill>
          <a:ln w="18000">
            <a:solidFill>
              <a:srgbClr val="000000"/>
            </a:solidFill>
            <a:round/>
          </a:ln>
        </p:spPr>
      </p:sp>
      <p:sp>
        <p:nvSpPr>
          <p:cNvPr id="130" name="Freeform 14"/>
          <p:cNvSpPr/>
          <p:nvPr/>
        </p:nvSpPr>
        <p:spPr>
          <a:xfrm>
            <a:off x="9994476" y="2123590"/>
            <a:ext cx="815479" cy="174590"/>
          </a:xfrm>
          <a:custGeom>
            <a:avLst/>
            <a:gdLst/>
            <a:ahLst/>
            <a:cxnLst/>
            <a:rect l="0" t="0" r="r" b="b"/>
            <a:pathLst>
              <a:path w="1873" h="401">
                <a:moveTo>
                  <a:pt x="0" y="400"/>
                </a:moveTo>
                <a:lnTo>
                  <a:pt x="1872" y="0"/>
                </a:lnTo>
              </a:path>
            </a:pathLst>
          </a:custGeom>
          <a:solidFill>
            <a:srgbClr val="729FCF"/>
          </a:solidFill>
          <a:ln w="18000">
            <a:solidFill>
              <a:srgbClr val="000000"/>
            </a:solidFill>
            <a:round/>
          </a:ln>
        </p:spPr>
      </p:sp>
      <p:sp>
        <p:nvSpPr>
          <p:cNvPr id="131" name="Freeform 15"/>
          <p:cNvSpPr/>
          <p:nvPr/>
        </p:nvSpPr>
        <p:spPr>
          <a:xfrm>
            <a:off x="9994476" y="2297744"/>
            <a:ext cx="815479" cy="261667"/>
          </a:xfrm>
          <a:custGeom>
            <a:avLst/>
            <a:gdLst/>
            <a:ahLst/>
            <a:cxnLst/>
            <a:rect l="0" t="0" r="r" b="b"/>
            <a:pathLst>
              <a:path w="1873" h="601">
                <a:moveTo>
                  <a:pt x="0" y="0"/>
                </a:moveTo>
                <a:lnTo>
                  <a:pt x="1872" y="600"/>
                </a:lnTo>
              </a:path>
            </a:pathLst>
          </a:custGeom>
          <a:solidFill>
            <a:srgbClr val="729FCF"/>
          </a:solidFill>
          <a:ln w="18000">
            <a:solidFill>
              <a:srgbClr val="000000"/>
            </a:solidFill>
            <a:round/>
          </a:ln>
        </p:spPr>
      </p:sp>
      <p:sp>
        <p:nvSpPr>
          <p:cNvPr id="132" name="Freeform 16"/>
          <p:cNvSpPr/>
          <p:nvPr/>
        </p:nvSpPr>
        <p:spPr>
          <a:xfrm>
            <a:off x="9994476" y="2297744"/>
            <a:ext cx="815479" cy="43974"/>
          </a:xfrm>
          <a:custGeom>
            <a:avLst/>
            <a:gdLst/>
            <a:ahLst/>
            <a:cxnLst/>
            <a:rect l="0" t="0" r="r" b="b"/>
            <a:pathLst>
              <a:path w="1873" h="101">
                <a:moveTo>
                  <a:pt x="0" y="0"/>
                </a:moveTo>
                <a:lnTo>
                  <a:pt x="1872" y="100"/>
                </a:lnTo>
              </a:path>
            </a:pathLst>
          </a:custGeom>
          <a:solidFill>
            <a:srgbClr val="729FCF"/>
          </a:solidFill>
          <a:ln w="18000">
            <a:solidFill>
              <a:srgbClr val="000000"/>
            </a:solidFill>
            <a:round/>
          </a:ln>
        </p:spPr>
      </p:sp>
      <p:sp>
        <p:nvSpPr>
          <p:cNvPr id="133" name="Freeform 17"/>
          <p:cNvSpPr/>
          <p:nvPr/>
        </p:nvSpPr>
        <p:spPr>
          <a:xfrm>
            <a:off x="9994476" y="3212056"/>
            <a:ext cx="815479" cy="174590"/>
          </a:xfrm>
          <a:custGeom>
            <a:avLst/>
            <a:gdLst/>
            <a:ahLst/>
            <a:cxnLst/>
            <a:rect l="0" t="0" r="r" b="b"/>
            <a:pathLst>
              <a:path w="1873" h="401">
                <a:moveTo>
                  <a:pt x="0" y="400"/>
                </a:moveTo>
                <a:lnTo>
                  <a:pt x="1872" y="0"/>
                </a:lnTo>
              </a:path>
            </a:pathLst>
          </a:custGeom>
          <a:solidFill>
            <a:srgbClr val="729FCF"/>
          </a:solidFill>
          <a:ln w="18000">
            <a:solidFill>
              <a:srgbClr val="000000"/>
            </a:solidFill>
            <a:round/>
          </a:ln>
        </p:spPr>
      </p:sp>
      <p:sp>
        <p:nvSpPr>
          <p:cNvPr id="134" name="Freeform 18"/>
          <p:cNvSpPr/>
          <p:nvPr/>
        </p:nvSpPr>
        <p:spPr>
          <a:xfrm>
            <a:off x="9994476" y="3386210"/>
            <a:ext cx="815479" cy="261667"/>
          </a:xfrm>
          <a:custGeom>
            <a:avLst/>
            <a:gdLst/>
            <a:ahLst/>
            <a:cxnLst/>
            <a:rect l="0" t="0" r="r" b="b"/>
            <a:pathLst>
              <a:path w="1873" h="601">
                <a:moveTo>
                  <a:pt x="0" y="0"/>
                </a:moveTo>
                <a:lnTo>
                  <a:pt x="1872" y="600"/>
                </a:lnTo>
              </a:path>
            </a:pathLst>
          </a:custGeom>
          <a:solidFill>
            <a:srgbClr val="729FCF"/>
          </a:solidFill>
          <a:ln w="18000">
            <a:solidFill>
              <a:srgbClr val="000000"/>
            </a:solidFill>
            <a:round/>
          </a:ln>
        </p:spPr>
      </p:sp>
      <p:sp>
        <p:nvSpPr>
          <p:cNvPr id="135" name="Freeform 19"/>
          <p:cNvSpPr/>
          <p:nvPr/>
        </p:nvSpPr>
        <p:spPr>
          <a:xfrm>
            <a:off x="9994476" y="3386210"/>
            <a:ext cx="815479" cy="43974"/>
          </a:xfrm>
          <a:custGeom>
            <a:avLst/>
            <a:gdLst/>
            <a:ahLst/>
            <a:cxnLst/>
            <a:rect l="0" t="0" r="r" b="b"/>
            <a:pathLst>
              <a:path w="1873" h="101">
                <a:moveTo>
                  <a:pt x="0" y="0"/>
                </a:moveTo>
                <a:lnTo>
                  <a:pt x="1872" y="100"/>
                </a:lnTo>
              </a:path>
            </a:pathLst>
          </a:custGeom>
          <a:solidFill>
            <a:srgbClr val="729FCF"/>
          </a:solidFill>
          <a:ln w="18000">
            <a:solidFill>
              <a:srgbClr val="000000"/>
            </a:solidFill>
            <a:round/>
          </a:ln>
        </p:spPr>
      </p:sp>
      <p:sp>
        <p:nvSpPr>
          <p:cNvPr id="136" name="Freeform 20"/>
          <p:cNvSpPr/>
          <p:nvPr/>
        </p:nvSpPr>
        <p:spPr>
          <a:xfrm>
            <a:off x="9994476" y="3821596"/>
            <a:ext cx="815479" cy="174590"/>
          </a:xfrm>
          <a:custGeom>
            <a:avLst/>
            <a:gdLst/>
            <a:ahLst/>
            <a:cxnLst/>
            <a:rect l="0" t="0" r="r" b="b"/>
            <a:pathLst>
              <a:path w="1873" h="401">
                <a:moveTo>
                  <a:pt x="0" y="400"/>
                </a:moveTo>
                <a:lnTo>
                  <a:pt x="1872" y="0"/>
                </a:lnTo>
              </a:path>
            </a:pathLst>
          </a:custGeom>
          <a:solidFill>
            <a:srgbClr val="729FCF"/>
          </a:solidFill>
          <a:ln w="18000">
            <a:solidFill>
              <a:srgbClr val="000000"/>
            </a:solidFill>
            <a:round/>
          </a:ln>
        </p:spPr>
      </p:sp>
      <p:sp>
        <p:nvSpPr>
          <p:cNvPr id="137" name="Freeform 21"/>
          <p:cNvSpPr/>
          <p:nvPr/>
        </p:nvSpPr>
        <p:spPr>
          <a:xfrm>
            <a:off x="9994476" y="3995751"/>
            <a:ext cx="815479" cy="261667"/>
          </a:xfrm>
          <a:custGeom>
            <a:avLst/>
            <a:gdLst/>
            <a:ahLst/>
            <a:cxnLst/>
            <a:rect l="0" t="0" r="r" b="b"/>
            <a:pathLst>
              <a:path w="1873" h="601">
                <a:moveTo>
                  <a:pt x="0" y="0"/>
                </a:moveTo>
                <a:lnTo>
                  <a:pt x="1872" y="600"/>
                </a:lnTo>
              </a:path>
            </a:pathLst>
          </a:custGeom>
          <a:solidFill>
            <a:srgbClr val="729FCF"/>
          </a:solidFill>
          <a:ln w="18000">
            <a:solidFill>
              <a:srgbClr val="000000"/>
            </a:solidFill>
            <a:round/>
          </a:ln>
        </p:spPr>
      </p:sp>
      <p:sp>
        <p:nvSpPr>
          <p:cNvPr id="138" name="Freeform 22"/>
          <p:cNvSpPr/>
          <p:nvPr/>
        </p:nvSpPr>
        <p:spPr>
          <a:xfrm>
            <a:off x="9994476" y="3995751"/>
            <a:ext cx="815479" cy="43974"/>
          </a:xfrm>
          <a:custGeom>
            <a:avLst/>
            <a:gdLst/>
            <a:ahLst/>
            <a:cxnLst/>
            <a:rect l="0" t="0" r="r" b="b"/>
            <a:pathLst>
              <a:path w="1873" h="101">
                <a:moveTo>
                  <a:pt x="0" y="0"/>
                </a:moveTo>
                <a:lnTo>
                  <a:pt x="1872" y="100"/>
                </a:lnTo>
              </a:path>
            </a:pathLst>
          </a:custGeom>
          <a:solidFill>
            <a:srgbClr val="729FCF"/>
          </a:solidFill>
          <a:ln w="18000">
            <a:solidFill>
              <a:srgbClr val="000000"/>
            </a:solidFill>
            <a:round/>
          </a:ln>
        </p:spPr>
      </p:sp>
      <p:sp>
        <p:nvSpPr>
          <p:cNvPr id="139" name="Freeform 23"/>
          <p:cNvSpPr/>
          <p:nvPr/>
        </p:nvSpPr>
        <p:spPr>
          <a:xfrm>
            <a:off x="9994476" y="5171294"/>
            <a:ext cx="815479" cy="174590"/>
          </a:xfrm>
          <a:custGeom>
            <a:avLst/>
            <a:gdLst/>
            <a:ahLst/>
            <a:cxnLst/>
            <a:rect l="0" t="0" r="r" b="b"/>
            <a:pathLst>
              <a:path w="1873" h="401">
                <a:moveTo>
                  <a:pt x="0" y="400"/>
                </a:moveTo>
                <a:lnTo>
                  <a:pt x="1872" y="0"/>
                </a:lnTo>
              </a:path>
            </a:pathLst>
          </a:custGeom>
          <a:solidFill>
            <a:srgbClr val="729FCF"/>
          </a:solidFill>
          <a:ln w="18000">
            <a:solidFill>
              <a:srgbClr val="000000"/>
            </a:solidFill>
            <a:round/>
          </a:ln>
        </p:spPr>
      </p:sp>
      <p:sp>
        <p:nvSpPr>
          <p:cNvPr id="140" name="Freeform 24"/>
          <p:cNvSpPr/>
          <p:nvPr/>
        </p:nvSpPr>
        <p:spPr>
          <a:xfrm>
            <a:off x="9994476" y="5345449"/>
            <a:ext cx="815479" cy="261667"/>
          </a:xfrm>
          <a:custGeom>
            <a:avLst/>
            <a:gdLst/>
            <a:ahLst/>
            <a:cxnLst/>
            <a:rect l="0" t="0" r="r" b="b"/>
            <a:pathLst>
              <a:path w="1873" h="601">
                <a:moveTo>
                  <a:pt x="0" y="0"/>
                </a:moveTo>
                <a:lnTo>
                  <a:pt x="1872" y="600"/>
                </a:lnTo>
              </a:path>
            </a:pathLst>
          </a:custGeom>
          <a:solidFill>
            <a:srgbClr val="729FCF"/>
          </a:solidFill>
          <a:ln w="18000">
            <a:solidFill>
              <a:srgbClr val="000000"/>
            </a:solidFill>
            <a:round/>
          </a:ln>
        </p:spPr>
      </p:sp>
      <p:sp>
        <p:nvSpPr>
          <p:cNvPr id="141" name="Freeform 25"/>
          <p:cNvSpPr/>
          <p:nvPr/>
        </p:nvSpPr>
        <p:spPr>
          <a:xfrm>
            <a:off x="9994476" y="5345449"/>
            <a:ext cx="815479" cy="43974"/>
          </a:xfrm>
          <a:custGeom>
            <a:avLst/>
            <a:gdLst/>
            <a:ahLst/>
            <a:cxnLst/>
            <a:rect l="0" t="0" r="r" b="b"/>
            <a:pathLst>
              <a:path w="1873" h="101">
                <a:moveTo>
                  <a:pt x="0" y="0"/>
                </a:moveTo>
                <a:lnTo>
                  <a:pt x="1872" y="100"/>
                </a:lnTo>
              </a:path>
            </a:pathLst>
          </a:custGeom>
          <a:solidFill>
            <a:srgbClr val="729FCF"/>
          </a:solidFill>
          <a:ln w="18000">
            <a:solidFill>
              <a:srgbClr val="000000"/>
            </a:solidFill>
            <a:round/>
          </a:ln>
        </p:spPr>
      </p:sp>
      <p:sp>
        <p:nvSpPr>
          <p:cNvPr id="142" name="Freeform 26"/>
          <p:cNvSpPr/>
          <p:nvPr/>
        </p:nvSpPr>
        <p:spPr>
          <a:xfrm>
            <a:off x="9994476" y="5780835"/>
            <a:ext cx="815479" cy="174590"/>
          </a:xfrm>
          <a:custGeom>
            <a:avLst/>
            <a:gdLst/>
            <a:ahLst/>
            <a:cxnLst/>
            <a:rect l="0" t="0" r="r" b="b"/>
            <a:pathLst>
              <a:path w="1873" h="401">
                <a:moveTo>
                  <a:pt x="0" y="400"/>
                </a:moveTo>
                <a:lnTo>
                  <a:pt x="1872" y="0"/>
                </a:lnTo>
              </a:path>
            </a:pathLst>
          </a:custGeom>
          <a:solidFill>
            <a:srgbClr val="729FCF"/>
          </a:solidFill>
          <a:ln w="18000">
            <a:solidFill>
              <a:srgbClr val="000000"/>
            </a:solidFill>
            <a:round/>
          </a:ln>
        </p:spPr>
      </p:sp>
      <p:sp>
        <p:nvSpPr>
          <p:cNvPr id="143" name="Freeform 27"/>
          <p:cNvSpPr/>
          <p:nvPr/>
        </p:nvSpPr>
        <p:spPr>
          <a:xfrm>
            <a:off x="9994476" y="5954990"/>
            <a:ext cx="815479" cy="261667"/>
          </a:xfrm>
          <a:custGeom>
            <a:avLst/>
            <a:gdLst/>
            <a:ahLst/>
            <a:cxnLst/>
            <a:rect l="0" t="0" r="r" b="b"/>
            <a:pathLst>
              <a:path w="1873" h="601">
                <a:moveTo>
                  <a:pt x="0" y="0"/>
                </a:moveTo>
                <a:lnTo>
                  <a:pt x="1872" y="600"/>
                </a:lnTo>
              </a:path>
            </a:pathLst>
          </a:custGeom>
          <a:solidFill>
            <a:srgbClr val="729FCF"/>
          </a:solidFill>
          <a:ln w="18000">
            <a:solidFill>
              <a:srgbClr val="000000"/>
            </a:solidFill>
            <a:round/>
          </a:ln>
        </p:spPr>
      </p:sp>
      <p:sp>
        <p:nvSpPr>
          <p:cNvPr id="144" name="Freeform 28"/>
          <p:cNvSpPr/>
          <p:nvPr/>
        </p:nvSpPr>
        <p:spPr>
          <a:xfrm>
            <a:off x="9994476" y="5954990"/>
            <a:ext cx="815479" cy="43974"/>
          </a:xfrm>
          <a:custGeom>
            <a:avLst/>
            <a:gdLst/>
            <a:ahLst/>
            <a:cxnLst/>
            <a:rect l="0" t="0" r="r" b="b"/>
            <a:pathLst>
              <a:path w="1873" h="101">
                <a:moveTo>
                  <a:pt x="0" y="0"/>
                </a:moveTo>
                <a:lnTo>
                  <a:pt x="1872" y="100"/>
                </a:lnTo>
              </a:path>
            </a:pathLst>
          </a:custGeom>
          <a:solidFill>
            <a:srgbClr val="729FCF"/>
          </a:solidFill>
          <a:ln w="18000">
            <a:solidFill>
              <a:srgbClr val="000000"/>
            </a:solidFill>
            <a:round/>
          </a:ln>
        </p:spPr>
      </p:sp>
      <p:sp>
        <p:nvSpPr>
          <p:cNvPr id="145" name="TextShape 29"/>
          <p:cNvSpPr txBox="1"/>
          <p:nvPr/>
        </p:nvSpPr>
        <p:spPr>
          <a:xfrm>
            <a:off x="696832" y="931502"/>
            <a:ext cx="10362195" cy="444937"/>
          </a:xfrm>
          <a:prstGeom prst="rect">
            <a:avLst/>
          </a:prstGeom>
          <a:noFill/>
          <a:ln>
            <a:noFill/>
          </a:ln>
        </p:spPr>
        <p:txBody>
          <a:bodyPr lIns="108847" tIns="54423" rIns="108847" bIns="54423">
            <a:spAutoFit/>
          </a:bodyPr>
          <a:lstStyle/>
          <a:p>
            <a:r>
              <a:rPr lang="fr-FR" sz="2177" spc="-1" dirty="0">
                <a:latin typeface="Arial"/>
              </a:rPr>
              <a:t> et à 17 classes de problèmes basiques.</a:t>
            </a:r>
          </a:p>
        </p:txBody>
      </p:sp>
    </p:spTree>
    <p:extLst>
      <p:ext uri="{BB962C8B-B14F-4D97-AF65-F5344CB8AC3E}">
        <p14:creationId xmlns:p14="http://schemas.microsoft.com/office/powerpoint/2010/main" val="1770047478"/>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06"/>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10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145">
                                            <p:txEl>
                                              <p:pRg st="0" end="0"/>
                                            </p:txEl>
                                          </p:spTgt>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109"/>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110"/>
                                        </p:tgtEl>
                                        <p:attrNameLst>
                                          <p:attrName>style.visibility</p:attrName>
                                        </p:attrNameLst>
                                      </p:cBhvr>
                                      <p:to>
                                        <p:strVal val="visible"/>
                                      </p:to>
                                    </p:set>
                                  </p:childTnLst>
                                </p:cTn>
                              </p:par>
                              <p:par>
                                <p:cTn id="21" presetID="1" presetClass="entr" fill="hold" nodeType="withEffect">
                                  <p:stCondLst>
                                    <p:cond delay="0"/>
                                  </p:stCondLst>
                                  <p:childTnLst>
                                    <p:set>
                                      <p:cBhvr>
                                        <p:cTn id="22" dur="1" fill="hold">
                                          <p:stCondLst>
                                            <p:cond delay="0"/>
                                          </p:stCondLst>
                                        </p:cTn>
                                        <p:tgtEl>
                                          <p:spTgt spid="111"/>
                                        </p:tgtEl>
                                        <p:attrNameLst>
                                          <p:attrName>style.visibility</p:attrName>
                                        </p:attrNameLst>
                                      </p:cBhvr>
                                      <p:to>
                                        <p:strVal val="visible"/>
                                      </p:to>
                                    </p:set>
                                  </p:childTnLst>
                                </p:cTn>
                              </p:par>
                              <p:par>
                                <p:cTn id="23" presetID="1" presetClass="entr" fill="hold" nodeType="withEffect">
                                  <p:stCondLst>
                                    <p:cond delay="0"/>
                                  </p:stCondLst>
                                  <p:childTnLst>
                                    <p:set>
                                      <p:cBhvr>
                                        <p:cTn id="24" dur="1" fill="hold">
                                          <p:stCondLst>
                                            <p:cond delay="0"/>
                                          </p:stCondLst>
                                        </p:cTn>
                                        <p:tgtEl>
                                          <p:spTgt spid="112"/>
                                        </p:tgtEl>
                                        <p:attrNameLst>
                                          <p:attrName>style.visibility</p:attrName>
                                        </p:attrNameLst>
                                      </p:cBhvr>
                                      <p:to>
                                        <p:strVal val="visible"/>
                                      </p:to>
                                    </p:set>
                                  </p:childTnLst>
                                </p:cTn>
                              </p:par>
                              <p:par>
                                <p:cTn id="25" presetID="1" presetClass="entr" fill="hold" nodeType="withEffect">
                                  <p:stCondLst>
                                    <p:cond delay="0"/>
                                  </p:stCondLst>
                                  <p:childTnLst>
                                    <p:set>
                                      <p:cBhvr>
                                        <p:cTn id="26" dur="1" fill="hold">
                                          <p:stCondLst>
                                            <p:cond delay="0"/>
                                          </p:stCondLst>
                                        </p:cTn>
                                        <p:tgtEl>
                                          <p:spTgt spid="113"/>
                                        </p:tgtEl>
                                        <p:attrNameLst>
                                          <p:attrName>style.visibility</p:attrName>
                                        </p:attrNameLst>
                                      </p:cBhvr>
                                      <p:to>
                                        <p:strVal val="visible"/>
                                      </p:to>
                                    </p:set>
                                  </p:childTnLst>
                                </p:cTn>
                              </p:par>
                              <p:par>
                                <p:cTn id="27" presetID="1" presetClass="entr" fill="hold" nodeType="withEffect">
                                  <p:stCondLst>
                                    <p:cond delay="0"/>
                                  </p:stCondLst>
                                  <p:childTnLst>
                                    <p:set>
                                      <p:cBhvr>
                                        <p:cTn id="28" dur="1" fill="hold">
                                          <p:stCondLst>
                                            <p:cond delay="0"/>
                                          </p:stCondLst>
                                        </p:cTn>
                                        <p:tgtEl>
                                          <p:spTgt spid="114"/>
                                        </p:tgtEl>
                                        <p:attrNameLst>
                                          <p:attrName>style.visibility</p:attrName>
                                        </p:attrNameLst>
                                      </p:cBhvr>
                                      <p:to>
                                        <p:strVal val="visible"/>
                                      </p:to>
                                    </p:set>
                                  </p:childTnLst>
                                </p:cTn>
                              </p:par>
                              <p:par>
                                <p:cTn id="29" presetID="1" presetClass="entr" fill="hold" nodeType="withEffect">
                                  <p:stCondLst>
                                    <p:cond delay="0"/>
                                  </p:stCondLst>
                                  <p:childTnLst>
                                    <p:set>
                                      <p:cBhvr>
                                        <p:cTn id="30" dur="1" fill="hold">
                                          <p:stCondLst>
                                            <p:cond delay="0"/>
                                          </p:stCondLst>
                                        </p:cTn>
                                        <p:tgtEl>
                                          <p:spTgt spid="115"/>
                                        </p:tgtEl>
                                        <p:attrNameLst>
                                          <p:attrName>style.visibility</p:attrName>
                                        </p:attrNameLst>
                                      </p:cBhvr>
                                      <p:to>
                                        <p:strVal val="visible"/>
                                      </p:to>
                                    </p:set>
                                  </p:childTnLst>
                                </p:cTn>
                              </p:par>
                              <p:par>
                                <p:cTn id="31" presetID="1" presetClass="entr" fill="hold" nodeType="withEffect">
                                  <p:stCondLst>
                                    <p:cond delay="0"/>
                                  </p:stCondLst>
                                  <p:childTnLst>
                                    <p:set>
                                      <p:cBhvr>
                                        <p:cTn id="32" dur="1" fill="hold">
                                          <p:stCondLst>
                                            <p:cond delay="0"/>
                                          </p:stCondLst>
                                        </p:cTn>
                                        <p:tgtEl>
                                          <p:spTgt spid="116"/>
                                        </p:tgtEl>
                                        <p:attrNameLst>
                                          <p:attrName>style.visibility</p:attrName>
                                        </p:attrNameLst>
                                      </p:cBhvr>
                                      <p:to>
                                        <p:strVal val="visible"/>
                                      </p:to>
                                    </p:set>
                                  </p:childTnLst>
                                </p:cTn>
                              </p:par>
                              <p:par>
                                <p:cTn id="33" presetID="1" presetClass="entr" fill="hold" nodeType="withEffect">
                                  <p:stCondLst>
                                    <p:cond delay="0"/>
                                  </p:stCondLst>
                                  <p:childTnLst>
                                    <p:set>
                                      <p:cBhvr>
                                        <p:cTn id="34" dur="1" fill="hold">
                                          <p:stCondLst>
                                            <p:cond delay="0"/>
                                          </p:stCondLst>
                                        </p:cTn>
                                        <p:tgtEl>
                                          <p:spTgt spid="117"/>
                                        </p:tgtEl>
                                        <p:attrNameLst>
                                          <p:attrName>style.visibility</p:attrName>
                                        </p:attrNameLst>
                                      </p:cBhvr>
                                      <p:to>
                                        <p:strVal val="visible"/>
                                      </p:to>
                                    </p:set>
                                  </p:childTnLst>
                                </p:cTn>
                              </p:par>
                              <p:par>
                                <p:cTn id="35" presetID="1" presetClass="entr" fill="hold" nodeType="withEffect">
                                  <p:stCondLst>
                                    <p:cond delay="0"/>
                                  </p:stCondLst>
                                  <p:childTnLst>
                                    <p:set>
                                      <p:cBhvr>
                                        <p:cTn id="36" dur="1" fill="hold">
                                          <p:stCondLst>
                                            <p:cond delay="0"/>
                                          </p:stCondLst>
                                        </p:cTn>
                                        <p:tgtEl>
                                          <p:spTgt spid="118"/>
                                        </p:tgtEl>
                                        <p:attrNameLst>
                                          <p:attrName>style.visibility</p:attrName>
                                        </p:attrNameLst>
                                      </p:cBhvr>
                                      <p:to>
                                        <p:strVal val="visible"/>
                                      </p:to>
                                    </p:set>
                                  </p:childTnLst>
                                </p:cTn>
                              </p:par>
                              <p:par>
                                <p:cTn id="37" presetID="1" presetClass="entr" fill="hold" nodeType="withEffect">
                                  <p:stCondLst>
                                    <p:cond delay="0"/>
                                  </p:stCondLst>
                                  <p:childTnLst>
                                    <p:set>
                                      <p:cBhvr>
                                        <p:cTn id="38" dur="1" fill="hold">
                                          <p:stCondLst>
                                            <p:cond delay="0"/>
                                          </p:stCondLst>
                                        </p:cTn>
                                        <p:tgtEl>
                                          <p:spTgt spid="119"/>
                                        </p:tgtEl>
                                        <p:attrNameLst>
                                          <p:attrName>style.visibility</p:attrName>
                                        </p:attrNameLst>
                                      </p:cBhvr>
                                      <p:to>
                                        <p:strVal val="visible"/>
                                      </p:to>
                                    </p:set>
                                  </p:childTnLst>
                                </p:cTn>
                              </p:par>
                              <p:par>
                                <p:cTn id="39" presetID="1" presetClass="entr" fill="hold" nodeType="withEffect">
                                  <p:stCondLst>
                                    <p:cond delay="0"/>
                                  </p:stCondLst>
                                  <p:childTnLst>
                                    <p:set>
                                      <p:cBhvr>
                                        <p:cTn id="40" dur="1" fill="hold">
                                          <p:stCondLst>
                                            <p:cond delay="0"/>
                                          </p:stCondLst>
                                        </p:cTn>
                                        <p:tgtEl>
                                          <p:spTgt spid="120"/>
                                        </p:tgtEl>
                                        <p:attrNameLst>
                                          <p:attrName>style.visibility</p:attrName>
                                        </p:attrNameLst>
                                      </p:cBhvr>
                                      <p:to>
                                        <p:strVal val="visible"/>
                                      </p:to>
                                    </p:set>
                                  </p:childTnLst>
                                </p:cTn>
                              </p:par>
                              <p:par>
                                <p:cTn id="41" presetID="1" presetClass="entr" fill="hold" nodeType="withEffect">
                                  <p:stCondLst>
                                    <p:cond delay="0"/>
                                  </p:stCondLst>
                                  <p:childTnLst>
                                    <p:set>
                                      <p:cBhvr>
                                        <p:cTn id="42" dur="1" fill="hold">
                                          <p:stCondLst>
                                            <p:cond delay="0"/>
                                          </p:stCondLst>
                                        </p:cTn>
                                        <p:tgtEl>
                                          <p:spTgt spid="121"/>
                                        </p:tgtEl>
                                        <p:attrNameLst>
                                          <p:attrName>style.visibility</p:attrName>
                                        </p:attrNameLst>
                                      </p:cBhvr>
                                      <p:to>
                                        <p:strVal val="visible"/>
                                      </p:to>
                                    </p:set>
                                  </p:childTnLst>
                                </p:cTn>
                              </p:par>
                              <p:par>
                                <p:cTn id="43" presetID="1" presetClass="entr" fill="hold" nodeType="withEffect">
                                  <p:stCondLst>
                                    <p:cond delay="0"/>
                                  </p:stCondLst>
                                  <p:childTnLst>
                                    <p:set>
                                      <p:cBhvr>
                                        <p:cTn id="44" dur="1" fill="hold">
                                          <p:stCondLst>
                                            <p:cond delay="0"/>
                                          </p:stCondLst>
                                        </p:cTn>
                                        <p:tgtEl>
                                          <p:spTgt spid="122"/>
                                        </p:tgtEl>
                                        <p:attrNameLst>
                                          <p:attrName>style.visibility</p:attrName>
                                        </p:attrNameLst>
                                      </p:cBhvr>
                                      <p:to>
                                        <p:strVal val="visible"/>
                                      </p:to>
                                    </p:set>
                                  </p:childTnLst>
                                </p:cTn>
                              </p:par>
                              <p:par>
                                <p:cTn id="45" presetID="1" presetClass="entr" fill="hold" nodeType="withEffect">
                                  <p:stCondLst>
                                    <p:cond delay="0"/>
                                  </p:stCondLst>
                                  <p:childTnLst>
                                    <p:set>
                                      <p:cBhvr>
                                        <p:cTn id="46" dur="1" fill="hold">
                                          <p:stCondLst>
                                            <p:cond delay="0"/>
                                          </p:stCondLst>
                                        </p:cTn>
                                        <p:tgtEl>
                                          <p:spTgt spid="123"/>
                                        </p:tgtEl>
                                        <p:attrNameLst>
                                          <p:attrName>style.visibility</p:attrName>
                                        </p:attrNameLst>
                                      </p:cBhvr>
                                      <p:to>
                                        <p:strVal val="visible"/>
                                      </p:to>
                                    </p:set>
                                  </p:childTnLst>
                                </p:cTn>
                              </p:par>
                              <p:par>
                                <p:cTn id="47" presetID="1" presetClass="entr" fill="hold" nodeType="withEffect">
                                  <p:stCondLst>
                                    <p:cond delay="0"/>
                                  </p:stCondLst>
                                  <p:childTnLst>
                                    <p:set>
                                      <p:cBhvr>
                                        <p:cTn id="48" dur="1" fill="hold">
                                          <p:stCondLst>
                                            <p:cond delay="0"/>
                                          </p:stCondLst>
                                        </p:cTn>
                                        <p:tgtEl>
                                          <p:spTgt spid="124"/>
                                        </p:tgtEl>
                                        <p:attrNameLst>
                                          <p:attrName>style.visibility</p:attrName>
                                        </p:attrNameLst>
                                      </p:cBhvr>
                                      <p:to>
                                        <p:strVal val="visible"/>
                                      </p:to>
                                    </p:set>
                                  </p:childTnLst>
                                </p:cTn>
                              </p:par>
                              <p:par>
                                <p:cTn id="49" presetID="1" presetClass="entr" fill="hold" nodeType="withEffect">
                                  <p:stCondLst>
                                    <p:cond delay="0"/>
                                  </p:stCondLst>
                                  <p:childTnLst>
                                    <p:set>
                                      <p:cBhvr>
                                        <p:cTn id="50" dur="1" fill="hold">
                                          <p:stCondLst>
                                            <p:cond delay="0"/>
                                          </p:stCondLst>
                                        </p:cTn>
                                        <p:tgtEl>
                                          <p:spTgt spid="125"/>
                                        </p:tgtEl>
                                        <p:attrNameLst>
                                          <p:attrName>style.visibility</p:attrName>
                                        </p:attrNameLst>
                                      </p:cBhvr>
                                      <p:to>
                                        <p:strVal val="visible"/>
                                      </p:to>
                                    </p:set>
                                  </p:childTnLst>
                                </p:cTn>
                              </p:par>
                              <p:par>
                                <p:cTn id="51" presetID="1" presetClass="entr" fill="hold" nodeType="withEffect">
                                  <p:stCondLst>
                                    <p:cond delay="0"/>
                                  </p:stCondLst>
                                  <p:childTnLst>
                                    <p:set>
                                      <p:cBhvr>
                                        <p:cTn id="52" dur="1" fill="hold">
                                          <p:stCondLst>
                                            <p:cond delay="0"/>
                                          </p:stCondLst>
                                        </p:cTn>
                                        <p:tgtEl>
                                          <p:spTgt spid="126"/>
                                        </p:tgtEl>
                                        <p:attrNameLst>
                                          <p:attrName>style.visibility</p:attrName>
                                        </p:attrNameLst>
                                      </p:cBhvr>
                                      <p:to>
                                        <p:strVal val="visible"/>
                                      </p:to>
                                    </p:set>
                                  </p:childTnLst>
                                </p:cTn>
                              </p:par>
                              <p:par>
                                <p:cTn id="53" presetID="1" presetClass="entr" fill="hold" nodeType="withEffect">
                                  <p:stCondLst>
                                    <p:cond delay="0"/>
                                  </p:stCondLst>
                                  <p:childTnLst>
                                    <p:set>
                                      <p:cBhvr>
                                        <p:cTn id="54" dur="1" fill="hold">
                                          <p:stCondLst>
                                            <p:cond delay="0"/>
                                          </p:stCondLst>
                                        </p:cTn>
                                        <p:tgtEl>
                                          <p:spTgt spid="127"/>
                                        </p:tgtEl>
                                        <p:attrNameLst>
                                          <p:attrName>style.visibility</p:attrName>
                                        </p:attrNameLst>
                                      </p:cBhvr>
                                      <p:to>
                                        <p:strVal val="visible"/>
                                      </p:to>
                                    </p:set>
                                  </p:childTnLst>
                                </p:cTn>
                              </p:par>
                              <p:par>
                                <p:cTn id="55" presetID="1" presetClass="entr" fill="hold" nodeType="withEffect">
                                  <p:stCondLst>
                                    <p:cond delay="0"/>
                                  </p:stCondLst>
                                  <p:childTnLst>
                                    <p:set>
                                      <p:cBhvr>
                                        <p:cTn id="56" dur="1" fill="hold">
                                          <p:stCondLst>
                                            <p:cond delay="0"/>
                                          </p:stCondLst>
                                        </p:cTn>
                                        <p:tgtEl>
                                          <p:spTgt spid="128"/>
                                        </p:tgtEl>
                                        <p:attrNameLst>
                                          <p:attrName>style.visibility</p:attrName>
                                        </p:attrNameLst>
                                      </p:cBhvr>
                                      <p:to>
                                        <p:strVal val="visible"/>
                                      </p:to>
                                    </p:set>
                                  </p:childTnLst>
                                </p:cTn>
                              </p:par>
                              <p:par>
                                <p:cTn id="57" presetID="1" presetClass="entr" fill="hold" nodeType="withEffect">
                                  <p:stCondLst>
                                    <p:cond delay="0"/>
                                  </p:stCondLst>
                                  <p:childTnLst>
                                    <p:set>
                                      <p:cBhvr>
                                        <p:cTn id="58" dur="1" fill="hold">
                                          <p:stCondLst>
                                            <p:cond delay="0"/>
                                          </p:stCondLst>
                                        </p:cTn>
                                        <p:tgtEl>
                                          <p:spTgt spid="129"/>
                                        </p:tgtEl>
                                        <p:attrNameLst>
                                          <p:attrName>style.visibility</p:attrName>
                                        </p:attrNameLst>
                                      </p:cBhvr>
                                      <p:to>
                                        <p:strVal val="visible"/>
                                      </p:to>
                                    </p:set>
                                  </p:childTnLst>
                                </p:cTn>
                              </p:par>
                              <p:par>
                                <p:cTn id="59" presetID="1" presetClass="entr" fill="hold" nodeType="withEffect">
                                  <p:stCondLst>
                                    <p:cond delay="0"/>
                                  </p:stCondLst>
                                  <p:childTnLst>
                                    <p:set>
                                      <p:cBhvr>
                                        <p:cTn id="60" dur="1" fill="hold">
                                          <p:stCondLst>
                                            <p:cond delay="0"/>
                                          </p:stCondLst>
                                        </p:cTn>
                                        <p:tgtEl>
                                          <p:spTgt spid="130"/>
                                        </p:tgtEl>
                                        <p:attrNameLst>
                                          <p:attrName>style.visibility</p:attrName>
                                        </p:attrNameLst>
                                      </p:cBhvr>
                                      <p:to>
                                        <p:strVal val="visible"/>
                                      </p:to>
                                    </p:set>
                                  </p:childTnLst>
                                </p:cTn>
                              </p:par>
                              <p:par>
                                <p:cTn id="61" presetID="1" presetClass="entr" fill="hold" nodeType="withEffect">
                                  <p:stCondLst>
                                    <p:cond delay="0"/>
                                  </p:stCondLst>
                                  <p:childTnLst>
                                    <p:set>
                                      <p:cBhvr>
                                        <p:cTn id="62" dur="1" fill="hold">
                                          <p:stCondLst>
                                            <p:cond delay="0"/>
                                          </p:stCondLst>
                                        </p:cTn>
                                        <p:tgtEl>
                                          <p:spTgt spid="131"/>
                                        </p:tgtEl>
                                        <p:attrNameLst>
                                          <p:attrName>style.visibility</p:attrName>
                                        </p:attrNameLst>
                                      </p:cBhvr>
                                      <p:to>
                                        <p:strVal val="visible"/>
                                      </p:to>
                                    </p:set>
                                  </p:childTnLst>
                                </p:cTn>
                              </p:par>
                              <p:par>
                                <p:cTn id="63" presetID="1" presetClass="entr" fill="hold" nodeType="withEffect">
                                  <p:stCondLst>
                                    <p:cond delay="0"/>
                                  </p:stCondLst>
                                  <p:childTnLst>
                                    <p:set>
                                      <p:cBhvr>
                                        <p:cTn id="64" dur="1" fill="hold">
                                          <p:stCondLst>
                                            <p:cond delay="0"/>
                                          </p:stCondLst>
                                        </p:cTn>
                                        <p:tgtEl>
                                          <p:spTgt spid="132"/>
                                        </p:tgtEl>
                                        <p:attrNameLst>
                                          <p:attrName>style.visibility</p:attrName>
                                        </p:attrNameLst>
                                      </p:cBhvr>
                                      <p:to>
                                        <p:strVal val="visible"/>
                                      </p:to>
                                    </p:set>
                                  </p:childTnLst>
                                </p:cTn>
                              </p:par>
                              <p:par>
                                <p:cTn id="65" presetID="1" presetClass="entr" fill="hold" nodeType="withEffect">
                                  <p:stCondLst>
                                    <p:cond delay="0"/>
                                  </p:stCondLst>
                                  <p:childTnLst>
                                    <p:set>
                                      <p:cBhvr>
                                        <p:cTn id="66" dur="1" fill="hold">
                                          <p:stCondLst>
                                            <p:cond delay="0"/>
                                          </p:stCondLst>
                                        </p:cTn>
                                        <p:tgtEl>
                                          <p:spTgt spid="133"/>
                                        </p:tgtEl>
                                        <p:attrNameLst>
                                          <p:attrName>style.visibility</p:attrName>
                                        </p:attrNameLst>
                                      </p:cBhvr>
                                      <p:to>
                                        <p:strVal val="visible"/>
                                      </p:to>
                                    </p:set>
                                  </p:childTnLst>
                                </p:cTn>
                              </p:par>
                              <p:par>
                                <p:cTn id="67" presetID="1" presetClass="entr" fill="hold" nodeType="withEffect">
                                  <p:stCondLst>
                                    <p:cond delay="0"/>
                                  </p:stCondLst>
                                  <p:childTnLst>
                                    <p:set>
                                      <p:cBhvr>
                                        <p:cTn id="68" dur="1" fill="hold">
                                          <p:stCondLst>
                                            <p:cond delay="0"/>
                                          </p:stCondLst>
                                        </p:cTn>
                                        <p:tgtEl>
                                          <p:spTgt spid="134"/>
                                        </p:tgtEl>
                                        <p:attrNameLst>
                                          <p:attrName>style.visibility</p:attrName>
                                        </p:attrNameLst>
                                      </p:cBhvr>
                                      <p:to>
                                        <p:strVal val="visible"/>
                                      </p:to>
                                    </p:set>
                                  </p:childTnLst>
                                </p:cTn>
                              </p:par>
                              <p:par>
                                <p:cTn id="69" presetID="1" presetClass="entr" fill="hold" nodeType="withEffect">
                                  <p:stCondLst>
                                    <p:cond delay="0"/>
                                  </p:stCondLst>
                                  <p:childTnLst>
                                    <p:set>
                                      <p:cBhvr>
                                        <p:cTn id="70" dur="1" fill="hold">
                                          <p:stCondLst>
                                            <p:cond delay="0"/>
                                          </p:stCondLst>
                                        </p:cTn>
                                        <p:tgtEl>
                                          <p:spTgt spid="135"/>
                                        </p:tgtEl>
                                        <p:attrNameLst>
                                          <p:attrName>style.visibility</p:attrName>
                                        </p:attrNameLst>
                                      </p:cBhvr>
                                      <p:to>
                                        <p:strVal val="visible"/>
                                      </p:to>
                                    </p:set>
                                  </p:childTnLst>
                                </p:cTn>
                              </p:par>
                              <p:par>
                                <p:cTn id="71" presetID="1" presetClass="entr" fill="hold" nodeType="withEffect">
                                  <p:stCondLst>
                                    <p:cond delay="0"/>
                                  </p:stCondLst>
                                  <p:childTnLst>
                                    <p:set>
                                      <p:cBhvr>
                                        <p:cTn id="72" dur="1" fill="hold">
                                          <p:stCondLst>
                                            <p:cond delay="0"/>
                                          </p:stCondLst>
                                        </p:cTn>
                                        <p:tgtEl>
                                          <p:spTgt spid="136"/>
                                        </p:tgtEl>
                                        <p:attrNameLst>
                                          <p:attrName>style.visibility</p:attrName>
                                        </p:attrNameLst>
                                      </p:cBhvr>
                                      <p:to>
                                        <p:strVal val="visible"/>
                                      </p:to>
                                    </p:set>
                                  </p:childTnLst>
                                </p:cTn>
                              </p:par>
                              <p:par>
                                <p:cTn id="73" presetID="1" presetClass="entr" fill="hold" nodeType="withEffect">
                                  <p:stCondLst>
                                    <p:cond delay="0"/>
                                  </p:stCondLst>
                                  <p:childTnLst>
                                    <p:set>
                                      <p:cBhvr>
                                        <p:cTn id="74" dur="1" fill="hold">
                                          <p:stCondLst>
                                            <p:cond delay="0"/>
                                          </p:stCondLst>
                                        </p:cTn>
                                        <p:tgtEl>
                                          <p:spTgt spid="137"/>
                                        </p:tgtEl>
                                        <p:attrNameLst>
                                          <p:attrName>style.visibility</p:attrName>
                                        </p:attrNameLst>
                                      </p:cBhvr>
                                      <p:to>
                                        <p:strVal val="visible"/>
                                      </p:to>
                                    </p:set>
                                  </p:childTnLst>
                                </p:cTn>
                              </p:par>
                              <p:par>
                                <p:cTn id="75" presetID="1" presetClass="entr" fill="hold" nodeType="withEffect">
                                  <p:stCondLst>
                                    <p:cond delay="0"/>
                                  </p:stCondLst>
                                  <p:childTnLst>
                                    <p:set>
                                      <p:cBhvr>
                                        <p:cTn id="76" dur="1" fill="hold">
                                          <p:stCondLst>
                                            <p:cond delay="0"/>
                                          </p:stCondLst>
                                        </p:cTn>
                                        <p:tgtEl>
                                          <p:spTgt spid="138"/>
                                        </p:tgtEl>
                                        <p:attrNameLst>
                                          <p:attrName>style.visibility</p:attrName>
                                        </p:attrNameLst>
                                      </p:cBhvr>
                                      <p:to>
                                        <p:strVal val="visible"/>
                                      </p:to>
                                    </p:set>
                                  </p:childTnLst>
                                </p:cTn>
                              </p:par>
                              <p:par>
                                <p:cTn id="77" presetID="1" presetClass="entr" fill="hold" nodeType="withEffect">
                                  <p:stCondLst>
                                    <p:cond delay="0"/>
                                  </p:stCondLst>
                                  <p:childTnLst>
                                    <p:set>
                                      <p:cBhvr>
                                        <p:cTn id="78" dur="1" fill="hold">
                                          <p:stCondLst>
                                            <p:cond delay="0"/>
                                          </p:stCondLst>
                                        </p:cTn>
                                        <p:tgtEl>
                                          <p:spTgt spid="139"/>
                                        </p:tgtEl>
                                        <p:attrNameLst>
                                          <p:attrName>style.visibility</p:attrName>
                                        </p:attrNameLst>
                                      </p:cBhvr>
                                      <p:to>
                                        <p:strVal val="visible"/>
                                      </p:to>
                                    </p:set>
                                  </p:childTnLst>
                                </p:cTn>
                              </p:par>
                              <p:par>
                                <p:cTn id="79" presetID="1" presetClass="entr" fill="hold" nodeType="withEffect">
                                  <p:stCondLst>
                                    <p:cond delay="0"/>
                                  </p:stCondLst>
                                  <p:childTnLst>
                                    <p:set>
                                      <p:cBhvr>
                                        <p:cTn id="80" dur="1" fill="hold">
                                          <p:stCondLst>
                                            <p:cond delay="0"/>
                                          </p:stCondLst>
                                        </p:cTn>
                                        <p:tgtEl>
                                          <p:spTgt spid="140"/>
                                        </p:tgtEl>
                                        <p:attrNameLst>
                                          <p:attrName>style.visibility</p:attrName>
                                        </p:attrNameLst>
                                      </p:cBhvr>
                                      <p:to>
                                        <p:strVal val="visible"/>
                                      </p:to>
                                    </p:set>
                                  </p:childTnLst>
                                </p:cTn>
                              </p:par>
                              <p:par>
                                <p:cTn id="81" presetID="1" presetClass="entr" fill="hold" nodeType="withEffect">
                                  <p:stCondLst>
                                    <p:cond delay="0"/>
                                  </p:stCondLst>
                                  <p:childTnLst>
                                    <p:set>
                                      <p:cBhvr>
                                        <p:cTn id="82" dur="1" fill="hold">
                                          <p:stCondLst>
                                            <p:cond delay="0"/>
                                          </p:stCondLst>
                                        </p:cTn>
                                        <p:tgtEl>
                                          <p:spTgt spid="141"/>
                                        </p:tgtEl>
                                        <p:attrNameLst>
                                          <p:attrName>style.visibility</p:attrName>
                                        </p:attrNameLst>
                                      </p:cBhvr>
                                      <p:to>
                                        <p:strVal val="visible"/>
                                      </p:to>
                                    </p:set>
                                  </p:childTnLst>
                                </p:cTn>
                              </p:par>
                              <p:par>
                                <p:cTn id="83" presetID="1" presetClass="entr" fill="hold" nodeType="withEffect">
                                  <p:stCondLst>
                                    <p:cond delay="0"/>
                                  </p:stCondLst>
                                  <p:childTnLst>
                                    <p:set>
                                      <p:cBhvr>
                                        <p:cTn id="84" dur="1" fill="hold">
                                          <p:stCondLst>
                                            <p:cond delay="0"/>
                                          </p:stCondLst>
                                        </p:cTn>
                                        <p:tgtEl>
                                          <p:spTgt spid="142"/>
                                        </p:tgtEl>
                                        <p:attrNameLst>
                                          <p:attrName>style.visibility</p:attrName>
                                        </p:attrNameLst>
                                      </p:cBhvr>
                                      <p:to>
                                        <p:strVal val="visible"/>
                                      </p:to>
                                    </p:set>
                                  </p:childTnLst>
                                </p:cTn>
                              </p:par>
                              <p:par>
                                <p:cTn id="85" presetID="1" presetClass="entr" fill="hold" nodeType="withEffect">
                                  <p:stCondLst>
                                    <p:cond delay="0"/>
                                  </p:stCondLst>
                                  <p:childTnLst>
                                    <p:set>
                                      <p:cBhvr>
                                        <p:cTn id="86" dur="1" fill="hold">
                                          <p:stCondLst>
                                            <p:cond delay="0"/>
                                          </p:stCondLst>
                                        </p:cTn>
                                        <p:tgtEl>
                                          <p:spTgt spid="143"/>
                                        </p:tgtEl>
                                        <p:attrNameLst>
                                          <p:attrName>style.visibility</p:attrName>
                                        </p:attrNameLst>
                                      </p:cBhvr>
                                      <p:to>
                                        <p:strVal val="visible"/>
                                      </p:to>
                                    </p:set>
                                  </p:childTnLst>
                                </p:cTn>
                              </p:par>
                              <p:par>
                                <p:cTn id="87" presetID="1" presetClass="entr" fill="hold" nodeType="withEffect">
                                  <p:stCondLst>
                                    <p:cond delay="0"/>
                                  </p:stCondLst>
                                  <p:childTnLst>
                                    <p:set>
                                      <p:cBhvr>
                                        <p:cTn id="88" dur="1" fill="hold">
                                          <p:stCondLst>
                                            <p:cond delay="0"/>
                                          </p:stCondLst>
                                        </p:cTn>
                                        <p:tgtEl>
                                          <p:spTgt spid="144"/>
                                        </p:tgtEl>
                                        <p:attrNameLst>
                                          <p:attrName>style.visibility</p:attrName>
                                        </p:attrNameLst>
                                      </p:cBhvr>
                                      <p:to>
                                        <p:strVal val="visible"/>
                                      </p:to>
                                    </p:set>
                                  </p:childTnLst>
                                </p:cTn>
                              </p:par>
                              <p:par>
                                <p:cTn id="89" presetID="10" presetClass="exit" fill="hold" nodeType="withEffect">
                                  <p:stCondLst>
                                    <p:cond delay="0"/>
                                  </p:stCondLst>
                                  <p:childTnLst>
                                    <p:animEffect transition="out" filter="fade">
                                      <p:cBhvr additive="repl">
                                        <p:cTn id="90" dur="2000"/>
                                        <p:tgtEl>
                                          <p:spTgt spid="107"/>
                                        </p:tgtEl>
                                      </p:cBhvr>
                                    </p:animEffect>
                                    <p:set>
                                      <p:cBhvr>
                                        <p:cTn id="91" dur="1" fill="hold">
                                          <p:stCondLst>
                                            <p:cond delay="1999"/>
                                          </p:stCondLst>
                                        </p:cTn>
                                        <p:tgtEl>
                                          <p:spTgt spid="107"/>
                                        </p:tgtEl>
                                        <p:attrNameLst>
                                          <p:attrName>style.visibility</p:attrName>
                                        </p:attrNameLst>
                                      </p:cBhvr>
                                      <p:to>
                                        <p:strVal val="hidden"/>
                                      </p:to>
                                    </p:set>
                                  </p:childTnLst>
                                </p:cTn>
                              </p:par>
                              <p:par>
                                <p:cTn id="92" presetID="10" presetClass="exit" fill="hold" nodeType="withEffect">
                                  <p:stCondLst>
                                    <p:cond delay="0"/>
                                  </p:stCondLst>
                                  <p:childTnLst>
                                    <p:animEffect transition="out" filter="fade">
                                      <p:cBhvr additive="repl">
                                        <p:cTn id="93" dur="800"/>
                                        <p:tgtEl>
                                          <p:spTgt spid="108"/>
                                        </p:tgtEl>
                                      </p:cBhvr>
                                    </p:animEffect>
                                    <p:set>
                                      <p:cBhvr>
                                        <p:cTn id="94" dur="0" fill="hold">
                                          <p:stCondLst>
                                            <p:cond delay="799"/>
                                          </p:stCondLst>
                                        </p:cTn>
                                        <p:tgtEl>
                                          <p:spTgt spid="1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Typologie de </a:t>
            </a:r>
            <a:r>
              <a:rPr lang="fr-FR" dirty="0" err="1"/>
              <a:t>Vergnaud</a:t>
            </a:r>
            <a:endParaRPr lang="fr-FR" dirty="0"/>
          </a:p>
        </p:txBody>
      </p:sp>
      <p:sp>
        <p:nvSpPr>
          <p:cNvPr id="3" name="Espace réservé du contenu 2"/>
          <p:cNvSpPr>
            <a:spLocks noGrp="1"/>
          </p:cNvSpPr>
          <p:nvPr>
            <p:ph idx="1"/>
          </p:nvPr>
        </p:nvSpPr>
        <p:spPr/>
        <p:txBody>
          <a:bodyPr>
            <a:normAutofit/>
          </a:bodyPr>
          <a:lstStyle/>
          <a:p>
            <a:r>
              <a:rPr lang="fr-FR" dirty="0">
                <a:latin typeface="Arial" panose="020B0604020202020204" pitchFamily="34" charset="0"/>
                <a:cs typeface="Arial" panose="020B0604020202020204" pitchFamily="34" charset="0"/>
              </a:rPr>
              <a:t>Proposer des problèmes à classer :</a:t>
            </a:r>
          </a:p>
          <a:p>
            <a:pPr lvl="1">
              <a:buFont typeface="Wingdings" panose="05000000000000000000" pitchFamily="2" charset="2"/>
              <a:buChar char="§"/>
            </a:pPr>
            <a:r>
              <a:rPr lang="fr-FR" sz="2400" dirty="0">
                <a:latin typeface="Arial" panose="020B0604020202020204" pitchFamily="34" charset="0"/>
                <a:cs typeface="Arial" panose="020B0604020202020204" pitchFamily="34" charset="0"/>
              </a:rPr>
              <a:t>Chaque groupe  a trois problèmes qu’il doit classer dans le tableau selon la typologie de Vergnaud.</a:t>
            </a:r>
          </a:p>
          <a:p>
            <a:pPr lvl="1">
              <a:buFont typeface="Wingdings" panose="05000000000000000000" pitchFamily="2" charset="2"/>
              <a:buChar char="§"/>
            </a:pPr>
            <a:r>
              <a:rPr lang="fr-FR" sz="2400" dirty="0">
                <a:latin typeface="Arial" panose="020B0604020202020204" pitchFamily="34" charset="0"/>
                <a:cs typeface="Arial" panose="020B0604020202020204" pitchFamily="34" charset="0"/>
              </a:rPr>
              <a:t>Nous confronterons les résultats collectivement</a:t>
            </a:r>
          </a:p>
        </p:txBody>
      </p:sp>
    </p:spTree>
    <p:extLst>
      <p:ext uri="{BB962C8B-B14F-4D97-AF65-F5344CB8AC3E}">
        <p14:creationId xmlns:p14="http://schemas.microsoft.com/office/powerpoint/2010/main" val="4222345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Typologie de </a:t>
            </a:r>
            <a:r>
              <a:rPr lang="fr-FR" dirty="0" err="1"/>
              <a:t>Vergnaud</a:t>
            </a:r>
            <a:endParaRPr lang="fr-FR" dirty="0"/>
          </a:p>
        </p:txBody>
      </p:sp>
      <p:sp>
        <p:nvSpPr>
          <p:cNvPr id="3" name="Espace réservé du contenu 2"/>
          <p:cNvSpPr>
            <a:spLocks noGrp="1"/>
          </p:cNvSpPr>
          <p:nvPr>
            <p:ph idx="1"/>
          </p:nvPr>
        </p:nvSpPr>
        <p:spPr/>
        <p:txBody>
          <a:bodyPr>
            <a:normAutofit/>
          </a:bodyPr>
          <a:lstStyle/>
          <a:p>
            <a:pPr marL="0" indent="0">
              <a:buNone/>
            </a:pPr>
            <a:r>
              <a:rPr lang="fr-FR" dirty="0"/>
              <a:t>				</a:t>
            </a:r>
            <a:r>
              <a:rPr lang="fr-FR" sz="1600" dirty="0"/>
              <a:t>		</a:t>
            </a:r>
          </a:p>
          <a:p>
            <a:pPr marL="2286000" lvl="5" indent="0">
              <a:buNone/>
            </a:pPr>
            <a:endParaRPr lang="fr-FR" sz="600" dirty="0"/>
          </a:p>
        </p:txBody>
      </p:sp>
      <p:pic>
        <p:nvPicPr>
          <p:cNvPr id="4" name="Image 3"/>
          <p:cNvPicPr>
            <a:picLocks noChangeAspect="1"/>
          </p:cNvPicPr>
          <p:nvPr/>
        </p:nvPicPr>
        <p:blipFill>
          <a:blip r:embed="rId2"/>
          <a:stretch>
            <a:fillRect/>
          </a:stretch>
        </p:blipFill>
        <p:spPr>
          <a:xfrm>
            <a:off x="1661375" y="523044"/>
            <a:ext cx="8950817" cy="5822259"/>
          </a:xfrm>
          <a:prstGeom prst="rect">
            <a:avLst/>
          </a:prstGeom>
        </p:spPr>
      </p:pic>
    </p:spTree>
    <p:extLst>
      <p:ext uri="{BB962C8B-B14F-4D97-AF65-F5344CB8AC3E}">
        <p14:creationId xmlns:p14="http://schemas.microsoft.com/office/powerpoint/2010/main" val="2990546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Objectif du module</a:t>
            </a:r>
          </a:p>
        </p:txBody>
      </p:sp>
      <p:sp>
        <p:nvSpPr>
          <p:cNvPr id="3" name="Espace réservé du contenu 2"/>
          <p:cNvSpPr>
            <a:spLocks noGrp="1"/>
          </p:cNvSpPr>
          <p:nvPr>
            <p:ph idx="1"/>
          </p:nvPr>
        </p:nvSpPr>
        <p:spPr/>
        <p:txBody>
          <a:bodyPr/>
          <a:lstStyle/>
          <a:p>
            <a:endParaRPr lang="fr-FR" dirty="0"/>
          </a:p>
          <a:p>
            <a:endParaRPr lang="fr-FR" dirty="0"/>
          </a:p>
          <a:p>
            <a:pPr marL="0" indent="0">
              <a:buNone/>
            </a:pPr>
            <a:r>
              <a:rPr lang="fr-FR" sz="2800" dirty="0"/>
              <a:t> Faire évoluer l’enseignement de la résolution de problèmes pour que chaque élève réussisse à résoudre certains types de problèmes et cherche à résoudre d’autres types de problèmes.</a:t>
            </a:r>
          </a:p>
        </p:txBody>
      </p:sp>
    </p:spTree>
    <p:extLst>
      <p:ext uri="{BB962C8B-B14F-4D97-AF65-F5344CB8AC3E}">
        <p14:creationId xmlns:p14="http://schemas.microsoft.com/office/powerpoint/2010/main" val="1819509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79CE985-CB9A-424E-B552-510851A5DF28}"/>
              </a:ext>
            </a:extLst>
          </p:cNvPr>
          <p:cNvPicPr>
            <a:picLocks noChangeAspect="1"/>
          </p:cNvPicPr>
          <p:nvPr/>
        </p:nvPicPr>
        <p:blipFill>
          <a:blip r:embed="rId2"/>
          <a:stretch>
            <a:fillRect/>
          </a:stretch>
        </p:blipFill>
        <p:spPr>
          <a:xfrm>
            <a:off x="1416677" y="497841"/>
            <a:ext cx="9362941" cy="5892884"/>
          </a:xfrm>
          <a:prstGeom prst="rect">
            <a:avLst/>
          </a:prstGeom>
        </p:spPr>
      </p:pic>
    </p:spTree>
    <p:extLst>
      <p:ext uri="{BB962C8B-B14F-4D97-AF65-F5344CB8AC3E}">
        <p14:creationId xmlns:p14="http://schemas.microsoft.com/office/powerpoint/2010/main" val="3669087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811BD9EC-C0B5-463C-8B2B-75A19FC8FDD2}"/>
              </a:ext>
            </a:extLst>
          </p:cNvPr>
          <p:cNvPicPr>
            <a:picLocks noGrp="1" noChangeAspect="1"/>
          </p:cNvPicPr>
          <p:nvPr>
            <p:ph idx="1"/>
          </p:nvPr>
        </p:nvPicPr>
        <p:blipFill>
          <a:blip r:embed="rId2"/>
          <a:stretch>
            <a:fillRect/>
          </a:stretch>
        </p:blipFill>
        <p:spPr>
          <a:xfrm>
            <a:off x="1359797" y="768227"/>
            <a:ext cx="9481681" cy="5321546"/>
          </a:xfrm>
        </p:spPr>
      </p:pic>
    </p:spTree>
    <p:extLst>
      <p:ext uri="{BB962C8B-B14F-4D97-AF65-F5344CB8AC3E}">
        <p14:creationId xmlns:p14="http://schemas.microsoft.com/office/powerpoint/2010/main" val="3367886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travaux de recherche de Riley</a:t>
            </a:r>
          </a:p>
        </p:txBody>
      </p:sp>
      <p:pic>
        <p:nvPicPr>
          <p:cNvPr id="5" name="Espace réservé du contenu 4"/>
          <p:cNvPicPr>
            <a:picLocks noGrp="1" noChangeAspect="1"/>
          </p:cNvPicPr>
          <p:nvPr>
            <p:ph idx="1"/>
          </p:nvPr>
        </p:nvPicPr>
        <p:blipFill>
          <a:blip r:embed="rId2"/>
          <a:stretch>
            <a:fillRect/>
          </a:stretch>
        </p:blipFill>
        <p:spPr>
          <a:xfrm>
            <a:off x="1481078" y="982132"/>
            <a:ext cx="9229844" cy="5272425"/>
          </a:xfrm>
          <a:prstGeom prst="rect">
            <a:avLst/>
          </a:prstGeom>
        </p:spPr>
      </p:pic>
    </p:spTree>
    <p:extLst>
      <p:ext uri="{BB962C8B-B14F-4D97-AF65-F5344CB8AC3E}">
        <p14:creationId xmlns:p14="http://schemas.microsoft.com/office/powerpoint/2010/main" val="2369880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Ramener le réel dans la formation (suite)</a:t>
            </a:r>
          </a:p>
        </p:txBody>
      </p:sp>
      <p:sp>
        <p:nvSpPr>
          <p:cNvPr id="3" name="Espace réservé du contenu 2"/>
          <p:cNvSpPr>
            <a:spLocks noGrp="1"/>
          </p:cNvSpPr>
          <p:nvPr>
            <p:ph idx="1"/>
          </p:nvPr>
        </p:nvSpPr>
        <p:spPr/>
        <p:txBody>
          <a:bodyPr>
            <a:normAutofit fontScale="85000" lnSpcReduction="10000"/>
          </a:bodyPr>
          <a:lstStyle/>
          <a:p>
            <a:pPr marL="0" indent="0">
              <a:buNone/>
            </a:pPr>
            <a:r>
              <a:rPr lang="fr-FR" dirty="0"/>
              <a:t>A. Léo et Lucie ont 43 (93) billes à eux deux. Léo a 6 billes. Combien Lucie a-t-elle de billes ?</a:t>
            </a:r>
          </a:p>
          <a:p>
            <a:pPr marL="0" indent="0">
              <a:buNone/>
            </a:pPr>
            <a:endParaRPr lang="fr-FR" sz="1050" dirty="0">
              <a:solidFill>
                <a:srgbClr val="FF0000"/>
              </a:solidFill>
            </a:endParaRPr>
          </a:p>
          <a:p>
            <a:pPr marL="0" indent="0">
              <a:buNone/>
            </a:pPr>
            <a:r>
              <a:rPr lang="fr-FR" dirty="0"/>
              <a:t>B. Lucie avait 43 (93) billes ce matin. Elle a perdu 6 billes pendant la récréation. Combien a-t-elle de billes maintenant ?</a:t>
            </a:r>
          </a:p>
          <a:p>
            <a:pPr marL="0" indent="0">
              <a:buNone/>
            </a:pPr>
            <a:endParaRPr lang="fr-FR" sz="1050" dirty="0"/>
          </a:p>
          <a:p>
            <a:pPr marL="0" indent="0">
              <a:buNone/>
            </a:pPr>
            <a:r>
              <a:rPr lang="fr-FR" dirty="0"/>
              <a:t>C.  Lucie avait 43 (93) billes ce matin. Elle a perdu 37 (87) billes pendant la récréation. Combien a-t-elle de billes maintenant ?</a:t>
            </a:r>
          </a:p>
          <a:p>
            <a:pPr marL="0" indent="0">
              <a:buNone/>
            </a:pPr>
            <a:endParaRPr lang="fr-FR" sz="1200" dirty="0"/>
          </a:p>
          <a:p>
            <a:pPr marL="0" indent="0">
              <a:buNone/>
            </a:pPr>
            <a:r>
              <a:rPr lang="fr-FR" dirty="0"/>
              <a:t>D</a:t>
            </a:r>
            <a:r>
              <a:rPr lang="fr-FR" b="1" dirty="0"/>
              <a:t>.  </a:t>
            </a:r>
            <a:r>
              <a:rPr lang="fr-FR" dirty="0"/>
              <a:t>Lucie a gagné 6 billes à la récréation. Maintenant elle a 43 (93)billes. Combien de billes avait-elle avant la récréation ?</a:t>
            </a:r>
          </a:p>
          <a:p>
            <a:endParaRPr lang="fr-FR" dirty="0"/>
          </a:p>
        </p:txBody>
      </p:sp>
    </p:spTree>
    <p:extLst>
      <p:ext uri="{BB962C8B-B14F-4D97-AF65-F5344CB8AC3E}">
        <p14:creationId xmlns:p14="http://schemas.microsoft.com/office/powerpoint/2010/main" val="549290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Ramener le réel dans la formation</a:t>
            </a:r>
          </a:p>
        </p:txBody>
      </p:sp>
      <p:sp>
        <p:nvSpPr>
          <p:cNvPr id="3" name="Espace réservé du contenu 2"/>
          <p:cNvSpPr>
            <a:spLocks noGrp="1"/>
          </p:cNvSpPr>
          <p:nvPr>
            <p:ph idx="1"/>
          </p:nvPr>
        </p:nvSpPr>
        <p:spPr/>
        <p:txBody>
          <a:bodyPr/>
          <a:lstStyle/>
          <a:p>
            <a:r>
              <a:rPr lang="fr-FR" dirty="0"/>
              <a:t>A. Problème de partie/tout, recherche d’une partie</a:t>
            </a:r>
          </a:p>
          <a:p>
            <a:r>
              <a:rPr lang="fr-FR" dirty="0"/>
              <a:t>B. Problème de transformation,  recherche de l’état final, on enlève peu</a:t>
            </a:r>
          </a:p>
          <a:p>
            <a:r>
              <a:rPr lang="fr-FR" dirty="0"/>
              <a:t>C. Problème de transformation, recherche de l’état final, on enlève beaucoup</a:t>
            </a:r>
          </a:p>
          <a:p>
            <a:r>
              <a:rPr lang="fr-FR" dirty="0"/>
              <a:t>D. Problème de transformation, recherche de l’état initial</a:t>
            </a:r>
          </a:p>
          <a:p>
            <a:endParaRPr lang="fr-FR" dirty="0"/>
          </a:p>
          <a:p>
            <a:r>
              <a:rPr lang="fr-FR" dirty="0"/>
              <a:t>Par ordre croissant de difficulté: C/B A/D</a:t>
            </a:r>
          </a:p>
          <a:p>
            <a:endParaRPr lang="fr-FR" dirty="0"/>
          </a:p>
        </p:txBody>
      </p:sp>
    </p:spTree>
    <p:extLst>
      <p:ext uri="{BB962C8B-B14F-4D97-AF65-F5344CB8AC3E}">
        <p14:creationId xmlns:p14="http://schemas.microsoft.com/office/powerpoint/2010/main" val="1013917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737434"/>
            <a:ext cx="9601196" cy="1303867"/>
          </a:xfrm>
        </p:spPr>
        <p:txBody>
          <a:bodyPr>
            <a:normAutofit fontScale="90000"/>
          </a:bodyPr>
          <a:lstStyle/>
          <a:p>
            <a:br>
              <a:rPr lang="fr-FR" b="1" dirty="0"/>
            </a:br>
            <a:r>
              <a:rPr lang="fr-FR" b="1" dirty="0"/>
              <a:t>Un outil : une progression annuelle au CE1</a:t>
            </a:r>
            <a:br>
              <a:rPr lang="fr-FR" sz="3200" b="1" dirty="0"/>
            </a:br>
            <a:r>
              <a:rPr lang="fr-FR" b="1" dirty="0"/>
              <a:t> </a:t>
            </a:r>
            <a:br>
              <a:rPr lang="fr-FR" dirty="0"/>
            </a:br>
            <a:endParaRPr lang="fr-FR" dirty="0"/>
          </a:p>
        </p:txBody>
      </p:sp>
      <p:pic>
        <p:nvPicPr>
          <p:cNvPr id="5" name="Espace réservé du contenu 4"/>
          <p:cNvPicPr>
            <a:picLocks noGrp="1" noChangeAspect="1"/>
          </p:cNvPicPr>
          <p:nvPr>
            <p:ph idx="1"/>
          </p:nvPr>
        </p:nvPicPr>
        <p:blipFill>
          <a:blip r:embed="rId2"/>
          <a:stretch>
            <a:fillRect/>
          </a:stretch>
        </p:blipFill>
        <p:spPr>
          <a:xfrm>
            <a:off x="1666326" y="1455313"/>
            <a:ext cx="8866886" cy="4797245"/>
          </a:xfrm>
          <a:prstGeom prst="rect">
            <a:avLst/>
          </a:prstGeom>
        </p:spPr>
      </p:pic>
    </p:spTree>
    <p:extLst>
      <p:ext uri="{BB962C8B-B14F-4D97-AF65-F5344CB8AC3E}">
        <p14:creationId xmlns:p14="http://schemas.microsoft.com/office/powerpoint/2010/main" val="3027977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642395"/>
            <a:ext cx="9601196" cy="1303867"/>
          </a:xfrm>
        </p:spPr>
        <p:txBody>
          <a:bodyPr>
            <a:normAutofit fontScale="90000"/>
          </a:bodyPr>
          <a:lstStyle/>
          <a:p>
            <a:r>
              <a:rPr lang="fr-FR" b="1" dirty="0"/>
              <a:t>Un outil : une progression annuelle au CE2</a:t>
            </a:r>
            <a:br>
              <a:rPr lang="fr-FR" sz="3200" b="1" dirty="0"/>
            </a:br>
            <a:endParaRPr lang="fr-FR" dirty="0"/>
          </a:p>
        </p:txBody>
      </p:sp>
      <p:pic>
        <p:nvPicPr>
          <p:cNvPr id="4" name="Espace réservé du contenu 3"/>
          <p:cNvPicPr>
            <a:picLocks noGrp="1" noChangeAspect="1"/>
          </p:cNvPicPr>
          <p:nvPr>
            <p:ph idx="1"/>
          </p:nvPr>
        </p:nvPicPr>
        <p:blipFill>
          <a:blip r:embed="rId2"/>
          <a:stretch>
            <a:fillRect/>
          </a:stretch>
        </p:blipFill>
        <p:spPr>
          <a:xfrm>
            <a:off x="937572" y="1506828"/>
            <a:ext cx="10278916" cy="4708777"/>
          </a:xfrm>
          <a:prstGeom prst="rect">
            <a:avLst/>
          </a:prstGeom>
        </p:spPr>
      </p:pic>
    </p:spTree>
    <p:extLst>
      <p:ext uri="{BB962C8B-B14F-4D97-AF65-F5344CB8AC3E}">
        <p14:creationId xmlns:p14="http://schemas.microsoft.com/office/powerpoint/2010/main" val="395907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D2CD42-CFC9-489B-AB5C-45B25BA39BB0}"/>
              </a:ext>
            </a:extLst>
          </p:cNvPr>
          <p:cNvSpPr>
            <a:spLocks noGrp="1"/>
          </p:cNvSpPr>
          <p:nvPr>
            <p:ph type="title"/>
          </p:nvPr>
        </p:nvSpPr>
        <p:spPr/>
        <p:txBody>
          <a:bodyPr/>
          <a:lstStyle/>
          <a:p>
            <a:r>
              <a:rPr lang="fr-FR" b="1" dirty="0">
                <a:solidFill>
                  <a:schemeClr val="accent1"/>
                </a:solidFill>
              </a:rPr>
              <a:t>Progressions annuelles</a:t>
            </a:r>
          </a:p>
        </p:txBody>
      </p:sp>
      <p:sp>
        <p:nvSpPr>
          <p:cNvPr id="3" name="Espace réservé du contenu 2">
            <a:extLst>
              <a:ext uri="{FF2B5EF4-FFF2-40B4-BE49-F238E27FC236}">
                <a16:creationId xmlns:a16="http://schemas.microsoft.com/office/drawing/2014/main" id="{03318210-8197-4A54-AB5C-A6D914C94F3B}"/>
              </a:ext>
            </a:extLst>
          </p:cNvPr>
          <p:cNvSpPr>
            <a:spLocks noGrp="1"/>
          </p:cNvSpPr>
          <p:nvPr>
            <p:ph idx="1"/>
          </p:nvPr>
        </p:nvSpPr>
        <p:spPr/>
        <p:txBody>
          <a:bodyPr>
            <a:normAutofit lnSpcReduction="10000"/>
          </a:bodyPr>
          <a:lstStyle/>
          <a:p>
            <a:r>
              <a:rPr lang="fr-FR" dirty="0">
                <a:latin typeface="Arial" panose="020B0604020202020204" pitchFamily="34" charset="0"/>
                <a:cs typeface="Arial" panose="020B0604020202020204" pitchFamily="34" charset="0"/>
              </a:rPr>
              <a:t>Pour aller plus loin dans cette progression, nous vous proposons de prendre le temps d’analyser deux progressions détaillées (par période) :</a:t>
            </a:r>
          </a:p>
          <a:p>
            <a:pPr lvl="1">
              <a:buFont typeface="Wingdings" panose="05000000000000000000" pitchFamily="2" charset="2"/>
              <a:buChar char="§"/>
            </a:pPr>
            <a:r>
              <a:rPr lang="fr-FR" sz="2400" dirty="0">
                <a:latin typeface="Arial" panose="020B0604020202020204" pitchFamily="34" charset="0"/>
                <a:cs typeface="Arial" panose="020B0604020202020204" pitchFamily="34" charset="0"/>
              </a:rPr>
              <a:t>Une pour le CE1</a:t>
            </a:r>
          </a:p>
          <a:p>
            <a:pPr lvl="1">
              <a:buFont typeface="Wingdings" panose="05000000000000000000" pitchFamily="2" charset="2"/>
              <a:buChar char="§"/>
            </a:pPr>
            <a:r>
              <a:rPr lang="fr-FR" sz="2400" dirty="0">
                <a:latin typeface="Arial" panose="020B0604020202020204" pitchFamily="34" charset="0"/>
                <a:cs typeface="Arial" panose="020B0604020202020204" pitchFamily="34" charset="0"/>
              </a:rPr>
              <a:t>Une pour le CE2</a:t>
            </a:r>
          </a:p>
          <a:p>
            <a:pPr lvl="1"/>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Une fois ces documents parcourus, nous échangerons sur leurs contenus.</a:t>
            </a:r>
          </a:p>
        </p:txBody>
      </p:sp>
    </p:spTree>
    <p:extLst>
      <p:ext uri="{BB962C8B-B14F-4D97-AF65-F5344CB8AC3E}">
        <p14:creationId xmlns:p14="http://schemas.microsoft.com/office/powerpoint/2010/main" val="303389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33A21BC-083C-43EE-AFFD-8689E88BCF38}"/>
              </a:ext>
            </a:extLst>
          </p:cNvPr>
          <p:cNvPicPr>
            <a:picLocks noChangeAspect="1"/>
          </p:cNvPicPr>
          <p:nvPr/>
        </p:nvPicPr>
        <p:blipFill>
          <a:blip r:embed="rId2"/>
          <a:stretch>
            <a:fillRect/>
          </a:stretch>
        </p:blipFill>
        <p:spPr>
          <a:xfrm>
            <a:off x="6853412" y="604773"/>
            <a:ext cx="4025852" cy="5633944"/>
          </a:xfrm>
          <a:prstGeom prst="rect">
            <a:avLst/>
          </a:prstGeom>
          <a:ln>
            <a:solidFill>
              <a:schemeClr val="tx1">
                <a:lumMod val="50000"/>
                <a:lumOff val="50000"/>
              </a:schemeClr>
            </a:solidFill>
          </a:ln>
        </p:spPr>
      </p:pic>
      <p:pic>
        <p:nvPicPr>
          <p:cNvPr id="5" name="Image 4">
            <a:extLst>
              <a:ext uri="{FF2B5EF4-FFF2-40B4-BE49-F238E27FC236}">
                <a16:creationId xmlns:a16="http://schemas.microsoft.com/office/drawing/2014/main" id="{987F2BC1-FE4F-4FD8-B226-62137A1A50A3}"/>
              </a:ext>
            </a:extLst>
          </p:cNvPr>
          <p:cNvPicPr>
            <a:picLocks noChangeAspect="1"/>
          </p:cNvPicPr>
          <p:nvPr/>
        </p:nvPicPr>
        <p:blipFill>
          <a:blip r:embed="rId3"/>
          <a:stretch>
            <a:fillRect/>
          </a:stretch>
        </p:blipFill>
        <p:spPr>
          <a:xfrm>
            <a:off x="1179184" y="604773"/>
            <a:ext cx="4187013" cy="5633224"/>
          </a:xfrm>
          <a:prstGeom prst="rect">
            <a:avLst/>
          </a:prstGeom>
          <a:ln>
            <a:solidFill>
              <a:schemeClr val="tx1">
                <a:lumMod val="50000"/>
                <a:lumOff val="50000"/>
              </a:schemeClr>
            </a:solidFill>
          </a:ln>
        </p:spPr>
      </p:pic>
      <p:sp>
        <p:nvSpPr>
          <p:cNvPr id="6" name="ZoneTexte 5">
            <a:extLst>
              <a:ext uri="{FF2B5EF4-FFF2-40B4-BE49-F238E27FC236}">
                <a16:creationId xmlns:a16="http://schemas.microsoft.com/office/drawing/2014/main" id="{F28E2033-DF06-4E5C-B9A8-5F05EEEB0B5C}"/>
              </a:ext>
            </a:extLst>
          </p:cNvPr>
          <p:cNvSpPr txBox="1"/>
          <p:nvPr/>
        </p:nvSpPr>
        <p:spPr>
          <a:xfrm>
            <a:off x="5502184" y="1518143"/>
            <a:ext cx="1222173" cy="1938992"/>
          </a:xfrm>
          <a:prstGeom prst="rect">
            <a:avLst/>
          </a:prstGeom>
          <a:noFill/>
        </p:spPr>
        <p:txBody>
          <a:bodyPr wrap="square" rtlCol="0">
            <a:spAutoFit/>
          </a:bodyPr>
          <a:lstStyle/>
          <a:p>
            <a:pPr algn="r"/>
            <a:r>
              <a:rPr lang="fr-FR" sz="2000" b="1" dirty="0">
                <a:latin typeface="Arial" panose="020B0604020202020204" pitchFamily="34" charset="0"/>
                <a:cs typeface="Arial" panose="020B0604020202020204" pitchFamily="34" charset="0"/>
              </a:rPr>
              <a:t>CE1</a:t>
            </a:r>
          </a:p>
          <a:p>
            <a:endParaRPr lang="fr-FR" sz="2000" b="1" dirty="0">
              <a:latin typeface="Arial" panose="020B0604020202020204" pitchFamily="34" charset="0"/>
              <a:cs typeface="Arial" panose="020B0604020202020204" pitchFamily="34" charset="0"/>
            </a:endParaRPr>
          </a:p>
          <a:p>
            <a:endParaRPr lang="fr-FR" sz="2000" b="1" dirty="0">
              <a:latin typeface="Arial" panose="020B0604020202020204" pitchFamily="34" charset="0"/>
              <a:cs typeface="Arial" panose="020B0604020202020204" pitchFamily="34" charset="0"/>
            </a:endParaRPr>
          </a:p>
          <a:p>
            <a:endParaRPr lang="fr-FR" sz="2000" b="1" dirty="0">
              <a:latin typeface="Arial" panose="020B0604020202020204" pitchFamily="34" charset="0"/>
              <a:cs typeface="Arial" panose="020B0604020202020204" pitchFamily="34" charset="0"/>
            </a:endParaRPr>
          </a:p>
          <a:p>
            <a:endParaRPr lang="fr-FR" sz="2000" b="1" dirty="0">
              <a:latin typeface="Arial" panose="020B0604020202020204" pitchFamily="34" charset="0"/>
              <a:cs typeface="Arial" panose="020B0604020202020204" pitchFamily="34" charset="0"/>
            </a:endParaRPr>
          </a:p>
          <a:p>
            <a:r>
              <a:rPr lang="fr-FR" sz="2000" b="1" dirty="0">
                <a:latin typeface="Arial" panose="020B0604020202020204" pitchFamily="34" charset="0"/>
                <a:cs typeface="Arial" panose="020B0604020202020204" pitchFamily="34" charset="0"/>
              </a:rPr>
              <a:t>CE2</a:t>
            </a:r>
          </a:p>
        </p:txBody>
      </p:sp>
      <p:sp>
        <p:nvSpPr>
          <p:cNvPr id="7" name="Flèche : droite 6">
            <a:extLst>
              <a:ext uri="{FF2B5EF4-FFF2-40B4-BE49-F238E27FC236}">
                <a16:creationId xmlns:a16="http://schemas.microsoft.com/office/drawing/2014/main" id="{CE7A0BA5-B33B-4EDD-BFD3-0D94B1253F5A}"/>
              </a:ext>
            </a:extLst>
          </p:cNvPr>
          <p:cNvSpPr/>
          <p:nvPr/>
        </p:nvSpPr>
        <p:spPr>
          <a:xfrm rot="10800000">
            <a:off x="5530846" y="1645918"/>
            <a:ext cx="565154" cy="168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 droite 7">
            <a:extLst>
              <a:ext uri="{FF2B5EF4-FFF2-40B4-BE49-F238E27FC236}">
                <a16:creationId xmlns:a16="http://schemas.microsoft.com/office/drawing/2014/main" id="{3DB6A0BD-1663-4273-85D9-8D9EA7832EFD}"/>
              </a:ext>
            </a:extLst>
          </p:cNvPr>
          <p:cNvSpPr/>
          <p:nvPr/>
        </p:nvSpPr>
        <p:spPr>
          <a:xfrm>
            <a:off x="6152271" y="3148817"/>
            <a:ext cx="565154" cy="168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03224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1224B32-E767-4803-B604-6F72D7B906C9}"/>
              </a:ext>
            </a:extLst>
          </p:cNvPr>
          <p:cNvPicPr>
            <a:picLocks noChangeAspect="1"/>
          </p:cNvPicPr>
          <p:nvPr/>
        </p:nvPicPr>
        <p:blipFill>
          <a:blip r:embed="rId2"/>
          <a:stretch>
            <a:fillRect/>
          </a:stretch>
        </p:blipFill>
        <p:spPr>
          <a:xfrm>
            <a:off x="1164744" y="621955"/>
            <a:ext cx="4138776" cy="5615250"/>
          </a:xfrm>
          <a:prstGeom prst="rect">
            <a:avLst/>
          </a:prstGeom>
          <a:ln>
            <a:solidFill>
              <a:schemeClr val="tx1">
                <a:lumMod val="50000"/>
                <a:lumOff val="50000"/>
              </a:schemeClr>
            </a:solidFill>
          </a:ln>
        </p:spPr>
      </p:pic>
      <p:pic>
        <p:nvPicPr>
          <p:cNvPr id="5" name="Image 4">
            <a:extLst>
              <a:ext uri="{FF2B5EF4-FFF2-40B4-BE49-F238E27FC236}">
                <a16:creationId xmlns:a16="http://schemas.microsoft.com/office/drawing/2014/main" id="{E15C6573-CF46-4139-B1FE-7EBBCB745D4D}"/>
              </a:ext>
            </a:extLst>
          </p:cNvPr>
          <p:cNvPicPr>
            <a:picLocks noChangeAspect="1"/>
          </p:cNvPicPr>
          <p:nvPr/>
        </p:nvPicPr>
        <p:blipFill>
          <a:blip r:embed="rId3"/>
          <a:stretch>
            <a:fillRect/>
          </a:stretch>
        </p:blipFill>
        <p:spPr>
          <a:xfrm>
            <a:off x="6464689" y="621955"/>
            <a:ext cx="4389213" cy="5615250"/>
          </a:xfrm>
          <a:prstGeom prst="rect">
            <a:avLst/>
          </a:prstGeom>
          <a:ln>
            <a:solidFill>
              <a:schemeClr val="tx1">
                <a:lumMod val="50000"/>
                <a:lumOff val="50000"/>
              </a:schemeClr>
            </a:solidFill>
          </a:ln>
        </p:spPr>
      </p:pic>
      <p:pic>
        <p:nvPicPr>
          <p:cNvPr id="6" name="Image 5">
            <a:extLst>
              <a:ext uri="{FF2B5EF4-FFF2-40B4-BE49-F238E27FC236}">
                <a16:creationId xmlns:a16="http://schemas.microsoft.com/office/drawing/2014/main" id="{64463542-1B53-4B4C-862D-23E95056F2A6}"/>
              </a:ext>
            </a:extLst>
          </p:cNvPr>
          <p:cNvPicPr>
            <a:picLocks noChangeAspect="1"/>
          </p:cNvPicPr>
          <p:nvPr/>
        </p:nvPicPr>
        <p:blipFill>
          <a:blip r:embed="rId4"/>
          <a:stretch>
            <a:fillRect/>
          </a:stretch>
        </p:blipFill>
        <p:spPr>
          <a:xfrm>
            <a:off x="5422077" y="1810316"/>
            <a:ext cx="924054" cy="1324160"/>
          </a:xfrm>
          <a:prstGeom prst="rect">
            <a:avLst/>
          </a:prstGeom>
        </p:spPr>
      </p:pic>
    </p:spTree>
    <p:extLst>
      <p:ext uri="{BB962C8B-B14F-4D97-AF65-F5344CB8AC3E}">
        <p14:creationId xmlns:p14="http://schemas.microsoft.com/office/powerpoint/2010/main" val="3544906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4 temps de travail</a:t>
            </a:r>
          </a:p>
        </p:txBody>
      </p:sp>
      <p:sp>
        <p:nvSpPr>
          <p:cNvPr id="3" name="Espace réservé du contenu 2"/>
          <p:cNvSpPr>
            <a:spLocks noGrp="1"/>
          </p:cNvSpPr>
          <p:nvPr>
            <p:ph idx="1"/>
          </p:nvPr>
        </p:nvSpPr>
        <p:spPr/>
        <p:txBody>
          <a:bodyPr/>
          <a:lstStyle/>
          <a:p>
            <a:endParaRPr lang="fr-FR" dirty="0"/>
          </a:p>
          <a:p>
            <a:r>
              <a:rPr lang="fr-FR" dirty="0"/>
              <a:t>1. Quels problèmes enseigner ? Quand ?</a:t>
            </a:r>
          </a:p>
          <a:p>
            <a:r>
              <a:rPr lang="fr-FR" dirty="0"/>
              <a:t>2. Les énoncés, quels obstacles, quels leviers ?</a:t>
            </a:r>
          </a:p>
          <a:p>
            <a:r>
              <a:rPr lang="fr-FR" dirty="0"/>
              <a:t>3. Représenter, modéliser</a:t>
            </a:r>
          </a:p>
          <a:p>
            <a:r>
              <a:rPr lang="fr-FR" dirty="0"/>
              <a:t>4. Comment mettre en œuvre la résolution de problèmes</a:t>
            </a:r>
          </a:p>
        </p:txBody>
      </p:sp>
    </p:spTree>
    <p:extLst>
      <p:ext uri="{BB962C8B-B14F-4D97-AF65-F5344CB8AC3E}">
        <p14:creationId xmlns:p14="http://schemas.microsoft.com/office/powerpoint/2010/main" val="2797676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94384EF-5860-4961-95ED-A1B6CD391A05}"/>
              </a:ext>
            </a:extLst>
          </p:cNvPr>
          <p:cNvPicPr>
            <a:picLocks noChangeAspect="1"/>
          </p:cNvPicPr>
          <p:nvPr/>
        </p:nvPicPr>
        <p:blipFill>
          <a:blip r:embed="rId2"/>
          <a:stretch>
            <a:fillRect/>
          </a:stretch>
        </p:blipFill>
        <p:spPr>
          <a:xfrm>
            <a:off x="1113009" y="618300"/>
            <a:ext cx="4288980" cy="5618804"/>
          </a:xfrm>
          <a:prstGeom prst="rect">
            <a:avLst/>
          </a:prstGeom>
          <a:ln>
            <a:solidFill>
              <a:schemeClr val="tx1">
                <a:lumMod val="50000"/>
                <a:lumOff val="50000"/>
              </a:schemeClr>
            </a:solidFill>
          </a:ln>
        </p:spPr>
      </p:pic>
      <p:pic>
        <p:nvPicPr>
          <p:cNvPr id="5" name="Image 4">
            <a:extLst>
              <a:ext uri="{FF2B5EF4-FFF2-40B4-BE49-F238E27FC236}">
                <a16:creationId xmlns:a16="http://schemas.microsoft.com/office/drawing/2014/main" id="{13484064-1525-4547-9147-028389FA7396}"/>
              </a:ext>
            </a:extLst>
          </p:cNvPr>
          <p:cNvPicPr>
            <a:picLocks noChangeAspect="1"/>
          </p:cNvPicPr>
          <p:nvPr/>
        </p:nvPicPr>
        <p:blipFill>
          <a:blip r:embed="rId3"/>
          <a:stretch>
            <a:fillRect/>
          </a:stretch>
        </p:blipFill>
        <p:spPr>
          <a:xfrm>
            <a:off x="6567388" y="618300"/>
            <a:ext cx="4497535" cy="5618804"/>
          </a:xfrm>
          <a:prstGeom prst="rect">
            <a:avLst/>
          </a:prstGeom>
          <a:ln>
            <a:solidFill>
              <a:schemeClr val="tx1">
                <a:lumMod val="50000"/>
                <a:lumOff val="50000"/>
              </a:schemeClr>
            </a:solidFill>
          </a:ln>
        </p:spPr>
      </p:pic>
      <p:pic>
        <p:nvPicPr>
          <p:cNvPr id="6" name="Image 5">
            <a:extLst>
              <a:ext uri="{FF2B5EF4-FFF2-40B4-BE49-F238E27FC236}">
                <a16:creationId xmlns:a16="http://schemas.microsoft.com/office/drawing/2014/main" id="{913674B6-8BFA-457E-872C-EFB706579C85}"/>
              </a:ext>
            </a:extLst>
          </p:cNvPr>
          <p:cNvPicPr>
            <a:picLocks noChangeAspect="1"/>
          </p:cNvPicPr>
          <p:nvPr/>
        </p:nvPicPr>
        <p:blipFill>
          <a:blip r:embed="rId4"/>
          <a:stretch>
            <a:fillRect/>
          </a:stretch>
        </p:blipFill>
        <p:spPr>
          <a:xfrm>
            <a:off x="5522661" y="1810316"/>
            <a:ext cx="924054" cy="1324160"/>
          </a:xfrm>
          <a:prstGeom prst="rect">
            <a:avLst/>
          </a:prstGeom>
        </p:spPr>
      </p:pic>
    </p:spTree>
    <p:extLst>
      <p:ext uri="{BB962C8B-B14F-4D97-AF65-F5344CB8AC3E}">
        <p14:creationId xmlns:p14="http://schemas.microsoft.com/office/powerpoint/2010/main" val="2199579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09578F0-0B4E-4FE1-8F4B-3FC3A8594A8A}"/>
              </a:ext>
            </a:extLst>
          </p:cNvPr>
          <p:cNvPicPr>
            <a:picLocks noChangeAspect="1"/>
          </p:cNvPicPr>
          <p:nvPr/>
        </p:nvPicPr>
        <p:blipFill>
          <a:blip r:embed="rId2"/>
          <a:stretch>
            <a:fillRect/>
          </a:stretch>
        </p:blipFill>
        <p:spPr>
          <a:xfrm>
            <a:off x="1052201" y="996370"/>
            <a:ext cx="4490506" cy="4616645"/>
          </a:xfrm>
          <a:prstGeom prst="rect">
            <a:avLst/>
          </a:prstGeom>
          <a:ln>
            <a:solidFill>
              <a:schemeClr val="tx1">
                <a:lumMod val="50000"/>
                <a:lumOff val="50000"/>
              </a:schemeClr>
            </a:solidFill>
          </a:ln>
        </p:spPr>
      </p:pic>
      <p:pic>
        <p:nvPicPr>
          <p:cNvPr id="5" name="Image 4">
            <a:extLst>
              <a:ext uri="{FF2B5EF4-FFF2-40B4-BE49-F238E27FC236}">
                <a16:creationId xmlns:a16="http://schemas.microsoft.com/office/drawing/2014/main" id="{299F58E8-7553-4E6B-8407-021122A49700}"/>
              </a:ext>
            </a:extLst>
          </p:cNvPr>
          <p:cNvPicPr>
            <a:picLocks noChangeAspect="1"/>
          </p:cNvPicPr>
          <p:nvPr/>
        </p:nvPicPr>
        <p:blipFill>
          <a:blip r:embed="rId3"/>
          <a:stretch>
            <a:fillRect/>
          </a:stretch>
        </p:blipFill>
        <p:spPr>
          <a:xfrm>
            <a:off x="6794697" y="633034"/>
            <a:ext cx="4345103" cy="5614460"/>
          </a:xfrm>
          <a:prstGeom prst="rect">
            <a:avLst/>
          </a:prstGeom>
          <a:ln>
            <a:solidFill>
              <a:schemeClr val="tx1">
                <a:lumMod val="50000"/>
                <a:lumOff val="50000"/>
              </a:schemeClr>
            </a:solidFill>
          </a:ln>
        </p:spPr>
      </p:pic>
      <p:pic>
        <p:nvPicPr>
          <p:cNvPr id="6" name="Image 5">
            <a:extLst>
              <a:ext uri="{FF2B5EF4-FFF2-40B4-BE49-F238E27FC236}">
                <a16:creationId xmlns:a16="http://schemas.microsoft.com/office/drawing/2014/main" id="{78EFC1B0-A9CB-4F45-B4CD-688662D1364B}"/>
              </a:ext>
            </a:extLst>
          </p:cNvPr>
          <p:cNvPicPr>
            <a:picLocks noChangeAspect="1"/>
          </p:cNvPicPr>
          <p:nvPr/>
        </p:nvPicPr>
        <p:blipFill>
          <a:blip r:embed="rId4"/>
          <a:stretch>
            <a:fillRect/>
          </a:stretch>
        </p:blipFill>
        <p:spPr>
          <a:xfrm>
            <a:off x="5706675" y="1810317"/>
            <a:ext cx="924054" cy="1324160"/>
          </a:xfrm>
          <a:prstGeom prst="rect">
            <a:avLst/>
          </a:prstGeom>
        </p:spPr>
      </p:pic>
    </p:spTree>
    <p:extLst>
      <p:ext uri="{BB962C8B-B14F-4D97-AF65-F5344CB8AC3E}">
        <p14:creationId xmlns:p14="http://schemas.microsoft.com/office/powerpoint/2010/main" val="3009048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0240AEF-30C0-4CF8-9184-A643301A66E0}"/>
              </a:ext>
            </a:extLst>
          </p:cNvPr>
          <p:cNvPicPr>
            <a:picLocks noChangeAspect="1"/>
          </p:cNvPicPr>
          <p:nvPr/>
        </p:nvPicPr>
        <p:blipFill>
          <a:blip r:embed="rId2"/>
          <a:stretch>
            <a:fillRect/>
          </a:stretch>
        </p:blipFill>
        <p:spPr>
          <a:xfrm>
            <a:off x="859796" y="1005848"/>
            <a:ext cx="4626603" cy="4846303"/>
          </a:xfrm>
          <a:prstGeom prst="rect">
            <a:avLst/>
          </a:prstGeom>
          <a:ln>
            <a:solidFill>
              <a:schemeClr val="tx1">
                <a:lumMod val="50000"/>
                <a:lumOff val="50000"/>
              </a:schemeClr>
            </a:solidFill>
          </a:ln>
        </p:spPr>
      </p:pic>
      <p:pic>
        <p:nvPicPr>
          <p:cNvPr id="5" name="Image 4">
            <a:extLst>
              <a:ext uri="{FF2B5EF4-FFF2-40B4-BE49-F238E27FC236}">
                <a16:creationId xmlns:a16="http://schemas.microsoft.com/office/drawing/2014/main" id="{5F39BB12-542E-4145-A3F5-033E89F1C804}"/>
              </a:ext>
            </a:extLst>
          </p:cNvPr>
          <p:cNvPicPr>
            <a:picLocks noChangeAspect="1"/>
          </p:cNvPicPr>
          <p:nvPr/>
        </p:nvPicPr>
        <p:blipFill>
          <a:blip r:embed="rId3"/>
          <a:stretch>
            <a:fillRect/>
          </a:stretch>
        </p:blipFill>
        <p:spPr>
          <a:xfrm>
            <a:off x="6710001" y="1023833"/>
            <a:ext cx="4622203" cy="4321890"/>
          </a:xfrm>
          <a:prstGeom prst="rect">
            <a:avLst/>
          </a:prstGeom>
          <a:ln>
            <a:solidFill>
              <a:schemeClr val="tx1">
                <a:lumMod val="50000"/>
                <a:lumOff val="50000"/>
              </a:schemeClr>
            </a:solidFill>
          </a:ln>
        </p:spPr>
      </p:pic>
      <p:pic>
        <p:nvPicPr>
          <p:cNvPr id="6" name="Image 5">
            <a:extLst>
              <a:ext uri="{FF2B5EF4-FFF2-40B4-BE49-F238E27FC236}">
                <a16:creationId xmlns:a16="http://schemas.microsoft.com/office/drawing/2014/main" id="{E7F58DF4-81B4-4044-B3A4-28F732A7D12F}"/>
              </a:ext>
            </a:extLst>
          </p:cNvPr>
          <p:cNvPicPr>
            <a:picLocks noChangeAspect="1"/>
          </p:cNvPicPr>
          <p:nvPr/>
        </p:nvPicPr>
        <p:blipFill>
          <a:blip r:embed="rId4"/>
          <a:stretch>
            <a:fillRect/>
          </a:stretch>
        </p:blipFill>
        <p:spPr>
          <a:xfrm>
            <a:off x="5633973" y="1810319"/>
            <a:ext cx="924054" cy="1324160"/>
          </a:xfrm>
          <a:prstGeom prst="rect">
            <a:avLst/>
          </a:prstGeom>
        </p:spPr>
      </p:pic>
    </p:spTree>
    <p:extLst>
      <p:ext uri="{BB962C8B-B14F-4D97-AF65-F5344CB8AC3E}">
        <p14:creationId xmlns:p14="http://schemas.microsoft.com/office/powerpoint/2010/main" val="4091474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a:t>2. Les énoncés, quels obstacles, quels leviers ?</a:t>
            </a:r>
          </a:p>
        </p:txBody>
      </p:sp>
      <p:sp>
        <p:nvSpPr>
          <p:cNvPr id="3" name="Espace réservé du contenu 2"/>
          <p:cNvSpPr>
            <a:spLocks noGrp="1"/>
          </p:cNvSpPr>
          <p:nvPr>
            <p:ph idx="1"/>
          </p:nvPr>
        </p:nvSpPr>
        <p:spPr/>
        <p:txBody>
          <a:bodyPr/>
          <a:lstStyle/>
          <a:p>
            <a:r>
              <a:rPr lang="fr-FR" b="1" dirty="0"/>
              <a:t>Objectifs du temps 2</a:t>
            </a:r>
          </a:p>
          <a:p>
            <a:endParaRPr lang="fr-FR" b="1" dirty="0"/>
          </a:p>
          <a:p>
            <a:pPr lvl="1">
              <a:buFont typeface="Wingdings" panose="05000000000000000000" pitchFamily="2" charset="2"/>
              <a:buChar char="§"/>
            </a:pPr>
            <a:r>
              <a:rPr lang="fr-FR" sz="2400" dirty="0"/>
              <a:t>Savoir identifier des variables de complexité pour choisir, modifier, créer des énoncés afin d’adapter, différencier en amont ou en cours de séance ;</a:t>
            </a:r>
          </a:p>
          <a:p>
            <a:pPr lvl="1">
              <a:buFont typeface="Wingdings" panose="05000000000000000000" pitchFamily="2" charset="2"/>
              <a:buChar char="§"/>
            </a:pPr>
            <a:r>
              <a:rPr lang="fr-FR" sz="2400" dirty="0"/>
              <a:t>Identifier des activités, des gestes professionnels qui favorisent la compréhension</a:t>
            </a:r>
            <a:r>
              <a:rPr lang="fr-FR" dirty="0"/>
              <a:t>, </a:t>
            </a:r>
            <a:r>
              <a:rPr lang="fr-FR" sz="2400" dirty="0"/>
              <a:t>l’apprentissage</a:t>
            </a:r>
            <a:r>
              <a:rPr lang="fr-FR" dirty="0"/>
              <a:t>.</a:t>
            </a:r>
          </a:p>
          <a:p>
            <a:endParaRPr lang="fr-FR" b="1" dirty="0"/>
          </a:p>
        </p:txBody>
      </p:sp>
    </p:spTree>
    <p:extLst>
      <p:ext uri="{BB962C8B-B14F-4D97-AF65-F5344CB8AC3E}">
        <p14:creationId xmlns:p14="http://schemas.microsoft.com/office/powerpoint/2010/main" val="1028796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a:t>2.Les énoncés, quels obstacles, quels leviers ?</a:t>
            </a:r>
          </a:p>
        </p:txBody>
      </p:sp>
      <p:sp>
        <p:nvSpPr>
          <p:cNvPr id="3" name="Espace réservé du contenu 2"/>
          <p:cNvSpPr>
            <a:spLocks noGrp="1"/>
          </p:cNvSpPr>
          <p:nvPr>
            <p:ph idx="1"/>
          </p:nvPr>
        </p:nvSpPr>
        <p:spPr/>
        <p:txBody>
          <a:bodyPr/>
          <a:lstStyle/>
          <a:p>
            <a:r>
              <a:rPr lang="fr-FR" dirty="0"/>
              <a:t>Identifier des variables</a:t>
            </a:r>
          </a:p>
          <a:p>
            <a:endParaRPr lang="fr-FR" dirty="0"/>
          </a:p>
        </p:txBody>
      </p:sp>
      <p:pic>
        <p:nvPicPr>
          <p:cNvPr id="4" name="Image 3"/>
          <p:cNvPicPr>
            <a:picLocks noChangeAspect="1"/>
          </p:cNvPicPr>
          <p:nvPr/>
        </p:nvPicPr>
        <p:blipFill>
          <a:blip r:embed="rId2"/>
          <a:stretch>
            <a:fillRect/>
          </a:stretch>
        </p:blipFill>
        <p:spPr>
          <a:xfrm>
            <a:off x="1461877" y="3406775"/>
            <a:ext cx="8162925" cy="1619250"/>
          </a:xfrm>
          <a:prstGeom prst="rect">
            <a:avLst/>
          </a:prstGeom>
          <a:ln w="6350">
            <a:solidFill>
              <a:schemeClr val="tx1"/>
            </a:solidFill>
          </a:ln>
        </p:spPr>
      </p:pic>
    </p:spTree>
    <p:extLst>
      <p:ext uri="{BB962C8B-B14F-4D97-AF65-F5344CB8AC3E}">
        <p14:creationId xmlns:p14="http://schemas.microsoft.com/office/powerpoint/2010/main" val="31122602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énoncés, quels obstacles, quels leviers ?</a:t>
            </a:r>
          </a:p>
        </p:txBody>
      </p:sp>
      <p:sp>
        <p:nvSpPr>
          <p:cNvPr id="3" name="Espace réservé du contenu 2"/>
          <p:cNvSpPr>
            <a:spLocks noGrp="1"/>
          </p:cNvSpPr>
          <p:nvPr>
            <p:ph idx="1"/>
          </p:nvPr>
        </p:nvSpPr>
        <p:spPr/>
        <p:txBody>
          <a:bodyPr/>
          <a:lstStyle/>
          <a:p>
            <a:r>
              <a:rPr lang="fr-FR" dirty="0"/>
              <a:t>Identifier des variables</a:t>
            </a:r>
          </a:p>
          <a:p>
            <a:endParaRPr lang="fr-FR" dirty="0"/>
          </a:p>
          <a:p>
            <a:endParaRPr lang="fr-FR" dirty="0"/>
          </a:p>
          <a:p>
            <a:endParaRPr lang="fr-FR" dirty="0"/>
          </a:p>
          <a:p>
            <a:endParaRPr lang="fr-FR" dirty="0"/>
          </a:p>
          <a:p>
            <a:pPr marL="0" indent="0">
              <a:buNone/>
            </a:pPr>
            <a:r>
              <a:rPr lang="fr-FR" i="1" dirty="0"/>
              <a:t>Varier le modèle de référence</a:t>
            </a:r>
          </a:p>
          <a:p>
            <a:endParaRPr lang="fr-FR" dirty="0"/>
          </a:p>
        </p:txBody>
      </p:sp>
      <p:pic>
        <p:nvPicPr>
          <p:cNvPr id="4" name="Image 3"/>
          <p:cNvPicPr>
            <a:picLocks noChangeAspect="1"/>
          </p:cNvPicPr>
          <p:nvPr/>
        </p:nvPicPr>
        <p:blipFill>
          <a:blip r:embed="rId2"/>
          <a:stretch>
            <a:fillRect/>
          </a:stretch>
        </p:blipFill>
        <p:spPr>
          <a:xfrm>
            <a:off x="1461877" y="3406775"/>
            <a:ext cx="8162925" cy="1619250"/>
          </a:xfrm>
          <a:prstGeom prst="rect">
            <a:avLst/>
          </a:prstGeom>
          <a:ln w="6350">
            <a:solidFill>
              <a:schemeClr val="tx1"/>
            </a:solidFill>
          </a:ln>
        </p:spPr>
      </p:pic>
    </p:spTree>
    <p:extLst>
      <p:ext uri="{BB962C8B-B14F-4D97-AF65-F5344CB8AC3E}">
        <p14:creationId xmlns:p14="http://schemas.microsoft.com/office/powerpoint/2010/main" val="26887515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énoncés, quels obstacles, quels leviers ?</a:t>
            </a:r>
          </a:p>
        </p:txBody>
      </p:sp>
      <p:sp>
        <p:nvSpPr>
          <p:cNvPr id="3" name="Espace réservé du contenu 2"/>
          <p:cNvSpPr>
            <a:spLocks noGrp="1"/>
          </p:cNvSpPr>
          <p:nvPr>
            <p:ph idx="1"/>
          </p:nvPr>
        </p:nvSpPr>
        <p:spPr/>
        <p:txBody>
          <a:bodyPr/>
          <a:lstStyle/>
          <a:p>
            <a:r>
              <a:rPr lang="fr-FR" dirty="0"/>
              <a:t>Identifier des variables</a:t>
            </a:r>
          </a:p>
          <a:p>
            <a:endParaRPr lang="fr-FR" dirty="0"/>
          </a:p>
          <a:p>
            <a:endParaRPr lang="fr-FR" dirty="0"/>
          </a:p>
          <a:p>
            <a:endParaRPr lang="fr-FR" dirty="0"/>
          </a:p>
          <a:p>
            <a:endParaRPr lang="fr-FR" dirty="0"/>
          </a:p>
          <a:p>
            <a:pPr marL="0" indent="0">
              <a:buNone/>
            </a:pPr>
            <a:endParaRPr lang="fr-FR" i="1" dirty="0"/>
          </a:p>
          <a:p>
            <a:endParaRPr lang="fr-FR" dirty="0"/>
          </a:p>
        </p:txBody>
      </p:sp>
      <p:pic>
        <p:nvPicPr>
          <p:cNvPr id="5" name="Image 4"/>
          <p:cNvPicPr>
            <a:picLocks noChangeAspect="1"/>
          </p:cNvPicPr>
          <p:nvPr/>
        </p:nvPicPr>
        <p:blipFill>
          <a:blip r:embed="rId2"/>
          <a:stretch>
            <a:fillRect/>
          </a:stretch>
        </p:blipFill>
        <p:spPr>
          <a:xfrm>
            <a:off x="1531327" y="3486883"/>
            <a:ext cx="7581900" cy="1009650"/>
          </a:xfrm>
          <a:prstGeom prst="rect">
            <a:avLst/>
          </a:prstGeom>
          <a:ln w="6350">
            <a:solidFill>
              <a:schemeClr val="tx1"/>
            </a:solidFill>
          </a:ln>
        </p:spPr>
      </p:pic>
    </p:spTree>
    <p:extLst>
      <p:ext uri="{BB962C8B-B14F-4D97-AF65-F5344CB8AC3E}">
        <p14:creationId xmlns:p14="http://schemas.microsoft.com/office/powerpoint/2010/main" val="6152267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énoncés, quels obstacles, quels leviers ?</a:t>
            </a:r>
          </a:p>
        </p:txBody>
      </p:sp>
      <p:sp>
        <p:nvSpPr>
          <p:cNvPr id="3" name="Espace réservé du contenu 2"/>
          <p:cNvSpPr>
            <a:spLocks noGrp="1"/>
          </p:cNvSpPr>
          <p:nvPr>
            <p:ph idx="1"/>
          </p:nvPr>
        </p:nvSpPr>
        <p:spPr/>
        <p:txBody>
          <a:bodyPr/>
          <a:lstStyle/>
          <a:p>
            <a:r>
              <a:rPr lang="fr-FR" dirty="0"/>
              <a:t>Identifier des variables</a:t>
            </a:r>
          </a:p>
          <a:p>
            <a:endParaRPr lang="fr-FR" dirty="0"/>
          </a:p>
          <a:p>
            <a:endParaRPr lang="fr-FR" dirty="0"/>
          </a:p>
          <a:p>
            <a:endParaRPr lang="fr-FR" dirty="0"/>
          </a:p>
          <a:p>
            <a:pPr marL="0" indent="0">
              <a:buNone/>
            </a:pPr>
            <a:r>
              <a:rPr lang="fr-FR" i="1" dirty="0"/>
              <a:t>Varier les données numériques</a:t>
            </a:r>
          </a:p>
          <a:p>
            <a:pPr marL="0" indent="0">
              <a:buNone/>
            </a:pPr>
            <a:endParaRPr lang="fr-FR" i="1" dirty="0"/>
          </a:p>
          <a:p>
            <a:endParaRPr lang="fr-FR" dirty="0"/>
          </a:p>
        </p:txBody>
      </p:sp>
      <p:pic>
        <p:nvPicPr>
          <p:cNvPr id="5" name="Image 4"/>
          <p:cNvPicPr>
            <a:picLocks noChangeAspect="1"/>
          </p:cNvPicPr>
          <p:nvPr/>
        </p:nvPicPr>
        <p:blipFill>
          <a:blip r:embed="rId2"/>
          <a:stretch>
            <a:fillRect/>
          </a:stretch>
        </p:blipFill>
        <p:spPr>
          <a:xfrm>
            <a:off x="1531327" y="3486883"/>
            <a:ext cx="7581900" cy="1009650"/>
          </a:xfrm>
          <a:prstGeom prst="rect">
            <a:avLst/>
          </a:prstGeom>
          <a:ln w="6350">
            <a:solidFill>
              <a:schemeClr val="tx1"/>
            </a:solidFill>
          </a:ln>
        </p:spPr>
      </p:pic>
    </p:spTree>
    <p:extLst>
      <p:ext uri="{BB962C8B-B14F-4D97-AF65-F5344CB8AC3E}">
        <p14:creationId xmlns:p14="http://schemas.microsoft.com/office/powerpoint/2010/main" val="737257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énoncés, quels obstacles, quels leviers ?</a:t>
            </a:r>
          </a:p>
        </p:txBody>
      </p:sp>
      <p:sp>
        <p:nvSpPr>
          <p:cNvPr id="3" name="Espace réservé du contenu 2"/>
          <p:cNvSpPr>
            <a:spLocks noGrp="1"/>
          </p:cNvSpPr>
          <p:nvPr>
            <p:ph idx="1"/>
          </p:nvPr>
        </p:nvSpPr>
        <p:spPr/>
        <p:txBody>
          <a:bodyPr/>
          <a:lstStyle/>
          <a:p>
            <a:r>
              <a:rPr lang="fr-FR" dirty="0"/>
              <a:t>Identifier des variables</a:t>
            </a:r>
          </a:p>
          <a:p>
            <a:endParaRPr lang="fr-FR" dirty="0"/>
          </a:p>
          <a:p>
            <a:endParaRPr lang="fr-FR" dirty="0"/>
          </a:p>
          <a:p>
            <a:endParaRPr lang="fr-FR" dirty="0"/>
          </a:p>
          <a:p>
            <a:pPr marL="0" indent="0">
              <a:buNone/>
            </a:pPr>
            <a:endParaRPr lang="fr-FR" i="1" dirty="0"/>
          </a:p>
          <a:p>
            <a:pPr marL="0" indent="0">
              <a:buNone/>
            </a:pPr>
            <a:endParaRPr lang="fr-FR" i="1" dirty="0"/>
          </a:p>
          <a:p>
            <a:pPr marL="0" indent="0">
              <a:buNone/>
            </a:pPr>
            <a:endParaRPr lang="fr-FR" i="1" dirty="0"/>
          </a:p>
          <a:p>
            <a:endParaRPr lang="fr-FR" dirty="0"/>
          </a:p>
        </p:txBody>
      </p:sp>
      <p:pic>
        <p:nvPicPr>
          <p:cNvPr id="6" name="Image 5"/>
          <p:cNvPicPr>
            <a:picLocks noChangeAspect="1"/>
          </p:cNvPicPr>
          <p:nvPr/>
        </p:nvPicPr>
        <p:blipFill>
          <a:blip r:embed="rId2"/>
          <a:stretch>
            <a:fillRect/>
          </a:stretch>
        </p:blipFill>
        <p:spPr>
          <a:xfrm>
            <a:off x="1908245" y="3190508"/>
            <a:ext cx="8134350" cy="1743075"/>
          </a:xfrm>
          <a:prstGeom prst="rect">
            <a:avLst/>
          </a:prstGeom>
          <a:ln w="6350">
            <a:solidFill>
              <a:schemeClr val="tx1"/>
            </a:solidFill>
          </a:ln>
        </p:spPr>
      </p:pic>
    </p:spTree>
    <p:extLst>
      <p:ext uri="{BB962C8B-B14F-4D97-AF65-F5344CB8AC3E}">
        <p14:creationId xmlns:p14="http://schemas.microsoft.com/office/powerpoint/2010/main" val="40725468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énoncés, quels obstacles, quels leviers ?</a:t>
            </a:r>
          </a:p>
        </p:txBody>
      </p:sp>
      <p:sp>
        <p:nvSpPr>
          <p:cNvPr id="3" name="Espace réservé du contenu 2"/>
          <p:cNvSpPr>
            <a:spLocks noGrp="1"/>
          </p:cNvSpPr>
          <p:nvPr>
            <p:ph idx="1"/>
          </p:nvPr>
        </p:nvSpPr>
        <p:spPr/>
        <p:txBody>
          <a:bodyPr/>
          <a:lstStyle/>
          <a:p>
            <a:r>
              <a:rPr lang="fr-FR" dirty="0"/>
              <a:t>Identifier des variables</a:t>
            </a:r>
          </a:p>
          <a:p>
            <a:endParaRPr lang="fr-FR" dirty="0"/>
          </a:p>
          <a:p>
            <a:endParaRPr lang="fr-FR" dirty="0"/>
          </a:p>
          <a:p>
            <a:endParaRPr lang="fr-FR" dirty="0"/>
          </a:p>
          <a:p>
            <a:pPr marL="0" indent="0">
              <a:buNone/>
            </a:pPr>
            <a:endParaRPr lang="fr-FR" i="1" dirty="0"/>
          </a:p>
          <a:p>
            <a:pPr marL="0" indent="0">
              <a:buNone/>
            </a:pPr>
            <a:r>
              <a:rPr lang="fr-FR" i="1" dirty="0"/>
              <a:t>Varier le contexte</a:t>
            </a:r>
          </a:p>
          <a:p>
            <a:pPr marL="0" indent="0">
              <a:buNone/>
            </a:pPr>
            <a:endParaRPr lang="fr-FR" i="1" dirty="0"/>
          </a:p>
          <a:p>
            <a:endParaRPr lang="fr-FR" dirty="0"/>
          </a:p>
        </p:txBody>
      </p:sp>
      <p:pic>
        <p:nvPicPr>
          <p:cNvPr id="6" name="Image 5"/>
          <p:cNvPicPr>
            <a:picLocks noChangeAspect="1"/>
          </p:cNvPicPr>
          <p:nvPr/>
        </p:nvPicPr>
        <p:blipFill>
          <a:blip r:embed="rId2"/>
          <a:stretch>
            <a:fillRect/>
          </a:stretch>
        </p:blipFill>
        <p:spPr>
          <a:xfrm>
            <a:off x="1908245" y="3190508"/>
            <a:ext cx="8134350" cy="1743075"/>
          </a:xfrm>
          <a:prstGeom prst="rect">
            <a:avLst/>
          </a:prstGeom>
          <a:ln w="6350">
            <a:solidFill>
              <a:schemeClr val="tx1"/>
            </a:solidFill>
          </a:ln>
        </p:spPr>
      </p:pic>
    </p:spTree>
    <p:extLst>
      <p:ext uri="{BB962C8B-B14F-4D97-AF65-F5344CB8AC3E}">
        <p14:creationId xmlns:p14="http://schemas.microsoft.com/office/powerpoint/2010/main" val="2012234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Ramener le réel dans la formation</a:t>
            </a:r>
          </a:p>
        </p:txBody>
      </p:sp>
      <p:sp>
        <p:nvSpPr>
          <p:cNvPr id="3" name="Espace réservé du contenu 2"/>
          <p:cNvSpPr>
            <a:spLocks noGrp="1"/>
          </p:cNvSpPr>
          <p:nvPr>
            <p:ph idx="1"/>
          </p:nvPr>
        </p:nvSpPr>
        <p:spPr>
          <a:xfrm>
            <a:off x="1295401" y="2556931"/>
            <a:ext cx="9601196" cy="3509017"/>
          </a:xfrm>
        </p:spPr>
        <p:txBody>
          <a:bodyPr>
            <a:normAutofit fontScale="25000" lnSpcReduction="20000"/>
          </a:bodyPr>
          <a:lstStyle/>
          <a:p>
            <a:r>
              <a:rPr lang="fr-FR" sz="5500" dirty="0"/>
              <a:t> </a:t>
            </a:r>
            <a:r>
              <a:rPr lang="fr-FR" sz="6400" dirty="0">
                <a:latin typeface="Arial" panose="020B0604020202020204" pitchFamily="34" charset="0"/>
                <a:cs typeface="Arial" panose="020B0604020202020204" pitchFamily="34" charset="0"/>
              </a:rPr>
              <a:t>Sur un post-it, ranger par ordre de difficulté croissante les 4 problèmes testés dans les classes</a:t>
            </a:r>
          </a:p>
          <a:p>
            <a:pPr marL="0" indent="0">
              <a:buNone/>
            </a:pPr>
            <a:endParaRPr lang="fr-FR" sz="6400" dirty="0">
              <a:latin typeface="Arial" panose="020B0604020202020204" pitchFamily="34" charset="0"/>
              <a:cs typeface="Arial" panose="020B0604020202020204" pitchFamily="34" charset="0"/>
            </a:endParaRPr>
          </a:p>
          <a:p>
            <a:pPr marL="0" indent="0">
              <a:buNone/>
            </a:pPr>
            <a:r>
              <a:rPr lang="fr-FR" sz="6400" dirty="0">
                <a:latin typeface="Arial" panose="020B0604020202020204" pitchFamily="34" charset="0"/>
                <a:cs typeface="Arial" panose="020B0604020202020204" pitchFamily="34" charset="0"/>
              </a:rPr>
              <a:t>A. Léo et Lucie ont 43 (93) billes à eux deux. Léo a 6 billes. Combien Lucie a-t-elle de billes ?</a:t>
            </a:r>
          </a:p>
          <a:p>
            <a:pPr marL="0" indent="0">
              <a:buNone/>
            </a:pPr>
            <a:endParaRPr lang="fr-FR" sz="6400" dirty="0">
              <a:latin typeface="Arial" panose="020B0604020202020204" pitchFamily="34" charset="0"/>
              <a:cs typeface="Arial" panose="020B0604020202020204" pitchFamily="34" charset="0"/>
            </a:endParaRPr>
          </a:p>
          <a:p>
            <a:pPr marL="0" indent="0">
              <a:buNone/>
            </a:pPr>
            <a:r>
              <a:rPr lang="fr-FR" sz="6400" dirty="0">
                <a:latin typeface="Arial" panose="020B0604020202020204" pitchFamily="34" charset="0"/>
                <a:cs typeface="Arial" panose="020B0604020202020204" pitchFamily="34" charset="0"/>
              </a:rPr>
              <a:t>B. Lucie avait 43 (93) billes ce matin. Elle a perdu 6 billes pendant la récréation. Combien a-t-elle de billes maintenant ?</a:t>
            </a:r>
          </a:p>
          <a:p>
            <a:pPr marL="0" indent="0">
              <a:buNone/>
            </a:pPr>
            <a:endParaRPr lang="fr-FR" sz="6400" dirty="0">
              <a:latin typeface="Arial" panose="020B0604020202020204" pitchFamily="34" charset="0"/>
              <a:cs typeface="Arial" panose="020B0604020202020204" pitchFamily="34" charset="0"/>
            </a:endParaRPr>
          </a:p>
          <a:p>
            <a:pPr marL="0" indent="0">
              <a:buNone/>
            </a:pPr>
            <a:r>
              <a:rPr lang="fr-FR" sz="6400" dirty="0">
                <a:latin typeface="Arial" panose="020B0604020202020204" pitchFamily="34" charset="0"/>
                <a:cs typeface="Arial" panose="020B0604020202020204" pitchFamily="34" charset="0"/>
              </a:rPr>
              <a:t>C.  Lucie avait 43 (93) billes ce matin. Elle a perdu 37 (87) billes pendant la récréation. Combien a-t-elle de billes maintenant ?</a:t>
            </a:r>
          </a:p>
          <a:p>
            <a:pPr marL="0" indent="0">
              <a:buNone/>
            </a:pPr>
            <a:endParaRPr lang="fr-FR" sz="6400" dirty="0">
              <a:latin typeface="Arial" panose="020B0604020202020204" pitchFamily="34" charset="0"/>
              <a:cs typeface="Arial" panose="020B0604020202020204" pitchFamily="34" charset="0"/>
            </a:endParaRPr>
          </a:p>
          <a:p>
            <a:pPr marL="0" indent="0">
              <a:buNone/>
            </a:pPr>
            <a:r>
              <a:rPr lang="fr-FR" sz="6400" dirty="0">
                <a:latin typeface="Arial" panose="020B0604020202020204" pitchFamily="34" charset="0"/>
                <a:cs typeface="Arial" panose="020B0604020202020204" pitchFamily="34" charset="0"/>
              </a:rPr>
              <a:t>D</a:t>
            </a:r>
            <a:r>
              <a:rPr lang="fr-FR" sz="6400" b="1" dirty="0">
                <a:latin typeface="Arial" panose="020B0604020202020204" pitchFamily="34" charset="0"/>
                <a:cs typeface="Arial" panose="020B0604020202020204" pitchFamily="34" charset="0"/>
              </a:rPr>
              <a:t>.  </a:t>
            </a:r>
            <a:r>
              <a:rPr lang="fr-FR" sz="6400" dirty="0">
                <a:latin typeface="Arial" panose="020B0604020202020204" pitchFamily="34" charset="0"/>
                <a:cs typeface="Arial" panose="020B0604020202020204" pitchFamily="34" charset="0"/>
              </a:rPr>
              <a:t>Lucie a gagné 6 billes à la récréation. Maintenant elle a 43 (93)billes. Combien de billes avait-elle avant la récréation ?</a:t>
            </a:r>
          </a:p>
        </p:txBody>
      </p:sp>
    </p:spTree>
    <p:extLst>
      <p:ext uri="{BB962C8B-B14F-4D97-AF65-F5344CB8AC3E}">
        <p14:creationId xmlns:p14="http://schemas.microsoft.com/office/powerpoint/2010/main" val="22416281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énoncés, quels obstacles, quels leviers ?</a:t>
            </a:r>
          </a:p>
        </p:txBody>
      </p:sp>
      <p:sp>
        <p:nvSpPr>
          <p:cNvPr id="3" name="Espace réservé du contenu 2"/>
          <p:cNvSpPr>
            <a:spLocks noGrp="1"/>
          </p:cNvSpPr>
          <p:nvPr>
            <p:ph idx="1"/>
          </p:nvPr>
        </p:nvSpPr>
        <p:spPr/>
        <p:txBody>
          <a:bodyPr/>
          <a:lstStyle/>
          <a:p>
            <a:r>
              <a:rPr lang="fr-FR" dirty="0"/>
              <a:t>Identifier des variables</a:t>
            </a:r>
          </a:p>
          <a:p>
            <a:endParaRPr lang="fr-FR" dirty="0"/>
          </a:p>
          <a:p>
            <a:endParaRPr lang="fr-FR" dirty="0"/>
          </a:p>
          <a:p>
            <a:endParaRPr lang="fr-FR" dirty="0"/>
          </a:p>
          <a:p>
            <a:pPr marL="0" indent="0">
              <a:buNone/>
            </a:pPr>
            <a:endParaRPr lang="fr-FR" i="1" dirty="0"/>
          </a:p>
          <a:p>
            <a:pPr marL="0" indent="0">
              <a:buNone/>
            </a:pPr>
            <a:endParaRPr lang="fr-FR" i="1" dirty="0"/>
          </a:p>
          <a:p>
            <a:pPr marL="0" indent="0">
              <a:buNone/>
            </a:pPr>
            <a:endParaRPr lang="fr-FR" i="1" dirty="0"/>
          </a:p>
          <a:p>
            <a:endParaRPr lang="fr-FR" dirty="0"/>
          </a:p>
        </p:txBody>
      </p:sp>
      <p:pic>
        <p:nvPicPr>
          <p:cNvPr id="4" name="Image 3"/>
          <p:cNvPicPr>
            <a:picLocks noChangeAspect="1"/>
          </p:cNvPicPr>
          <p:nvPr/>
        </p:nvPicPr>
        <p:blipFill>
          <a:blip r:embed="rId2"/>
          <a:stretch>
            <a:fillRect/>
          </a:stretch>
        </p:blipFill>
        <p:spPr>
          <a:xfrm>
            <a:off x="1981252" y="3432924"/>
            <a:ext cx="8048625" cy="1057275"/>
          </a:xfrm>
          <a:prstGeom prst="rect">
            <a:avLst/>
          </a:prstGeom>
          <a:ln w="6350">
            <a:solidFill>
              <a:schemeClr val="tx1"/>
            </a:solidFill>
          </a:ln>
        </p:spPr>
      </p:pic>
    </p:spTree>
    <p:extLst>
      <p:ext uri="{BB962C8B-B14F-4D97-AF65-F5344CB8AC3E}">
        <p14:creationId xmlns:p14="http://schemas.microsoft.com/office/powerpoint/2010/main" val="14786548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énoncés, quels obstacles, quels leviers ?</a:t>
            </a:r>
          </a:p>
        </p:txBody>
      </p:sp>
      <p:sp>
        <p:nvSpPr>
          <p:cNvPr id="3" name="Espace réservé du contenu 2"/>
          <p:cNvSpPr>
            <a:spLocks noGrp="1"/>
          </p:cNvSpPr>
          <p:nvPr>
            <p:ph idx="1"/>
          </p:nvPr>
        </p:nvSpPr>
        <p:spPr/>
        <p:txBody>
          <a:bodyPr/>
          <a:lstStyle/>
          <a:p>
            <a:r>
              <a:rPr lang="fr-FR" dirty="0"/>
              <a:t>Identifier des variables</a:t>
            </a:r>
          </a:p>
          <a:p>
            <a:endParaRPr lang="fr-FR" dirty="0"/>
          </a:p>
          <a:p>
            <a:endParaRPr lang="fr-FR" dirty="0"/>
          </a:p>
          <a:p>
            <a:endParaRPr lang="fr-FR" dirty="0"/>
          </a:p>
          <a:p>
            <a:pPr marL="0" indent="0">
              <a:buNone/>
            </a:pPr>
            <a:endParaRPr lang="fr-FR" i="1" dirty="0"/>
          </a:p>
          <a:p>
            <a:pPr marL="0" indent="0">
              <a:buNone/>
            </a:pPr>
            <a:r>
              <a:rPr lang="fr-FR" i="1" dirty="0"/>
              <a:t>Varier la chronologie</a:t>
            </a:r>
          </a:p>
          <a:p>
            <a:pPr marL="0" indent="0">
              <a:buNone/>
            </a:pPr>
            <a:endParaRPr lang="fr-FR" i="1" dirty="0"/>
          </a:p>
          <a:p>
            <a:endParaRPr lang="fr-FR" dirty="0"/>
          </a:p>
        </p:txBody>
      </p:sp>
      <p:pic>
        <p:nvPicPr>
          <p:cNvPr id="4" name="Image 3"/>
          <p:cNvPicPr>
            <a:picLocks noChangeAspect="1"/>
          </p:cNvPicPr>
          <p:nvPr/>
        </p:nvPicPr>
        <p:blipFill>
          <a:blip r:embed="rId2"/>
          <a:stretch>
            <a:fillRect/>
          </a:stretch>
        </p:blipFill>
        <p:spPr>
          <a:xfrm>
            <a:off x="1981252" y="3432924"/>
            <a:ext cx="8048625" cy="1057275"/>
          </a:xfrm>
          <a:prstGeom prst="rect">
            <a:avLst/>
          </a:prstGeom>
          <a:ln w="6350">
            <a:solidFill>
              <a:schemeClr val="tx1"/>
            </a:solidFill>
          </a:ln>
        </p:spPr>
      </p:pic>
    </p:spTree>
    <p:extLst>
      <p:ext uri="{BB962C8B-B14F-4D97-AF65-F5344CB8AC3E}">
        <p14:creationId xmlns:p14="http://schemas.microsoft.com/office/powerpoint/2010/main" val="32084795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0BE6C3-8D9B-4BE0-B88C-C856DD7951E1}"/>
              </a:ext>
            </a:extLst>
          </p:cNvPr>
          <p:cNvSpPr>
            <a:spLocks noGrp="1"/>
          </p:cNvSpPr>
          <p:nvPr>
            <p:ph type="title"/>
          </p:nvPr>
        </p:nvSpPr>
        <p:spPr/>
        <p:txBody>
          <a:bodyPr/>
          <a:lstStyle/>
          <a:p>
            <a:r>
              <a:rPr lang="fr-FR" dirty="0"/>
              <a:t>Analyse de problèmes</a:t>
            </a:r>
          </a:p>
        </p:txBody>
      </p:sp>
      <p:sp>
        <p:nvSpPr>
          <p:cNvPr id="3" name="Espace réservé du contenu 2">
            <a:extLst>
              <a:ext uri="{FF2B5EF4-FFF2-40B4-BE49-F238E27FC236}">
                <a16:creationId xmlns:a16="http://schemas.microsoft.com/office/drawing/2014/main" id="{FE1187C4-16A1-4E0A-A6A1-2F52A95DE52B}"/>
              </a:ext>
            </a:extLst>
          </p:cNvPr>
          <p:cNvSpPr>
            <a:spLocks noGrp="1"/>
          </p:cNvSpPr>
          <p:nvPr>
            <p:ph idx="1"/>
          </p:nvPr>
        </p:nvSpPr>
        <p:spPr/>
        <p:txBody>
          <a:bodyPr>
            <a:noAutofit/>
          </a:bodyPr>
          <a:lstStyle/>
          <a:p>
            <a:r>
              <a:rPr lang="fr-FR" sz="2600" dirty="0">
                <a:latin typeface="Arial" panose="020B0604020202020204" pitchFamily="34" charset="0"/>
                <a:cs typeface="Arial" panose="020B0604020202020204" pitchFamily="34" charset="0"/>
              </a:rPr>
              <a:t>Nous vous distribuons différentes paires de problèmes par groupe.</a:t>
            </a:r>
          </a:p>
          <a:p>
            <a:r>
              <a:rPr lang="fr-FR" sz="2600" dirty="0">
                <a:latin typeface="Arial" panose="020B0604020202020204" pitchFamily="34" charset="0"/>
                <a:cs typeface="Arial" panose="020B0604020202020204" pitchFamily="34" charset="0"/>
              </a:rPr>
              <a:t>À vous d’identifier sur quelles variables nous avons joué pour modifier le second problème par rapport au premier.</a:t>
            </a:r>
          </a:p>
          <a:p>
            <a:r>
              <a:rPr lang="fr-FR" sz="2600" dirty="0">
                <a:latin typeface="Arial" panose="020B0604020202020204" pitchFamily="34" charset="0"/>
                <a:cs typeface="Arial" panose="020B0604020202020204" pitchFamily="34" charset="0"/>
              </a:rPr>
              <a:t>Vous devez également indiquer lequel de ces deux problèmes est pour vous le plus facile à résoudre.</a:t>
            </a:r>
          </a:p>
          <a:p>
            <a:r>
              <a:rPr lang="fr-FR" sz="2600" dirty="0">
                <a:latin typeface="Arial" panose="020B0604020202020204" pitchFamily="34" charset="0"/>
                <a:cs typeface="Arial" panose="020B0604020202020204" pitchFamily="34" charset="0"/>
              </a:rPr>
              <a:t>Nous échangerons collectivement sur ces problèmes</a:t>
            </a:r>
          </a:p>
        </p:txBody>
      </p:sp>
    </p:spTree>
    <p:extLst>
      <p:ext uri="{BB962C8B-B14F-4D97-AF65-F5344CB8AC3E}">
        <p14:creationId xmlns:p14="http://schemas.microsoft.com/office/powerpoint/2010/main" val="18884016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FA5BC7-D7BC-48E9-81BA-A3A3C240084D}"/>
              </a:ext>
            </a:extLst>
          </p:cNvPr>
          <p:cNvSpPr>
            <a:spLocks noGrp="1"/>
          </p:cNvSpPr>
          <p:nvPr>
            <p:ph type="title"/>
          </p:nvPr>
        </p:nvSpPr>
        <p:spPr/>
        <p:txBody>
          <a:bodyPr/>
          <a:lstStyle/>
          <a:p>
            <a:r>
              <a:rPr lang="fr-FR" dirty="0"/>
              <a:t>Modifier des énoncés de problème</a:t>
            </a:r>
          </a:p>
        </p:txBody>
      </p:sp>
      <p:sp>
        <p:nvSpPr>
          <p:cNvPr id="3" name="Espace réservé du contenu 2">
            <a:extLst>
              <a:ext uri="{FF2B5EF4-FFF2-40B4-BE49-F238E27FC236}">
                <a16:creationId xmlns:a16="http://schemas.microsoft.com/office/drawing/2014/main" id="{DA6D6897-4BE4-473C-B242-1D60D024141B}"/>
              </a:ext>
            </a:extLst>
          </p:cNvPr>
          <p:cNvSpPr>
            <a:spLocks noGrp="1"/>
          </p:cNvSpPr>
          <p:nvPr>
            <p:ph idx="1"/>
          </p:nvPr>
        </p:nvSpPr>
        <p:spPr/>
        <p:txBody>
          <a:bodyPr/>
          <a:lstStyle/>
          <a:p>
            <a:r>
              <a:rPr lang="fr-FR" dirty="0">
                <a:latin typeface="Arial" panose="020B0604020202020204" pitchFamily="34" charset="0"/>
                <a:cs typeface="Arial" panose="020B0604020202020204" pitchFamily="34" charset="0"/>
              </a:rPr>
              <a:t>Dans un premier temps, chaque groupe  va devoir modifier le même problème mais selon des variables différentes.</a:t>
            </a:r>
          </a:p>
          <a:p>
            <a:r>
              <a:rPr lang="fr-FR" dirty="0">
                <a:latin typeface="Arial" panose="020B0604020202020204" pitchFamily="34" charset="0"/>
                <a:cs typeface="Arial" panose="020B0604020202020204" pitchFamily="34" charset="0"/>
              </a:rPr>
              <a:t>Dans un second temps, les productions seront projetées au tableau et les autres groupes devront identifier la variable utilisée et indiquer si le nouveau problème leur semble plus facile ou plus difficile. </a:t>
            </a:r>
          </a:p>
        </p:txBody>
      </p:sp>
    </p:spTree>
    <p:extLst>
      <p:ext uri="{BB962C8B-B14F-4D97-AF65-F5344CB8AC3E}">
        <p14:creationId xmlns:p14="http://schemas.microsoft.com/office/powerpoint/2010/main" val="18169511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1"/>
                </a:solidFill>
              </a:rPr>
              <a:t>Le problème à modifier</a:t>
            </a:r>
          </a:p>
        </p:txBody>
      </p:sp>
      <p:pic>
        <p:nvPicPr>
          <p:cNvPr id="5" name="Espace réservé du contenu 4"/>
          <p:cNvPicPr>
            <a:picLocks noGrp="1" noChangeAspect="1"/>
          </p:cNvPicPr>
          <p:nvPr>
            <p:ph idx="1"/>
          </p:nvPr>
        </p:nvPicPr>
        <p:blipFill>
          <a:blip r:embed="rId2"/>
          <a:stretch>
            <a:fillRect/>
          </a:stretch>
        </p:blipFill>
        <p:spPr>
          <a:xfrm>
            <a:off x="3037235" y="2557463"/>
            <a:ext cx="6117529" cy="3317875"/>
          </a:xfrm>
          <a:prstGeom prst="rect">
            <a:avLst/>
          </a:prstGeom>
        </p:spPr>
      </p:pic>
    </p:spTree>
    <p:extLst>
      <p:ext uri="{BB962C8B-B14F-4D97-AF65-F5344CB8AC3E}">
        <p14:creationId xmlns:p14="http://schemas.microsoft.com/office/powerpoint/2010/main" val="1662221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Modifier des énoncés de problème</a:t>
            </a:r>
          </a:p>
        </p:txBody>
      </p:sp>
      <p:pic>
        <p:nvPicPr>
          <p:cNvPr id="4" name="Espace réservé du contenu 3"/>
          <p:cNvPicPr>
            <a:picLocks noGrp="1" noChangeAspect="1"/>
          </p:cNvPicPr>
          <p:nvPr>
            <p:ph idx="1"/>
          </p:nvPr>
        </p:nvPicPr>
        <p:blipFill>
          <a:blip r:embed="rId2"/>
          <a:stretch>
            <a:fillRect/>
          </a:stretch>
        </p:blipFill>
        <p:spPr>
          <a:xfrm>
            <a:off x="1295402" y="664592"/>
            <a:ext cx="9666792" cy="5407516"/>
          </a:xfrm>
          <a:prstGeom prst="rect">
            <a:avLst/>
          </a:prstGeom>
        </p:spPr>
      </p:pic>
    </p:spTree>
    <p:extLst>
      <p:ext uri="{BB962C8B-B14F-4D97-AF65-F5344CB8AC3E}">
        <p14:creationId xmlns:p14="http://schemas.microsoft.com/office/powerpoint/2010/main" val="9430972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711675"/>
            <a:ext cx="9601196" cy="1303867"/>
          </a:xfrm>
        </p:spPr>
        <p:txBody>
          <a:bodyPr/>
          <a:lstStyle/>
          <a:p>
            <a:r>
              <a:rPr lang="fr-FR" dirty="0"/>
              <a:t>Ce qui favorise la résolution de problèmes</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350811272"/>
              </p:ext>
            </p:extLst>
          </p:nvPr>
        </p:nvGraphicFramePr>
        <p:xfrm>
          <a:off x="2032610" y="1871110"/>
          <a:ext cx="8540945" cy="4388020"/>
        </p:xfrm>
        <a:graphic>
          <a:graphicData uri="http://schemas.openxmlformats.org/drawingml/2006/table">
            <a:tbl>
              <a:tblPr/>
              <a:tblGrid>
                <a:gridCol w="4431754">
                  <a:extLst>
                    <a:ext uri="{9D8B030D-6E8A-4147-A177-3AD203B41FA5}">
                      <a16:colId xmlns:a16="http://schemas.microsoft.com/office/drawing/2014/main" val="20000"/>
                    </a:ext>
                  </a:extLst>
                </a:gridCol>
                <a:gridCol w="1430504">
                  <a:extLst>
                    <a:ext uri="{9D8B030D-6E8A-4147-A177-3AD203B41FA5}">
                      <a16:colId xmlns:a16="http://schemas.microsoft.com/office/drawing/2014/main" val="20001"/>
                    </a:ext>
                  </a:extLst>
                </a:gridCol>
                <a:gridCol w="1262209">
                  <a:extLst>
                    <a:ext uri="{9D8B030D-6E8A-4147-A177-3AD203B41FA5}">
                      <a16:colId xmlns:a16="http://schemas.microsoft.com/office/drawing/2014/main" val="20002"/>
                    </a:ext>
                  </a:extLst>
                </a:gridCol>
                <a:gridCol w="1416478">
                  <a:extLst>
                    <a:ext uri="{9D8B030D-6E8A-4147-A177-3AD203B41FA5}">
                      <a16:colId xmlns:a16="http://schemas.microsoft.com/office/drawing/2014/main" val="20003"/>
                    </a:ext>
                  </a:extLst>
                </a:gridCol>
              </a:tblGrid>
              <a:tr h="544040">
                <a:tc>
                  <a:txBody>
                    <a:bodyPr/>
                    <a:lstStyle/>
                    <a:p>
                      <a:pPr algn="ctr" rtl="0">
                        <a:lnSpc>
                          <a:spcPct val="120000"/>
                        </a:lnSpc>
                      </a:pPr>
                      <a:br>
                        <a:rPr lang="fr-FR" sz="1200" dirty="0">
                          <a:effectLst/>
                        </a:rPr>
                      </a:br>
                      <a:endParaRPr lang="fr-FR" sz="1200" dirty="0">
                        <a:effectLst/>
                      </a:endParaRPr>
                    </a:p>
                  </a:txBody>
                  <a:tcPr marL="24584" marR="24584" marT="24584" marB="245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lnSpc>
                          <a:spcPct val="120000"/>
                        </a:lnSpc>
                      </a:pPr>
                      <a:r>
                        <a:rPr lang="fr-FR" sz="1400" dirty="0">
                          <a:effectLst/>
                          <a:latin typeface="Arial, sans-serif"/>
                        </a:rPr>
                        <a:t>vrai</a:t>
                      </a:r>
                      <a:endParaRPr lang="fr-FR" sz="1400" dirty="0">
                        <a:effectLst/>
                      </a:endParaRPr>
                    </a:p>
                  </a:txBody>
                  <a:tcPr marL="24584" marR="24584" marT="24584" marB="245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lnSpc>
                          <a:spcPct val="120000"/>
                        </a:lnSpc>
                      </a:pPr>
                      <a:r>
                        <a:rPr lang="fr-FR" sz="1400" dirty="0">
                          <a:effectLst/>
                          <a:latin typeface="Arial, sans-serif"/>
                        </a:rPr>
                        <a:t>faux</a:t>
                      </a:r>
                      <a:endParaRPr lang="fr-FR" sz="1400" dirty="0">
                        <a:effectLst/>
                      </a:endParaRPr>
                    </a:p>
                  </a:txBody>
                  <a:tcPr marL="24584" marR="24584" marT="24584" marB="245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lnSpc>
                          <a:spcPct val="120000"/>
                        </a:lnSpc>
                      </a:pPr>
                      <a:r>
                        <a:rPr lang="fr-FR" sz="1400" dirty="0">
                          <a:effectLst/>
                          <a:latin typeface="Arial, sans-serif"/>
                        </a:rPr>
                        <a:t>remarques</a:t>
                      </a:r>
                      <a:endParaRPr lang="fr-FR" sz="1400" dirty="0">
                        <a:effectLst/>
                      </a:endParaRPr>
                    </a:p>
                  </a:txBody>
                  <a:tcPr marL="24584" marR="24584" marT="24584" marB="245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04160">
                <a:tc>
                  <a:txBody>
                    <a:bodyPr/>
                    <a:lstStyle/>
                    <a:p>
                      <a:pPr algn="ctr" rtl="0">
                        <a:lnSpc>
                          <a:spcPct val="120000"/>
                        </a:lnSpc>
                      </a:pPr>
                      <a:r>
                        <a:rPr lang="fr-FR" sz="1600" i="1" dirty="0">
                          <a:effectLst/>
                          <a:latin typeface="Arial, sans-serif"/>
                        </a:rPr>
                        <a:t>Il faut résoudre environ 10 problèmes par semaine. </a:t>
                      </a:r>
                      <a:endParaRPr lang="fr-FR" sz="1600" dirty="0">
                        <a:effectLst/>
                      </a:endParaRPr>
                    </a:p>
                  </a:txBody>
                  <a:tcPr marL="24584" marR="24584" marT="24584" marB="245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lnSpc>
                          <a:spcPct val="120000"/>
                        </a:lnSpc>
                      </a:pPr>
                      <a:br>
                        <a:rPr lang="fr-FR" sz="1200">
                          <a:effectLst/>
                        </a:rPr>
                      </a:br>
                      <a:endParaRPr lang="fr-FR" sz="1200">
                        <a:effectLst/>
                      </a:endParaRPr>
                    </a:p>
                  </a:txBody>
                  <a:tcPr marL="24584" marR="24584" marT="24584" marB="245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lnSpc>
                          <a:spcPct val="120000"/>
                        </a:lnSpc>
                      </a:pPr>
                      <a:br>
                        <a:rPr lang="fr-FR" sz="1200">
                          <a:effectLst/>
                        </a:rPr>
                      </a:br>
                      <a:endParaRPr lang="fr-FR" sz="1200">
                        <a:effectLst/>
                      </a:endParaRPr>
                    </a:p>
                  </a:txBody>
                  <a:tcPr marL="24584" marR="24584" marT="24584" marB="245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lnSpc>
                          <a:spcPct val="120000"/>
                        </a:lnSpc>
                      </a:pPr>
                      <a:br>
                        <a:rPr lang="fr-FR" sz="1200">
                          <a:effectLst/>
                        </a:rPr>
                      </a:br>
                      <a:endParaRPr lang="fr-FR" sz="1200">
                        <a:effectLst/>
                      </a:endParaRPr>
                    </a:p>
                  </a:txBody>
                  <a:tcPr marL="24584" marR="24584" marT="24584" marB="245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03850">
                <a:tc>
                  <a:txBody>
                    <a:bodyPr/>
                    <a:lstStyle/>
                    <a:p>
                      <a:pPr algn="ctr" rtl="0">
                        <a:lnSpc>
                          <a:spcPct val="120000"/>
                        </a:lnSpc>
                      </a:pPr>
                      <a:r>
                        <a:rPr lang="fr-FR" sz="1600" i="1" dirty="0">
                          <a:effectLst/>
                          <a:latin typeface="Arial, sans-serif"/>
                        </a:rPr>
                        <a:t>Il faut systématiquement utiliser un schéma.</a:t>
                      </a:r>
                      <a:endParaRPr lang="fr-FR" sz="1600" dirty="0">
                        <a:effectLst/>
                      </a:endParaRPr>
                    </a:p>
                  </a:txBody>
                  <a:tcPr marL="24584" marR="24584" marT="24584" marB="245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lnSpc>
                          <a:spcPct val="120000"/>
                        </a:lnSpc>
                      </a:pPr>
                      <a:br>
                        <a:rPr lang="fr-FR" sz="1200">
                          <a:effectLst/>
                        </a:rPr>
                      </a:br>
                      <a:endParaRPr lang="fr-FR" sz="1200">
                        <a:effectLst/>
                      </a:endParaRPr>
                    </a:p>
                  </a:txBody>
                  <a:tcPr marL="24584" marR="24584" marT="24584" marB="245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lnSpc>
                          <a:spcPct val="120000"/>
                        </a:lnSpc>
                      </a:pPr>
                      <a:br>
                        <a:rPr lang="fr-FR" sz="1200">
                          <a:effectLst/>
                        </a:rPr>
                      </a:br>
                      <a:endParaRPr lang="fr-FR" sz="1200">
                        <a:effectLst/>
                      </a:endParaRPr>
                    </a:p>
                  </a:txBody>
                  <a:tcPr marL="24584" marR="24584" marT="24584" marB="245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lnSpc>
                          <a:spcPct val="120000"/>
                        </a:lnSpc>
                      </a:pPr>
                      <a:br>
                        <a:rPr lang="fr-FR" sz="1200">
                          <a:effectLst/>
                        </a:rPr>
                      </a:br>
                      <a:endParaRPr lang="fr-FR" sz="1200">
                        <a:effectLst/>
                      </a:endParaRPr>
                    </a:p>
                  </a:txBody>
                  <a:tcPr marL="24584" marR="24584" marT="24584" marB="245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44040">
                <a:tc>
                  <a:txBody>
                    <a:bodyPr/>
                    <a:lstStyle/>
                    <a:p>
                      <a:pPr algn="ctr" rtl="0">
                        <a:lnSpc>
                          <a:spcPct val="120000"/>
                        </a:lnSpc>
                      </a:pPr>
                      <a:r>
                        <a:rPr lang="fr-FR" sz="1600" i="1" dirty="0">
                          <a:effectLst/>
                          <a:latin typeface="Arial, sans-serif"/>
                        </a:rPr>
                        <a:t>Il faut débuter par de la manipulation</a:t>
                      </a:r>
                      <a:endParaRPr lang="fr-FR" sz="1600" dirty="0">
                        <a:effectLst/>
                      </a:endParaRPr>
                    </a:p>
                  </a:txBody>
                  <a:tcPr marL="24584" marR="24584" marT="24584" marB="245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lnSpc>
                          <a:spcPct val="120000"/>
                        </a:lnSpc>
                      </a:pPr>
                      <a:br>
                        <a:rPr lang="fr-FR" sz="1200">
                          <a:effectLst/>
                        </a:rPr>
                      </a:br>
                      <a:endParaRPr lang="fr-FR" sz="1200">
                        <a:effectLst/>
                      </a:endParaRPr>
                    </a:p>
                  </a:txBody>
                  <a:tcPr marL="24584" marR="24584" marT="24584" marB="245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lnSpc>
                          <a:spcPct val="120000"/>
                        </a:lnSpc>
                      </a:pPr>
                      <a:br>
                        <a:rPr lang="fr-FR" sz="1200">
                          <a:effectLst/>
                        </a:rPr>
                      </a:br>
                      <a:endParaRPr lang="fr-FR" sz="1200">
                        <a:effectLst/>
                      </a:endParaRPr>
                    </a:p>
                  </a:txBody>
                  <a:tcPr marL="24584" marR="24584" marT="24584" marB="245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lnSpc>
                          <a:spcPct val="120000"/>
                        </a:lnSpc>
                      </a:pPr>
                      <a:br>
                        <a:rPr lang="fr-FR" sz="1200">
                          <a:effectLst/>
                        </a:rPr>
                      </a:br>
                      <a:endParaRPr lang="fr-FR" sz="1200">
                        <a:effectLst/>
                      </a:endParaRPr>
                    </a:p>
                  </a:txBody>
                  <a:tcPr marL="24584" marR="24584" marT="24584" marB="245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03850">
                <a:tc>
                  <a:txBody>
                    <a:bodyPr/>
                    <a:lstStyle/>
                    <a:p>
                      <a:pPr algn="ctr" rtl="0">
                        <a:lnSpc>
                          <a:spcPct val="120000"/>
                        </a:lnSpc>
                      </a:pPr>
                      <a:r>
                        <a:rPr lang="fr-FR" sz="1600" i="1" dirty="0">
                          <a:effectLst/>
                          <a:latin typeface="Arial, sans-serif"/>
                        </a:rPr>
                        <a:t>Il faut commencer par repérer les informations utiles dans l’énoncé.</a:t>
                      </a:r>
                      <a:endParaRPr lang="fr-FR" sz="1600" dirty="0">
                        <a:effectLst/>
                      </a:endParaRPr>
                    </a:p>
                  </a:txBody>
                  <a:tcPr marL="24584" marR="24584" marT="24584" marB="245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lnSpc>
                          <a:spcPct val="120000"/>
                        </a:lnSpc>
                      </a:pPr>
                      <a:br>
                        <a:rPr lang="fr-FR" sz="1200">
                          <a:effectLst/>
                        </a:rPr>
                      </a:br>
                      <a:endParaRPr lang="fr-FR" sz="1200">
                        <a:effectLst/>
                      </a:endParaRPr>
                    </a:p>
                  </a:txBody>
                  <a:tcPr marL="24584" marR="24584" marT="24584" marB="245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lnSpc>
                          <a:spcPct val="120000"/>
                        </a:lnSpc>
                      </a:pPr>
                      <a:br>
                        <a:rPr lang="fr-FR" sz="1200">
                          <a:effectLst/>
                        </a:rPr>
                      </a:br>
                      <a:endParaRPr lang="fr-FR" sz="1200">
                        <a:effectLst/>
                      </a:endParaRPr>
                    </a:p>
                  </a:txBody>
                  <a:tcPr marL="24584" marR="24584" marT="24584" marB="245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lnSpc>
                          <a:spcPct val="120000"/>
                        </a:lnSpc>
                      </a:pPr>
                      <a:br>
                        <a:rPr lang="fr-FR" sz="1200">
                          <a:effectLst/>
                        </a:rPr>
                      </a:br>
                      <a:endParaRPr lang="fr-FR" sz="1200">
                        <a:effectLst/>
                      </a:endParaRPr>
                    </a:p>
                  </a:txBody>
                  <a:tcPr marL="24584" marR="24584" marT="24584" marB="245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44040">
                <a:tc>
                  <a:txBody>
                    <a:bodyPr/>
                    <a:lstStyle/>
                    <a:p>
                      <a:pPr algn="ctr" rtl="0">
                        <a:lnSpc>
                          <a:spcPct val="120000"/>
                        </a:lnSpc>
                      </a:pPr>
                      <a:r>
                        <a:rPr lang="fr-FR" sz="1600" i="1" dirty="0">
                          <a:effectLst/>
                          <a:latin typeface="Arial, sans-serif"/>
                        </a:rPr>
                        <a:t>Il faut identifier ce qu’on cherche. </a:t>
                      </a:r>
                      <a:endParaRPr lang="fr-FR" sz="1600" dirty="0">
                        <a:effectLst/>
                      </a:endParaRPr>
                    </a:p>
                  </a:txBody>
                  <a:tcPr marL="24584" marR="24584" marT="24584" marB="245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lnSpc>
                          <a:spcPct val="120000"/>
                        </a:lnSpc>
                      </a:pPr>
                      <a:br>
                        <a:rPr lang="fr-FR" sz="1200">
                          <a:effectLst/>
                        </a:rPr>
                      </a:br>
                      <a:endParaRPr lang="fr-FR" sz="1200">
                        <a:effectLst/>
                      </a:endParaRPr>
                    </a:p>
                  </a:txBody>
                  <a:tcPr marL="24584" marR="24584" marT="24584" marB="245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lnSpc>
                          <a:spcPct val="120000"/>
                        </a:lnSpc>
                      </a:pPr>
                      <a:br>
                        <a:rPr lang="fr-FR" sz="1200">
                          <a:effectLst/>
                        </a:rPr>
                      </a:br>
                      <a:endParaRPr lang="fr-FR" sz="1200">
                        <a:effectLst/>
                      </a:endParaRPr>
                    </a:p>
                  </a:txBody>
                  <a:tcPr marL="24584" marR="24584" marT="24584" marB="245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lnSpc>
                          <a:spcPct val="120000"/>
                        </a:lnSpc>
                      </a:pPr>
                      <a:br>
                        <a:rPr lang="fr-FR" sz="1200">
                          <a:effectLst/>
                        </a:rPr>
                      </a:br>
                      <a:endParaRPr lang="fr-FR" sz="1200">
                        <a:effectLst/>
                      </a:endParaRPr>
                    </a:p>
                  </a:txBody>
                  <a:tcPr marL="24584" marR="24584" marT="24584" marB="245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44040">
                <a:tc>
                  <a:txBody>
                    <a:bodyPr/>
                    <a:lstStyle/>
                    <a:p>
                      <a:pPr algn="ctr" rtl="0">
                        <a:lnSpc>
                          <a:spcPct val="120000"/>
                        </a:lnSpc>
                      </a:pPr>
                      <a:r>
                        <a:rPr lang="fr-FR" sz="1600" i="1" dirty="0">
                          <a:effectLst/>
                          <a:latin typeface="Arial, sans-serif"/>
                        </a:rPr>
                        <a:t>Il faut prouver aux élèves ce qui est faux</a:t>
                      </a:r>
                      <a:endParaRPr lang="fr-FR" sz="1600" dirty="0">
                        <a:effectLst/>
                      </a:endParaRPr>
                    </a:p>
                  </a:txBody>
                  <a:tcPr marL="24584" marR="24584" marT="24584" marB="245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lnSpc>
                          <a:spcPct val="120000"/>
                        </a:lnSpc>
                      </a:pPr>
                      <a:br>
                        <a:rPr lang="fr-FR" sz="1200">
                          <a:effectLst/>
                        </a:rPr>
                      </a:br>
                      <a:endParaRPr lang="fr-FR" sz="1200">
                        <a:effectLst/>
                      </a:endParaRPr>
                    </a:p>
                  </a:txBody>
                  <a:tcPr marL="24584" marR="24584" marT="24584" marB="245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lnSpc>
                          <a:spcPct val="120000"/>
                        </a:lnSpc>
                      </a:pPr>
                      <a:br>
                        <a:rPr lang="fr-FR" sz="1200">
                          <a:effectLst/>
                        </a:rPr>
                      </a:br>
                      <a:endParaRPr lang="fr-FR" sz="1200">
                        <a:effectLst/>
                      </a:endParaRPr>
                    </a:p>
                  </a:txBody>
                  <a:tcPr marL="24584" marR="24584" marT="24584" marB="245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lnSpc>
                          <a:spcPct val="120000"/>
                        </a:lnSpc>
                      </a:pPr>
                      <a:br>
                        <a:rPr lang="fr-FR" sz="1200" dirty="0">
                          <a:effectLst/>
                        </a:rPr>
                      </a:br>
                      <a:endParaRPr lang="fr-FR" sz="1200" dirty="0">
                        <a:effectLst/>
                      </a:endParaRPr>
                    </a:p>
                  </a:txBody>
                  <a:tcPr marL="24584" marR="24584" marT="24584" marB="245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615973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582887"/>
            <a:ext cx="9601196" cy="1303867"/>
          </a:xfrm>
        </p:spPr>
        <p:txBody>
          <a:bodyPr/>
          <a:lstStyle/>
          <a:p>
            <a:r>
              <a:rPr lang="fr-FR" dirty="0"/>
              <a:t>Ce qui favorise la résolution de problèmes</a:t>
            </a:r>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3643867992"/>
              </p:ext>
            </p:extLst>
          </p:nvPr>
        </p:nvGraphicFramePr>
        <p:xfrm>
          <a:off x="1081826" y="1815922"/>
          <a:ext cx="9866288" cy="4299358"/>
        </p:xfrm>
        <a:graphic>
          <a:graphicData uri="http://schemas.openxmlformats.org/drawingml/2006/table">
            <a:tbl>
              <a:tblPr/>
              <a:tblGrid>
                <a:gridCol w="5427266">
                  <a:extLst>
                    <a:ext uri="{9D8B030D-6E8A-4147-A177-3AD203B41FA5}">
                      <a16:colId xmlns:a16="http://schemas.microsoft.com/office/drawing/2014/main" val="20000"/>
                    </a:ext>
                  </a:extLst>
                </a:gridCol>
                <a:gridCol w="664234">
                  <a:extLst>
                    <a:ext uri="{9D8B030D-6E8A-4147-A177-3AD203B41FA5}">
                      <a16:colId xmlns:a16="http://schemas.microsoft.com/office/drawing/2014/main" val="20001"/>
                    </a:ext>
                  </a:extLst>
                </a:gridCol>
                <a:gridCol w="599431">
                  <a:extLst>
                    <a:ext uri="{9D8B030D-6E8A-4147-A177-3AD203B41FA5}">
                      <a16:colId xmlns:a16="http://schemas.microsoft.com/office/drawing/2014/main" val="20002"/>
                    </a:ext>
                  </a:extLst>
                </a:gridCol>
                <a:gridCol w="3175357">
                  <a:extLst>
                    <a:ext uri="{9D8B030D-6E8A-4147-A177-3AD203B41FA5}">
                      <a16:colId xmlns:a16="http://schemas.microsoft.com/office/drawing/2014/main" val="20003"/>
                    </a:ext>
                  </a:extLst>
                </a:gridCol>
              </a:tblGrid>
              <a:tr h="614194">
                <a:tc>
                  <a:txBody>
                    <a:bodyPr/>
                    <a:lstStyle/>
                    <a:p>
                      <a:pPr algn="ctr" rtl="0">
                        <a:lnSpc>
                          <a:spcPct val="120000"/>
                        </a:lnSpc>
                      </a:pPr>
                      <a:br>
                        <a:rPr lang="fr-FR" sz="1400" dirty="0">
                          <a:effectLst/>
                        </a:rPr>
                      </a:br>
                      <a:endParaRPr lang="fr-FR" sz="1400" dirty="0">
                        <a:effectLst/>
                      </a:endParaRPr>
                    </a:p>
                  </a:txBody>
                  <a:tcPr marL="24070" marR="24070" marT="24070" marB="240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lnSpc>
                          <a:spcPct val="120000"/>
                        </a:lnSpc>
                      </a:pPr>
                      <a:r>
                        <a:rPr lang="fr-FR" sz="1400">
                          <a:effectLst/>
                          <a:latin typeface="Arial, sans-serif"/>
                        </a:rPr>
                        <a:t>V</a:t>
                      </a:r>
                      <a:endParaRPr lang="fr-FR" sz="1400">
                        <a:effectLst/>
                      </a:endParaRPr>
                    </a:p>
                  </a:txBody>
                  <a:tcPr marL="24070" marR="24070" marT="24070" marB="240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lnSpc>
                          <a:spcPct val="120000"/>
                        </a:lnSpc>
                      </a:pPr>
                      <a:r>
                        <a:rPr lang="fr-FR" sz="1400">
                          <a:effectLst/>
                          <a:latin typeface="Arial, sans-serif"/>
                        </a:rPr>
                        <a:t>F</a:t>
                      </a:r>
                      <a:endParaRPr lang="fr-FR" sz="1400">
                        <a:effectLst/>
                      </a:endParaRPr>
                    </a:p>
                  </a:txBody>
                  <a:tcPr marL="24070" marR="24070" marT="24070" marB="240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lnSpc>
                          <a:spcPct val="120000"/>
                        </a:lnSpc>
                      </a:pPr>
                      <a:r>
                        <a:rPr lang="fr-FR" sz="1400">
                          <a:effectLst/>
                          <a:latin typeface="Arial, sans-serif"/>
                        </a:rPr>
                        <a:t>remarques</a:t>
                      </a:r>
                      <a:endParaRPr lang="fr-FR" sz="1400">
                        <a:effectLst/>
                      </a:endParaRPr>
                    </a:p>
                  </a:txBody>
                  <a:tcPr marL="24070" marR="24070" marT="24070" marB="240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14194">
                <a:tc>
                  <a:txBody>
                    <a:bodyPr/>
                    <a:lstStyle/>
                    <a:p>
                      <a:pPr algn="ctr" rtl="0">
                        <a:lnSpc>
                          <a:spcPct val="120000"/>
                        </a:lnSpc>
                      </a:pPr>
                      <a:r>
                        <a:rPr lang="fr-FR" sz="1400" i="1" dirty="0">
                          <a:effectLst/>
                          <a:latin typeface="Arial, sans-serif"/>
                        </a:rPr>
                        <a:t>1. Il faut résoudre environ 10 problèmes par semaine. </a:t>
                      </a:r>
                      <a:endParaRPr lang="fr-FR" sz="1400" dirty="0">
                        <a:effectLst/>
                      </a:endParaRPr>
                    </a:p>
                  </a:txBody>
                  <a:tcPr marL="24070" marR="24070" marT="24070" marB="240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lnSpc>
                          <a:spcPct val="120000"/>
                        </a:lnSpc>
                      </a:pPr>
                      <a:r>
                        <a:rPr lang="fr-FR" sz="1400">
                          <a:effectLst/>
                          <a:latin typeface="Arial, sans-serif"/>
                        </a:rPr>
                        <a:t>x</a:t>
                      </a:r>
                      <a:endParaRPr lang="fr-FR" sz="1400">
                        <a:effectLst/>
                      </a:endParaRPr>
                    </a:p>
                  </a:txBody>
                  <a:tcPr marL="24070" marR="24070" marT="24070" marB="240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lnSpc>
                          <a:spcPct val="120000"/>
                        </a:lnSpc>
                      </a:pPr>
                      <a:br>
                        <a:rPr lang="fr-FR" sz="1400">
                          <a:effectLst/>
                        </a:rPr>
                      </a:br>
                      <a:endParaRPr lang="fr-FR" sz="1400">
                        <a:effectLst/>
                      </a:endParaRPr>
                    </a:p>
                  </a:txBody>
                  <a:tcPr marL="24070" marR="24070" marT="24070" marB="240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lnSpc>
                          <a:spcPct val="120000"/>
                        </a:lnSpc>
                      </a:pPr>
                      <a:r>
                        <a:rPr lang="fr-FR" sz="1400">
                          <a:effectLst/>
                          <a:latin typeface="Arial, sans-serif"/>
                        </a:rPr>
                        <a:t>cf. Note de service</a:t>
                      </a:r>
                      <a:endParaRPr lang="fr-FR" sz="1400">
                        <a:effectLst/>
                      </a:endParaRPr>
                    </a:p>
                  </a:txBody>
                  <a:tcPr marL="24070" marR="24070" marT="24070" marB="240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14194">
                <a:tc>
                  <a:txBody>
                    <a:bodyPr/>
                    <a:lstStyle/>
                    <a:p>
                      <a:pPr algn="ctr" rtl="0">
                        <a:lnSpc>
                          <a:spcPct val="120000"/>
                        </a:lnSpc>
                      </a:pPr>
                      <a:r>
                        <a:rPr lang="fr-FR" sz="1400" i="1" dirty="0">
                          <a:effectLst/>
                          <a:latin typeface="Arial, sans-serif"/>
                        </a:rPr>
                        <a:t>2. Il faut systématiquement utiliser un schéma.</a:t>
                      </a:r>
                      <a:endParaRPr lang="fr-FR" sz="1400" dirty="0">
                        <a:effectLst/>
                      </a:endParaRPr>
                    </a:p>
                  </a:txBody>
                  <a:tcPr marL="24070" marR="24070" marT="24070" marB="240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lnSpc>
                          <a:spcPct val="120000"/>
                        </a:lnSpc>
                      </a:pPr>
                      <a:br>
                        <a:rPr lang="fr-FR" sz="1400">
                          <a:effectLst/>
                        </a:rPr>
                      </a:br>
                      <a:endParaRPr lang="fr-FR" sz="1400">
                        <a:effectLst/>
                      </a:endParaRPr>
                    </a:p>
                  </a:txBody>
                  <a:tcPr marL="24070" marR="24070" marT="24070" marB="240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lnSpc>
                          <a:spcPct val="120000"/>
                        </a:lnSpc>
                      </a:pPr>
                      <a:r>
                        <a:rPr lang="fr-FR" sz="1400">
                          <a:effectLst/>
                          <a:latin typeface="Arial, sans-serif"/>
                        </a:rPr>
                        <a:t>x</a:t>
                      </a:r>
                      <a:endParaRPr lang="fr-FR" sz="1400">
                        <a:effectLst/>
                      </a:endParaRPr>
                    </a:p>
                  </a:txBody>
                  <a:tcPr marL="24070" marR="24070" marT="24070" marB="240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lnSpc>
                          <a:spcPct val="120000"/>
                        </a:lnSpc>
                      </a:pPr>
                      <a:r>
                        <a:rPr lang="fr-FR" sz="1400">
                          <a:effectLst/>
                          <a:latin typeface="Arial, sans-serif"/>
                        </a:rPr>
                        <a:t>cf. Note de service</a:t>
                      </a:r>
                      <a:endParaRPr lang="fr-FR" sz="1400">
                        <a:effectLst/>
                      </a:endParaRPr>
                    </a:p>
                  </a:txBody>
                  <a:tcPr marL="24070" marR="24070" marT="24070" marB="240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14194">
                <a:tc>
                  <a:txBody>
                    <a:bodyPr/>
                    <a:lstStyle/>
                    <a:p>
                      <a:pPr algn="ctr" rtl="0">
                        <a:lnSpc>
                          <a:spcPct val="120000"/>
                        </a:lnSpc>
                      </a:pPr>
                      <a:r>
                        <a:rPr lang="fr-FR" sz="1400" i="1" dirty="0">
                          <a:effectLst/>
                          <a:latin typeface="Arial, sans-serif"/>
                        </a:rPr>
                        <a:t>3. Il faut débuter par de la manipulation</a:t>
                      </a:r>
                      <a:endParaRPr lang="fr-FR" sz="1400" dirty="0">
                        <a:effectLst/>
                      </a:endParaRPr>
                    </a:p>
                  </a:txBody>
                  <a:tcPr marL="24070" marR="24070" marT="24070" marB="240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lnSpc>
                          <a:spcPct val="120000"/>
                        </a:lnSpc>
                      </a:pPr>
                      <a:r>
                        <a:rPr lang="fr-FR" sz="1400">
                          <a:effectLst/>
                          <a:latin typeface="Arial, sans-serif"/>
                        </a:rPr>
                        <a:t>x</a:t>
                      </a:r>
                      <a:endParaRPr lang="fr-FR" sz="1400">
                        <a:effectLst/>
                      </a:endParaRPr>
                    </a:p>
                  </a:txBody>
                  <a:tcPr marL="24070" marR="24070" marT="24070" marB="240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lnSpc>
                          <a:spcPct val="120000"/>
                        </a:lnSpc>
                      </a:pPr>
                      <a:br>
                        <a:rPr lang="fr-FR" sz="1400">
                          <a:effectLst/>
                        </a:rPr>
                      </a:br>
                      <a:endParaRPr lang="fr-FR" sz="1400">
                        <a:effectLst/>
                      </a:endParaRPr>
                    </a:p>
                  </a:txBody>
                  <a:tcPr marL="24070" marR="24070" marT="24070" marB="240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lnSpc>
                          <a:spcPct val="120000"/>
                        </a:lnSpc>
                      </a:pPr>
                      <a:r>
                        <a:rPr lang="fr-FR" sz="1400">
                          <a:effectLst/>
                          <a:latin typeface="Arial, sans-serif"/>
                        </a:rPr>
                        <a:t>Thierry Dias : « jouer la situation »</a:t>
                      </a:r>
                      <a:endParaRPr lang="fr-FR" sz="1400">
                        <a:effectLst/>
                      </a:endParaRPr>
                    </a:p>
                  </a:txBody>
                  <a:tcPr marL="24070" marR="24070" marT="24070" marB="240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14194">
                <a:tc>
                  <a:txBody>
                    <a:bodyPr/>
                    <a:lstStyle/>
                    <a:p>
                      <a:pPr algn="ctr" rtl="0">
                        <a:lnSpc>
                          <a:spcPct val="120000"/>
                        </a:lnSpc>
                      </a:pPr>
                      <a:r>
                        <a:rPr lang="fr-FR" sz="1400" i="1" dirty="0">
                          <a:effectLst/>
                          <a:latin typeface="Arial, sans-serif"/>
                        </a:rPr>
                        <a:t>4. Il faut commencer par repérer les informations utiles dans l’énoncé.</a:t>
                      </a:r>
                      <a:endParaRPr lang="fr-FR" sz="1400" dirty="0">
                        <a:effectLst/>
                      </a:endParaRPr>
                    </a:p>
                  </a:txBody>
                  <a:tcPr marL="24070" marR="24070" marT="24070" marB="240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lnSpc>
                          <a:spcPct val="120000"/>
                        </a:lnSpc>
                      </a:pPr>
                      <a:br>
                        <a:rPr lang="fr-FR" sz="1400">
                          <a:effectLst/>
                        </a:rPr>
                      </a:br>
                      <a:endParaRPr lang="fr-FR" sz="1400">
                        <a:effectLst/>
                      </a:endParaRPr>
                    </a:p>
                  </a:txBody>
                  <a:tcPr marL="24070" marR="24070" marT="24070" marB="240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lnSpc>
                          <a:spcPct val="120000"/>
                        </a:lnSpc>
                      </a:pPr>
                      <a:r>
                        <a:rPr lang="fr-FR" sz="1400">
                          <a:effectLst/>
                          <a:latin typeface="Arial, sans-serif"/>
                        </a:rPr>
                        <a:t>x</a:t>
                      </a:r>
                      <a:endParaRPr lang="fr-FR" sz="1400">
                        <a:effectLst/>
                      </a:endParaRPr>
                    </a:p>
                  </a:txBody>
                  <a:tcPr marL="24070" marR="24070" marT="24070" marB="240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lnSpc>
                          <a:spcPct val="120000"/>
                        </a:lnSpc>
                      </a:pPr>
                      <a:r>
                        <a:rPr lang="fr-FR" sz="1400">
                          <a:effectLst/>
                          <a:latin typeface="Arial, sans-serif"/>
                        </a:rPr>
                        <a:t>Parasite la représentation mentale</a:t>
                      </a:r>
                      <a:endParaRPr lang="fr-FR" sz="1400">
                        <a:effectLst/>
                      </a:endParaRPr>
                    </a:p>
                  </a:txBody>
                  <a:tcPr marL="24070" marR="24070" marT="24070" marB="240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14194">
                <a:tc>
                  <a:txBody>
                    <a:bodyPr/>
                    <a:lstStyle/>
                    <a:p>
                      <a:pPr algn="ctr" rtl="0">
                        <a:lnSpc>
                          <a:spcPct val="120000"/>
                        </a:lnSpc>
                      </a:pPr>
                      <a:r>
                        <a:rPr lang="fr-FR" sz="1400" i="1" dirty="0">
                          <a:effectLst/>
                          <a:latin typeface="Arial, sans-serif"/>
                        </a:rPr>
                        <a:t>5.Il faut identifier ce qu’on cherche. </a:t>
                      </a:r>
                      <a:endParaRPr lang="fr-FR" sz="1400" dirty="0">
                        <a:effectLst/>
                      </a:endParaRPr>
                    </a:p>
                  </a:txBody>
                  <a:tcPr marL="24070" marR="24070" marT="24070" marB="240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lnSpc>
                          <a:spcPct val="120000"/>
                        </a:lnSpc>
                      </a:pPr>
                      <a:r>
                        <a:rPr lang="fr-FR" sz="1400" dirty="0">
                          <a:effectLst/>
                          <a:latin typeface="Arial, sans-serif"/>
                        </a:rPr>
                        <a:t>x</a:t>
                      </a:r>
                      <a:endParaRPr lang="fr-FR" sz="1400" dirty="0">
                        <a:effectLst/>
                      </a:endParaRPr>
                    </a:p>
                  </a:txBody>
                  <a:tcPr marL="24070" marR="24070" marT="24070" marB="240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lnSpc>
                          <a:spcPct val="120000"/>
                        </a:lnSpc>
                      </a:pPr>
                      <a:br>
                        <a:rPr lang="fr-FR" sz="1400">
                          <a:effectLst/>
                        </a:rPr>
                      </a:br>
                      <a:endParaRPr lang="fr-FR" sz="1400">
                        <a:effectLst/>
                      </a:endParaRPr>
                    </a:p>
                  </a:txBody>
                  <a:tcPr marL="24070" marR="24070" marT="24070" marB="240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lnSpc>
                          <a:spcPct val="120000"/>
                        </a:lnSpc>
                      </a:pPr>
                      <a:r>
                        <a:rPr lang="fr-FR" sz="1400">
                          <a:effectLst/>
                          <a:latin typeface="Arial, sans-serif"/>
                        </a:rPr>
                        <a:t>En particulier l’unité</a:t>
                      </a:r>
                      <a:endParaRPr lang="fr-FR" sz="1400">
                        <a:effectLst/>
                      </a:endParaRPr>
                    </a:p>
                  </a:txBody>
                  <a:tcPr marL="24070" marR="24070" marT="24070" marB="240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14194">
                <a:tc>
                  <a:txBody>
                    <a:bodyPr/>
                    <a:lstStyle/>
                    <a:p>
                      <a:pPr algn="ctr" rtl="0">
                        <a:lnSpc>
                          <a:spcPct val="120000"/>
                        </a:lnSpc>
                      </a:pPr>
                      <a:r>
                        <a:rPr lang="fr-FR" sz="1400" i="1" dirty="0">
                          <a:effectLst/>
                          <a:latin typeface="Arial, sans-serif"/>
                        </a:rPr>
                        <a:t>6. Il faut prouver aux élèves ce qui est faux</a:t>
                      </a:r>
                      <a:endParaRPr lang="fr-FR" sz="1400" dirty="0">
                        <a:effectLst/>
                      </a:endParaRPr>
                    </a:p>
                  </a:txBody>
                  <a:tcPr marL="24070" marR="24070" marT="24070" marB="240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lnSpc>
                          <a:spcPct val="120000"/>
                        </a:lnSpc>
                      </a:pPr>
                      <a:r>
                        <a:rPr lang="fr-FR" sz="1400">
                          <a:effectLst/>
                          <a:latin typeface="Arial, sans-serif"/>
                        </a:rPr>
                        <a:t>x</a:t>
                      </a:r>
                      <a:endParaRPr lang="fr-FR" sz="1400">
                        <a:effectLst/>
                      </a:endParaRPr>
                    </a:p>
                  </a:txBody>
                  <a:tcPr marL="24070" marR="24070" marT="24070" marB="240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lnSpc>
                          <a:spcPct val="120000"/>
                        </a:lnSpc>
                      </a:pPr>
                      <a:br>
                        <a:rPr lang="fr-FR" sz="1400" dirty="0">
                          <a:effectLst/>
                        </a:rPr>
                      </a:br>
                      <a:endParaRPr lang="fr-FR" sz="1400" dirty="0">
                        <a:effectLst/>
                      </a:endParaRPr>
                    </a:p>
                  </a:txBody>
                  <a:tcPr marL="24070" marR="24070" marT="24070" marB="240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lnSpc>
                          <a:spcPct val="120000"/>
                        </a:lnSpc>
                      </a:pPr>
                      <a:r>
                        <a:rPr lang="fr-FR" sz="1400" dirty="0">
                          <a:effectLst/>
                          <a:latin typeface="Arial, sans-serif"/>
                        </a:rPr>
                        <a:t>Denis </a:t>
                      </a:r>
                      <a:r>
                        <a:rPr lang="fr-FR" sz="1400" dirty="0" err="1">
                          <a:effectLst/>
                          <a:latin typeface="Arial, sans-serif"/>
                        </a:rPr>
                        <a:t>Butlen</a:t>
                      </a:r>
                      <a:r>
                        <a:rPr lang="fr-FR" sz="1400" dirty="0">
                          <a:effectLst/>
                          <a:latin typeface="Arial, sans-serif"/>
                        </a:rPr>
                        <a:t> : Pour permettre d’accéder à une autre solution </a:t>
                      </a:r>
                      <a:endParaRPr lang="fr-FR" sz="1400" dirty="0">
                        <a:effectLst/>
                      </a:endParaRPr>
                    </a:p>
                  </a:txBody>
                  <a:tcPr marL="24070" marR="24070" marT="24070" marB="240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8317161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Représenter, modéliser</a:t>
            </a:r>
          </a:p>
        </p:txBody>
      </p:sp>
      <p:sp>
        <p:nvSpPr>
          <p:cNvPr id="3" name="Espace réservé du contenu 2"/>
          <p:cNvSpPr>
            <a:spLocks noGrp="1"/>
          </p:cNvSpPr>
          <p:nvPr>
            <p:ph idx="1"/>
          </p:nvPr>
        </p:nvSpPr>
        <p:spPr/>
        <p:txBody>
          <a:bodyPr/>
          <a:lstStyle/>
          <a:p>
            <a:pPr marL="0" indent="0">
              <a:buNone/>
            </a:pPr>
            <a:r>
              <a:rPr lang="fr-FR" b="1" dirty="0"/>
              <a:t>Objectifs du temps 3</a:t>
            </a:r>
          </a:p>
          <a:p>
            <a:endParaRPr lang="fr-FR" b="1" dirty="0"/>
          </a:p>
          <a:p>
            <a:r>
              <a:rPr lang="fr-FR" dirty="0"/>
              <a:t>Aiguiser le regard des enseignants sur les types d’erreurs ; sur les niveaux d’abstraction des élèves ;</a:t>
            </a:r>
          </a:p>
          <a:p>
            <a:r>
              <a:rPr lang="fr-FR" dirty="0"/>
              <a:t>Prendre connaissance des gestes professionnels qui peuvent favoriser la réussite de la compétence modéliser.</a:t>
            </a:r>
          </a:p>
          <a:p>
            <a:endParaRPr lang="fr-FR" dirty="0"/>
          </a:p>
        </p:txBody>
      </p:sp>
    </p:spTree>
    <p:extLst>
      <p:ext uri="{BB962C8B-B14F-4D97-AF65-F5344CB8AC3E}">
        <p14:creationId xmlns:p14="http://schemas.microsoft.com/office/powerpoint/2010/main" val="23168789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Représenter , modéliser</a:t>
            </a:r>
          </a:p>
        </p:txBody>
      </p:sp>
      <p:sp>
        <p:nvSpPr>
          <p:cNvPr id="3" name="Espace réservé du contenu 2"/>
          <p:cNvSpPr>
            <a:spLocks noGrp="1"/>
          </p:cNvSpPr>
          <p:nvPr>
            <p:ph idx="1"/>
          </p:nvPr>
        </p:nvSpPr>
        <p:spPr>
          <a:xfrm>
            <a:off x="1295401" y="2556932"/>
            <a:ext cx="9601196" cy="872068"/>
          </a:xfrm>
        </p:spPr>
        <p:txBody>
          <a:bodyPr>
            <a:normAutofit lnSpcReduction="10000"/>
          </a:bodyPr>
          <a:lstStyle/>
          <a:p>
            <a:pPr marL="0" indent="0">
              <a:buNone/>
            </a:pPr>
            <a:r>
              <a:rPr lang="fr-FR" dirty="0"/>
              <a:t>Après avoir travaillé sur les variables qui peuvent simplifier un énoncé, quelles sont selon vous les types d’ erreurs les plus fréquentes ?</a:t>
            </a:r>
          </a:p>
          <a:p>
            <a:pPr marL="0" indent="0">
              <a:buNone/>
            </a:pPr>
            <a:endParaRPr lang="fr-FR" dirty="0"/>
          </a:p>
          <a:p>
            <a:pPr marL="0" indent="0">
              <a:buNone/>
            </a:pPr>
            <a:endParaRPr lang="fr-FR" dirty="0"/>
          </a:p>
        </p:txBody>
      </p:sp>
      <p:sp>
        <p:nvSpPr>
          <p:cNvPr id="4" name="ZoneTexte 3">
            <a:extLst>
              <a:ext uri="{FF2B5EF4-FFF2-40B4-BE49-F238E27FC236}">
                <a16:creationId xmlns:a16="http://schemas.microsoft.com/office/drawing/2014/main" id="{FDDDEC69-7A72-4DE1-9CC0-36A9F0C74EA7}"/>
              </a:ext>
            </a:extLst>
          </p:cNvPr>
          <p:cNvSpPr txBox="1"/>
          <p:nvPr/>
        </p:nvSpPr>
        <p:spPr>
          <a:xfrm>
            <a:off x="1329745" y="3455661"/>
            <a:ext cx="5486400" cy="830997"/>
          </a:xfrm>
          <a:prstGeom prst="rect">
            <a:avLst/>
          </a:prstGeom>
          <a:noFill/>
        </p:spPr>
        <p:txBody>
          <a:bodyPr wrap="square" rtlCol="0">
            <a:spAutoFit/>
          </a:bodyPr>
          <a:lstStyle/>
          <a:p>
            <a:r>
              <a:rPr lang="fr-FR" sz="2400" dirty="0"/>
              <a:t>- Les erreurs liées au contexte</a:t>
            </a:r>
          </a:p>
          <a:p>
            <a:endParaRPr lang="fr-FR" sz="2400" dirty="0"/>
          </a:p>
        </p:txBody>
      </p:sp>
      <p:sp>
        <p:nvSpPr>
          <p:cNvPr id="5" name="ZoneTexte 4">
            <a:extLst>
              <a:ext uri="{FF2B5EF4-FFF2-40B4-BE49-F238E27FC236}">
                <a16:creationId xmlns:a16="http://schemas.microsoft.com/office/drawing/2014/main" id="{024803D9-1D81-4AFF-A6BE-522090BD6B2B}"/>
              </a:ext>
            </a:extLst>
          </p:cNvPr>
          <p:cNvSpPr txBox="1"/>
          <p:nvPr/>
        </p:nvSpPr>
        <p:spPr>
          <a:xfrm>
            <a:off x="1329745" y="4136180"/>
            <a:ext cx="5486400" cy="830997"/>
          </a:xfrm>
          <a:prstGeom prst="rect">
            <a:avLst/>
          </a:prstGeom>
          <a:noFill/>
        </p:spPr>
        <p:txBody>
          <a:bodyPr wrap="square" rtlCol="0">
            <a:spAutoFit/>
          </a:bodyPr>
          <a:lstStyle/>
          <a:p>
            <a:r>
              <a:rPr lang="fr-FR" sz="2400" dirty="0"/>
              <a:t>- Les erreurs liées au calcul</a:t>
            </a:r>
          </a:p>
          <a:p>
            <a:endParaRPr lang="fr-FR" sz="2400" dirty="0"/>
          </a:p>
        </p:txBody>
      </p:sp>
      <p:sp>
        <p:nvSpPr>
          <p:cNvPr id="6" name="ZoneTexte 5">
            <a:extLst>
              <a:ext uri="{FF2B5EF4-FFF2-40B4-BE49-F238E27FC236}">
                <a16:creationId xmlns:a16="http://schemas.microsoft.com/office/drawing/2014/main" id="{B0B7F469-F16F-4D4B-8AA3-6543984C97D7}"/>
              </a:ext>
            </a:extLst>
          </p:cNvPr>
          <p:cNvSpPr txBox="1"/>
          <p:nvPr/>
        </p:nvSpPr>
        <p:spPr>
          <a:xfrm>
            <a:off x="1329745" y="4967177"/>
            <a:ext cx="6787167" cy="830997"/>
          </a:xfrm>
          <a:prstGeom prst="rect">
            <a:avLst/>
          </a:prstGeom>
          <a:noFill/>
        </p:spPr>
        <p:txBody>
          <a:bodyPr wrap="square" rtlCol="0">
            <a:spAutoFit/>
          </a:bodyPr>
          <a:lstStyle/>
          <a:p>
            <a:r>
              <a:rPr lang="fr-FR" sz="2400" dirty="0"/>
              <a:t>- Les erreurs liées à la modélisation</a:t>
            </a:r>
          </a:p>
          <a:p>
            <a:endParaRPr lang="fr-FR" sz="2400" dirty="0"/>
          </a:p>
        </p:txBody>
      </p:sp>
    </p:spTree>
    <p:extLst>
      <p:ext uri="{BB962C8B-B14F-4D97-AF65-F5344CB8AC3E}">
        <p14:creationId xmlns:p14="http://schemas.microsoft.com/office/powerpoint/2010/main" val="26320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1. Quels problèmes enseigner, quand ?</a:t>
            </a:r>
          </a:p>
        </p:txBody>
      </p:sp>
      <p:sp>
        <p:nvSpPr>
          <p:cNvPr id="3" name="Espace réservé du contenu 2"/>
          <p:cNvSpPr>
            <a:spLocks noGrp="1"/>
          </p:cNvSpPr>
          <p:nvPr>
            <p:ph idx="1"/>
          </p:nvPr>
        </p:nvSpPr>
        <p:spPr/>
        <p:txBody>
          <a:bodyPr/>
          <a:lstStyle/>
          <a:p>
            <a:pPr marL="0" indent="0">
              <a:buNone/>
            </a:pPr>
            <a:r>
              <a:rPr lang="fr-FR" b="1" dirty="0"/>
              <a:t>Objectifs du temps 1</a:t>
            </a:r>
          </a:p>
          <a:p>
            <a:endParaRPr lang="fr-FR" dirty="0"/>
          </a:p>
          <a:p>
            <a:r>
              <a:rPr lang="fr-FR" dirty="0"/>
              <a:t>s’assurer de la compréhension des enjeux de la connaissance des typologies ;</a:t>
            </a:r>
          </a:p>
          <a:p>
            <a:r>
              <a:rPr lang="fr-FR" dirty="0"/>
              <a:t>savoir que les sous-catégories ne sont pas toutes d’un même niveau de complexité ;</a:t>
            </a:r>
          </a:p>
          <a:p>
            <a:r>
              <a:rPr lang="fr-FR" dirty="0"/>
              <a:t>s’approprier la proposition de progression annuelle</a:t>
            </a:r>
          </a:p>
          <a:p>
            <a:endParaRPr lang="fr-FR" dirty="0"/>
          </a:p>
        </p:txBody>
      </p:sp>
    </p:spTree>
    <p:extLst>
      <p:ext uri="{BB962C8B-B14F-4D97-AF65-F5344CB8AC3E}">
        <p14:creationId xmlns:p14="http://schemas.microsoft.com/office/powerpoint/2010/main" val="25542426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Représenter , modéliser</a:t>
            </a:r>
          </a:p>
        </p:txBody>
      </p:sp>
      <p:pic>
        <p:nvPicPr>
          <p:cNvPr id="4" name="Espace réservé du contenu 3"/>
          <p:cNvPicPr>
            <a:picLocks noGrp="1" noChangeAspect="1"/>
          </p:cNvPicPr>
          <p:nvPr>
            <p:ph idx="1"/>
          </p:nvPr>
        </p:nvPicPr>
        <p:blipFill>
          <a:blip r:embed="rId2"/>
          <a:stretch>
            <a:fillRect/>
          </a:stretch>
        </p:blipFill>
        <p:spPr>
          <a:xfrm>
            <a:off x="1295402" y="2491687"/>
            <a:ext cx="3784922" cy="3701185"/>
          </a:xfrm>
          <a:prstGeom prst="rect">
            <a:avLst/>
          </a:prstGeom>
        </p:spPr>
      </p:pic>
      <p:pic>
        <p:nvPicPr>
          <p:cNvPr id="6" name="Espace réservé du contenu 3"/>
          <p:cNvPicPr>
            <a:picLocks noChangeAspect="1"/>
          </p:cNvPicPr>
          <p:nvPr/>
        </p:nvPicPr>
        <p:blipFill>
          <a:blip r:embed="rId3"/>
          <a:stretch>
            <a:fillRect/>
          </a:stretch>
        </p:blipFill>
        <p:spPr>
          <a:xfrm>
            <a:off x="7760055" y="2491687"/>
            <a:ext cx="3136543" cy="3519407"/>
          </a:xfrm>
          <a:prstGeom prst="rect">
            <a:avLst/>
          </a:prstGeom>
        </p:spPr>
      </p:pic>
    </p:spTree>
    <p:extLst>
      <p:ext uri="{BB962C8B-B14F-4D97-AF65-F5344CB8AC3E}">
        <p14:creationId xmlns:p14="http://schemas.microsoft.com/office/powerpoint/2010/main" val="16165553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Représenter , modéliser</a:t>
            </a:r>
          </a:p>
        </p:txBody>
      </p:sp>
      <p:pic>
        <p:nvPicPr>
          <p:cNvPr id="4" name="Espace réservé du contenu 3"/>
          <p:cNvPicPr>
            <a:picLocks noGrp="1" noChangeAspect="1"/>
          </p:cNvPicPr>
          <p:nvPr>
            <p:ph idx="1"/>
          </p:nvPr>
        </p:nvPicPr>
        <p:blipFill>
          <a:blip r:embed="rId2"/>
          <a:stretch>
            <a:fillRect/>
          </a:stretch>
        </p:blipFill>
        <p:spPr>
          <a:xfrm>
            <a:off x="1295402" y="2491687"/>
            <a:ext cx="3784922" cy="3701185"/>
          </a:xfrm>
          <a:prstGeom prst="rect">
            <a:avLst/>
          </a:prstGeom>
        </p:spPr>
      </p:pic>
      <p:sp>
        <p:nvSpPr>
          <p:cNvPr id="3" name="ZoneTexte 2"/>
          <p:cNvSpPr txBox="1"/>
          <p:nvPr/>
        </p:nvSpPr>
        <p:spPr>
          <a:xfrm>
            <a:off x="4653023" y="2731625"/>
            <a:ext cx="2754774" cy="1200329"/>
          </a:xfrm>
          <a:prstGeom prst="rect">
            <a:avLst/>
          </a:prstGeom>
          <a:noFill/>
        </p:spPr>
        <p:txBody>
          <a:bodyPr wrap="square" rtlCol="0">
            <a:spAutoFit/>
          </a:bodyPr>
          <a:lstStyle/>
          <a:p>
            <a:r>
              <a:rPr lang="fr-FR" dirty="0"/>
              <a:t>Erreur de calcul</a:t>
            </a:r>
          </a:p>
          <a:p>
            <a:endParaRPr lang="fr-FR" dirty="0"/>
          </a:p>
          <a:p>
            <a:r>
              <a:rPr lang="fr-FR" dirty="0"/>
              <a:t>	Erreur de modélisation</a:t>
            </a:r>
          </a:p>
          <a:p>
            <a:endParaRPr lang="fr-FR" dirty="0"/>
          </a:p>
        </p:txBody>
      </p:sp>
      <p:pic>
        <p:nvPicPr>
          <p:cNvPr id="6" name="Espace réservé du contenu 3"/>
          <p:cNvPicPr>
            <a:picLocks noChangeAspect="1"/>
          </p:cNvPicPr>
          <p:nvPr/>
        </p:nvPicPr>
        <p:blipFill>
          <a:blip r:embed="rId3"/>
          <a:stretch>
            <a:fillRect/>
          </a:stretch>
        </p:blipFill>
        <p:spPr>
          <a:xfrm>
            <a:off x="7760055" y="2673465"/>
            <a:ext cx="3136543" cy="3519407"/>
          </a:xfrm>
          <a:prstGeom prst="rect">
            <a:avLst/>
          </a:prstGeom>
        </p:spPr>
      </p:pic>
      <p:cxnSp>
        <p:nvCxnSpPr>
          <p:cNvPr id="8" name="Connecteur droit avec flèche 7"/>
          <p:cNvCxnSpPr/>
          <p:nvPr/>
        </p:nvCxnSpPr>
        <p:spPr>
          <a:xfrm flipH="1">
            <a:off x="4444678" y="2939970"/>
            <a:ext cx="312517" cy="914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7280476" y="3565003"/>
            <a:ext cx="671332" cy="7986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2614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Représenter , modéliser</a:t>
            </a:r>
          </a:p>
        </p:txBody>
      </p:sp>
      <p:pic>
        <p:nvPicPr>
          <p:cNvPr id="6" name="Espace réservé du contenu 5"/>
          <p:cNvPicPr>
            <a:picLocks noGrp="1" noChangeAspect="1"/>
          </p:cNvPicPr>
          <p:nvPr>
            <p:ph idx="1"/>
          </p:nvPr>
        </p:nvPicPr>
        <p:blipFill>
          <a:blip r:embed="rId2"/>
          <a:stretch>
            <a:fillRect/>
          </a:stretch>
        </p:blipFill>
        <p:spPr>
          <a:xfrm>
            <a:off x="909631" y="2453426"/>
            <a:ext cx="4120467" cy="2746978"/>
          </a:xfrm>
          <a:prstGeom prst="rect">
            <a:avLst/>
          </a:prstGeom>
        </p:spPr>
      </p:pic>
      <p:pic>
        <p:nvPicPr>
          <p:cNvPr id="7" name="Image 6"/>
          <p:cNvPicPr>
            <a:picLocks noChangeAspect="1"/>
          </p:cNvPicPr>
          <p:nvPr/>
        </p:nvPicPr>
        <p:blipFill>
          <a:blip r:embed="rId3"/>
          <a:stretch>
            <a:fillRect/>
          </a:stretch>
        </p:blipFill>
        <p:spPr>
          <a:xfrm>
            <a:off x="6670514" y="2526837"/>
            <a:ext cx="4683582" cy="2531300"/>
          </a:xfrm>
          <a:prstGeom prst="rect">
            <a:avLst/>
          </a:prstGeom>
        </p:spPr>
      </p:pic>
    </p:spTree>
    <p:extLst>
      <p:ext uri="{BB962C8B-B14F-4D97-AF65-F5344CB8AC3E}">
        <p14:creationId xmlns:p14="http://schemas.microsoft.com/office/powerpoint/2010/main" val="8545961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Représenter , modéliser</a:t>
            </a:r>
          </a:p>
        </p:txBody>
      </p:sp>
      <p:pic>
        <p:nvPicPr>
          <p:cNvPr id="6" name="Espace réservé du contenu 5"/>
          <p:cNvPicPr>
            <a:picLocks noGrp="1" noChangeAspect="1"/>
          </p:cNvPicPr>
          <p:nvPr>
            <p:ph idx="1"/>
          </p:nvPr>
        </p:nvPicPr>
        <p:blipFill>
          <a:blip r:embed="rId2"/>
          <a:stretch>
            <a:fillRect/>
          </a:stretch>
        </p:blipFill>
        <p:spPr>
          <a:xfrm>
            <a:off x="837904" y="2457635"/>
            <a:ext cx="4120467" cy="2746978"/>
          </a:xfrm>
          <a:prstGeom prst="rect">
            <a:avLst/>
          </a:prstGeom>
        </p:spPr>
      </p:pic>
      <p:pic>
        <p:nvPicPr>
          <p:cNvPr id="7" name="Image 6"/>
          <p:cNvPicPr>
            <a:picLocks noChangeAspect="1"/>
          </p:cNvPicPr>
          <p:nvPr/>
        </p:nvPicPr>
        <p:blipFill>
          <a:blip r:embed="rId3"/>
          <a:stretch>
            <a:fillRect/>
          </a:stretch>
        </p:blipFill>
        <p:spPr>
          <a:xfrm>
            <a:off x="6670514" y="2552595"/>
            <a:ext cx="4683582" cy="2531300"/>
          </a:xfrm>
          <a:prstGeom prst="rect">
            <a:avLst/>
          </a:prstGeom>
        </p:spPr>
      </p:pic>
      <p:sp>
        <p:nvSpPr>
          <p:cNvPr id="3" name="ZoneTexte 2"/>
          <p:cNvSpPr txBox="1"/>
          <p:nvPr/>
        </p:nvSpPr>
        <p:spPr>
          <a:xfrm>
            <a:off x="891251" y="5301205"/>
            <a:ext cx="10278319" cy="369332"/>
          </a:xfrm>
          <a:prstGeom prst="rect">
            <a:avLst/>
          </a:prstGeom>
          <a:noFill/>
        </p:spPr>
        <p:txBody>
          <a:bodyPr wrap="square" rtlCol="0">
            <a:spAutoFit/>
          </a:bodyPr>
          <a:lstStyle/>
          <a:p>
            <a:r>
              <a:rPr lang="fr-FR" dirty="0">
                <a:latin typeface="Arial" panose="020B0604020202020204" pitchFamily="34" charset="0"/>
                <a:cs typeface="Arial" panose="020B0604020202020204" pitchFamily="34" charset="0"/>
              </a:rPr>
              <a:t>Erreur de modélisation									Erreur de calcul</a:t>
            </a:r>
          </a:p>
        </p:txBody>
      </p:sp>
    </p:spTree>
    <p:extLst>
      <p:ext uri="{BB962C8B-B14F-4D97-AF65-F5344CB8AC3E}">
        <p14:creationId xmlns:p14="http://schemas.microsoft.com/office/powerpoint/2010/main" val="9755007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000" dirty="0"/>
              <a:t>3. Représenter , modéliser</a:t>
            </a:r>
            <a:br>
              <a:rPr lang="fr-FR" sz="4000" dirty="0"/>
            </a:br>
            <a:r>
              <a:rPr lang="fr-FR" sz="4000" dirty="0"/>
              <a:t>(comparer des schémas)</a:t>
            </a:r>
            <a:endParaRPr lang="fr-FR" sz="4000" dirty="0">
              <a:solidFill>
                <a:srgbClr val="FF0000"/>
              </a:solidFill>
            </a:endParaRPr>
          </a:p>
        </p:txBody>
      </p:sp>
      <p:pic>
        <p:nvPicPr>
          <p:cNvPr id="5" name="Image 4"/>
          <p:cNvPicPr>
            <a:picLocks noChangeAspect="1"/>
          </p:cNvPicPr>
          <p:nvPr/>
        </p:nvPicPr>
        <p:blipFill>
          <a:blip r:embed="rId2"/>
          <a:stretch>
            <a:fillRect/>
          </a:stretch>
        </p:blipFill>
        <p:spPr>
          <a:xfrm>
            <a:off x="1488098" y="4035971"/>
            <a:ext cx="2965073" cy="1562571"/>
          </a:xfrm>
          <a:prstGeom prst="rect">
            <a:avLst/>
          </a:prstGeom>
        </p:spPr>
      </p:pic>
      <p:sp>
        <p:nvSpPr>
          <p:cNvPr id="7" name="Rectangle 1"/>
          <p:cNvSpPr>
            <a:spLocks noGrp="1" noChangeArrowheads="1"/>
          </p:cNvSpPr>
          <p:nvPr>
            <p:ph idx="1"/>
          </p:nvPr>
        </p:nvSpPr>
        <p:spPr bwMode="auto">
          <a:xfrm>
            <a:off x="3054141" y="2477974"/>
            <a:ext cx="615729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anose="020B0604020202020204" pitchFamily="34" charset="0"/>
              </a:rPr>
              <a:t>Sophie et Tom ont récolté 30 bonbons pour Halloween :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anose="020B0604020202020204" pitchFamily="34" charset="0"/>
              </a:rPr>
              <a:t>il y a des bonbons à la fraise, et des bonbons au caramel.</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anose="020B0604020202020204" pitchFamily="34" charset="0"/>
              </a:rPr>
              <a:t>Il y a 13 bonbons à la fraise.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panose="020B0604020202020204" pitchFamily="34" charset="0"/>
              </a:rPr>
              <a:t>Combien de bonbons au caramel ont-ils récoltés ?</a:t>
            </a:r>
          </a:p>
        </p:txBody>
      </p:sp>
      <p:pic>
        <p:nvPicPr>
          <p:cNvPr id="8" name="Image 7"/>
          <p:cNvPicPr>
            <a:picLocks noChangeAspect="1"/>
          </p:cNvPicPr>
          <p:nvPr/>
        </p:nvPicPr>
        <p:blipFill>
          <a:blip r:embed="rId3"/>
          <a:stretch>
            <a:fillRect/>
          </a:stretch>
        </p:blipFill>
        <p:spPr>
          <a:xfrm>
            <a:off x="7958959" y="3906702"/>
            <a:ext cx="1910253" cy="1821108"/>
          </a:xfrm>
          <a:prstGeom prst="rect">
            <a:avLst/>
          </a:prstGeom>
        </p:spPr>
      </p:pic>
      <p:sp>
        <p:nvSpPr>
          <p:cNvPr id="9" name="ZoneTexte 8"/>
          <p:cNvSpPr txBox="1"/>
          <p:nvPr/>
        </p:nvSpPr>
        <p:spPr>
          <a:xfrm>
            <a:off x="777766" y="5826941"/>
            <a:ext cx="8433665" cy="646331"/>
          </a:xfrm>
          <a:prstGeom prst="rect">
            <a:avLst/>
          </a:prstGeom>
          <a:noFill/>
        </p:spPr>
        <p:txBody>
          <a:bodyPr wrap="square" rtlCol="0">
            <a:spAutoFit/>
          </a:bodyPr>
          <a:lstStyle/>
          <a:p>
            <a:r>
              <a:rPr lang="fr-FR" sz="1400" dirty="0"/>
              <a:t>Source: </a:t>
            </a:r>
            <a:r>
              <a:rPr lang="fr-FR" sz="1400" u="sng" dirty="0">
                <a:hlinkClick r:id="rId4"/>
              </a:rPr>
              <a:t>http://julie-horvath.fr/2019/03/13/schematisation-et-resolution-de-problemes</a:t>
            </a:r>
            <a:r>
              <a:rPr lang="fr-FR" u="sng" dirty="0">
                <a:hlinkClick r:id="rId4"/>
              </a:rPr>
              <a:t>/</a:t>
            </a:r>
            <a:endParaRPr lang="fr-FR" u="sng" dirty="0"/>
          </a:p>
          <a:p>
            <a:endParaRPr lang="fr-FR" u="sng" dirty="0"/>
          </a:p>
        </p:txBody>
      </p:sp>
    </p:spTree>
    <p:extLst>
      <p:ext uri="{BB962C8B-B14F-4D97-AF65-F5344CB8AC3E}">
        <p14:creationId xmlns:p14="http://schemas.microsoft.com/office/powerpoint/2010/main" val="27869919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000" dirty="0"/>
              <a:t>3. Représenter , modéliser</a:t>
            </a:r>
            <a:br>
              <a:rPr lang="fr-FR" sz="4000" dirty="0"/>
            </a:br>
            <a:r>
              <a:rPr lang="fr-FR" sz="4000" dirty="0"/>
              <a:t>(comparer des schémas)</a:t>
            </a:r>
          </a:p>
        </p:txBody>
      </p:sp>
      <p:pic>
        <p:nvPicPr>
          <p:cNvPr id="5" name="Image 4"/>
          <p:cNvPicPr>
            <a:picLocks noChangeAspect="1"/>
          </p:cNvPicPr>
          <p:nvPr/>
        </p:nvPicPr>
        <p:blipFill>
          <a:blip r:embed="rId2"/>
          <a:stretch>
            <a:fillRect/>
          </a:stretch>
        </p:blipFill>
        <p:spPr>
          <a:xfrm>
            <a:off x="1488098" y="4035971"/>
            <a:ext cx="2965073" cy="1562571"/>
          </a:xfrm>
          <a:prstGeom prst="rect">
            <a:avLst/>
          </a:prstGeom>
        </p:spPr>
      </p:pic>
      <p:sp>
        <p:nvSpPr>
          <p:cNvPr id="7" name="Rectangle 1"/>
          <p:cNvSpPr>
            <a:spLocks noGrp="1" noChangeArrowheads="1"/>
          </p:cNvSpPr>
          <p:nvPr>
            <p:ph idx="1"/>
          </p:nvPr>
        </p:nvSpPr>
        <p:spPr bwMode="auto">
          <a:xfrm>
            <a:off x="3054141" y="2668797"/>
            <a:ext cx="543289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chemeClr val="tx1"/>
                </a:solidFill>
                <a:effectLst/>
                <a:latin typeface="Arial" panose="020B0604020202020204" pitchFamily="34" charset="0"/>
              </a:rPr>
              <a:t>Sophie et Tom ont récolté 30 bonbons pour Halloween :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chemeClr val="tx1"/>
                </a:solidFill>
                <a:effectLst/>
                <a:latin typeface="Arial" panose="020B0604020202020204" pitchFamily="34" charset="0"/>
              </a:rPr>
              <a:t>il y a des bonbons à la fraise, et des bonbons au caramel.</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chemeClr val="tx1"/>
                </a:solidFill>
                <a:effectLst/>
                <a:latin typeface="Arial" panose="020B0604020202020204" pitchFamily="34" charset="0"/>
              </a:rPr>
              <a:t>Il y a 13 bonbons à la fraise.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chemeClr val="tx1"/>
                </a:solidFill>
                <a:effectLst/>
                <a:latin typeface="Arial" panose="020B0604020202020204" pitchFamily="34" charset="0"/>
              </a:rPr>
              <a:t>Combien de bonbons au caramel ont-ils récoltés ?</a:t>
            </a:r>
          </a:p>
        </p:txBody>
      </p:sp>
      <p:pic>
        <p:nvPicPr>
          <p:cNvPr id="8" name="Image 7"/>
          <p:cNvPicPr>
            <a:picLocks noChangeAspect="1"/>
          </p:cNvPicPr>
          <p:nvPr/>
        </p:nvPicPr>
        <p:blipFill>
          <a:blip r:embed="rId3"/>
          <a:stretch>
            <a:fillRect/>
          </a:stretch>
        </p:blipFill>
        <p:spPr>
          <a:xfrm>
            <a:off x="7958959" y="3906702"/>
            <a:ext cx="1910253" cy="1821108"/>
          </a:xfrm>
          <a:prstGeom prst="rect">
            <a:avLst/>
          </a:prstGeom>
        </p:spPr>
      </p:pic>
      <p:sp>
        <p:nvSpPr>
          <p:cNvPr id="9" name="ZoneTexte 8"/>
          <p:cNvSpPr txBox="1"/>
          <p:nvPr/>
        </p:nvSpPr>
        <p:spPr>
          <a:xfrm>
            <a:off x="777766" y="5826941"/>
            <a:ext cx="8433665" cy="646331"/>
          </a:xfrm>
          <a:prstGeom prst="rect">
            <a:avLst/>
          </a:prstGeom>
          <a:noFill/>
        </p:spPr>
        <p:txBody>
          <a:bodyPr wrap="square" rtlCol="0">
            <a:spAutoFit/>
          </a:bodyPr>
          <a:lstStyle/>
          <a:p>
            <a:r>
              <a:rPr lang="fr-FR" sz="1400" dirty="0"/>
              <a:t>Source: </a:t>
            </a:r>
            <a:r>
              <a:rPr lang="fr-FR" sz="1400" u="sng" dirty="0">
                <a:hlinkClick r:id="rId4"/>
              </a:rPr>
              <a:t>http://julie-horvath.fr/2019/03/13/schematisation-et-resolution-de-problemes</a:t>
            </a:r>
            <a:r>
              <a:rPr lang="fr-FR" u="sng" dirty="0">
                <a:hlinkClick r:id="rId4"/>
              </a:rPr>
              <a:t>/</a:t>
            </a:r>
            <a:endParaRPr lang="fr-FR" u="sng" dirty="0"/>
          </a:p>
          <a:p>
            <a:endParaRPr lang="fr-FR" u="sng" dirty="0"/>
          </a:p>
        </p:txBody>
      </p:sp>
      <p:pic>
        <p:nvPicPr>
          <p:cNvPr id="10" name="Image 9"/>
          <p:cNvPicPr>
            <a:picLocks noChangeAspect="1"/>
          </p:cNvPicPr>
          <p:nvPr/>
        </p:nvPicPr>
        <p:blipFill>
          <a:blip r:embed="rId5"/>
          <a:stretch>
            <a:fillRect/>
          </a:stretch>
        </p:blipFill>
        <p:spPr>
          <a:xfrm>
            <a:off x="4762910" y="4050224"/>
            <a:ext cx="2279022" cy="1848001"/>
          </a:xfrm>
          <a:prstGeom prst="rect">
            <a:avLst/>
          </a:prstGeom>
        </p:spPr>
      </p:pic>
      <p:cxnSp>
        <p:nvCxnSpPr>
          <p:cNvPr id="4" name="Connecteur droit avec flèche 3"/>
          <p:cNvCxnSpPr/>
          <p:nvPr/>
        </p:nvCxnSpPr>
        <p:spPr>
          <a:xfrm flipV="1">
            <a:off x="2102069" y="4855779"/>
            <a:ext cx="3058510" cy="315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H="1">
            <a:off x="6547945" y="5522732"/>
            <a:ext cx="1786758" cy="20507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14858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a:t>Représenter, modéliser</a:t>
            </a:r>
            <a:br>
              <a:rPr lang="fr-FR" sz="4000" dirty="0"/>
            </a:br>
            <a:r>
              <a:rPr lang="fr-FR" sz="3200" dirty="0"/>
              <a:t>repérer, mémoriser ce que l’on sait, ce que l’on cherche</a:t>
            </a:r>
            <a:endParaRPr lang="fr-FR" sz="4000" dirty="0"/>
          </a:p>
        </p:txBody>
      </p:sp>
      <p:sp>
        <p:nvSpPr>
          <p:cNvPr id="3" name="Espace réservé du contenu 2"/>
          <p:cNvSpPr>
            <a:spLocks noGrp="1"/>
          </p:cNvSpPr>
          <p:nvPr>
            <p:ph idx="1"/>
          </p:nvPr>
        </p:nvSpPr>
        <p:spPr/>
        <p:txBody>
          <a:bodyPr>
            <a:normAutofit/>
          </a:bodyPr>
          <a:lstStyle/>
          <a:p>
            <a:pPr marL="0" indent="0">
              <a:buNone/>
            </a:pPr>
            <a:r>
              <a:rPr lang="fr-FR" sz="1400" dirty="0"/>
              <a:t>				</a:t>
            </a:r>
            <a:r>
              <a:rPr lang="fr-FR" sz="1400" dirty="0">
                <a:latin typeface="Arial" panose="020B0604020202020204" pitchFamily="34" charset="0"/>
                <a:cs typeface="Arial" panose="020B0604020202020204" pitchFamily="34" charset="0"/>
              </a:rPr>
              <a:t>Tom avait 12 billes avant la récréation, </a:t>
            </a:r>
          </a:p>
          <a:p>
            <a:pPr marL="0" indent="0">
              <a:buNone/>
            </a:pPr>
            <a:r>
              <a:rPr lang="fr-FR" sz="1400" dirty="0">
                <a:latin typeface="Arial" panose="020B0604020202020204" pitchFamily="34" charset="0"/>
                <a:cs typeface="Arial" panose="020B0604020202020204" pitchFamily="34" charset="0"/>
              </a:rPr>
              <a:t>				il en a maintenant 31. </a:t>
            </a:r>
          </a:p>
          <a:p>
            <a:pPr marL="0" indent="0">
              <a:buNone/>
            </a:pPr>
            <a:r>
              <a:rPr lang="fr-FR" sz="1400" dirty="0">
                <a:latin typeface="Arial" panose="020B0604020202020204" pitchFamily="34" charset="0"/>
                <a:cs typeface="Arial" panose="020B0604020202020204" pitchFamily="34" charset="0"/>
              </a:rPr>
              <a:t>				Combien en a-t-il gagnées ?</a:t>
            </a:r>
          </a:p>
          <a:p>
            <a:pPr marL="0" lvl="0" indent="0" defTabSz="914400" eaLnBrk="0" fontAlgn="base" hangingPunct="0">
              <a:spcBef>
                <a:spcPct val="0"/>
              </a:spcBef>
              <a:spcAft>
                <a:spcPct val="0"/>
              </a:spcAft>
              <a:buClrTx/>
              <a:buSzTx/>
              <a:buNone/>
            </a:pPr>
            <a:endParaRPr lang="fr-FR" sz="1400" dirty="0"/>
          </a:p>
          <a:p>
            <a:pPr marL="0" indent="0">
              <a:buNone/>
            </a:pPr>
            <a:endParaRPr lang="fr-FR" sz="1400" dirty="0"/>
          </a:p>
          <a:p>
            <a:pPr marL="0" indent="0">
              <a:buNone/>
            </a:pPr>
            <a:endParaRPr lang="fr-FR" sz="1400" dirty="0"/>
          </a:p>
        </p:txBody>
      </p:sp>
      <p:pic>
        <p:nvPicPr>
          <p:cNvPr id="4" name="Image 3"/>
          <p:cNvPicPr>
            <a:picLocks noChangeAspect="1"/>
          </p:cNvPicPr>
          <p:nvPr/>
        </p:nvPicPr>
        <p:blipFill>
          <a:blip r:embed="rId2"/>
          <a:stretch>
            <a:fillRect/>
          </a:stretch>
        </p:blipFill>
        <p:spPr>
          <a:xfrm>
            <a:off x="3240799" y="3605048"/>
            <a:ext cx="3528639" cy="2365977"/>
          </a:xfrm>
          <a:prstGeom prst="rect">
            <a:avLst/>
          </a:prstGeom>
        </p:spPr>
      </p:pic>
    </p:spTree>
    <p:extLst>
      <p:ext uri="{BB962C8B-B14F-4D97-AF65-F5344CB8AC3E}">
        <p14:creationId xmlns:p14="http://schemas.microsoft.com/office/powerpoint/2010/main" val="1590766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a:t>Représenter, modéliser</a:t>
            </a:r>
            <a:br>
              <a:rPr lang="fr-FR" sz="4000" dirty="0"/>
            </a:br>
            <a:r>
              <a:rPr lang="fr-FR" sz="3200" dirty="0"/>
              <a:t>repérer, mémoriser ce que l’on sait, ce que l’on cherche</a:t>
            </a:r>
            <a:endParaRPr lang="fr-FR" sz="4000" dirty="0"/>
          </a:p>
        </p:txBody>
      </p:sp>
      <p:sp>
        <p:nvSpPr>
          <p:cNvPr id="3" name="Espace réservé du contenu 2"/>
          <p:cNvSpPr>
            <a:spLocks noGrp="1"/>
          </p:cNvSpPr>
          <p:nvPr>
            <p:ph idx="1"/>
          </p:nvPr>
        </p:nvSpPr>
        <p:spPr/>
        <p:txBody>
          <a:bodyPr>
            <a:normAutofit/>
          </a:bodyPr>
          <a:lstStyle/>
          <a:p>
            <a:pPr marL="0" indent="0">
              <a:buNone/>
            </a:pPr>
            <a:r>
              <a:rPr lang="fr-FR" sz="1400" dirty="0"/>
              <a:t>				Tom avait 12 billes avant la récréation, </a:t>
            </a:r>
          </a:p>
          <a:p>
            <a:pPr marL="0" indent="0">
              <a:buNone/>
            </a:pPr>
            <a:r>
              <a:rPr lang="fr-FR" sz="1400" dirty="0"/>
              <a:t>				il en a maintenant 31. </a:t>
            </a:r>
          </a:p>
          <a:p>
            <a:pPr marL="0" indent="0">
              <a:buNone/>
            </a:pPr>
            <a:r>
              <a:rPr lang="fr-FR" sz="1400" dirty="0"/>
              <a:t>				Combien en a-t-il gagnées ?</a:t>
            </a:r>
          </a:p>
          <a:p>
            <a:pPr marL="0" indent="0">
              <a:buNone/>
            </a:pPr>
            <a:r>
              <a:rPr lang="fr-FR" sz="1400" dirty="0"/>
              <a:t>												schéma réorganisé collectivement</a:t>
            </a:r>
          </a:p>
          <a:p>
            <a:pPr marL="0" indent="0">
              <a:buNone/>
            </a:pPr>
            <a:endParaRPr lang="fr-FR" sz="1400" dirty="0"/>
          </a:p>
          <a:p>
            <a:pPr marL="0" indent="0">
              <a:buNone/>
            </a:pPr>
            <a:endParaRPr lang="fr-FR" sz="1400" dirty="0"/>
          </a:p>
        </p:txBody>
      </p:sp>
      <p:pic>
        <p:nvPicPr>
          <p:cNvPr id="4" name="Image 3"/>
          <p:cNvPicPr>
            <a:picLocks noChangeAspect="1"/>
          </p:cNvPicPr>
          <p:nvPr/>
        </p:nvPicPr>
        <p:blipFill>
          <a:blip r:embed="rId2"/>
          <a:stretch>
            <a:fillRect/>
          </a:stretch>
        </p:blipFill>
        <p:spPr>
          <a:xfrm>
            <a:off x="1295401" y="3509891"/>
            <a:ext cx="3528639" cy="2365977"/>
          </a:xfrm>
          <a:prstGeom prst="rect">
            <a:avLst/>
          </a:prstGeom>
        </p:spPr>
      </p:pic>
      <p:pic>
        <p:nvPicPr>
          <p:cNvPr id="5" name="Image 4"/>
          <p:cNvPicPr>
            <a:picLocks noChangeAspect="1"/>
          </p:cNvPicPr>
          <p:nvPr/>
        </p:nvPicPr>
        <p:blipFill>
          <a:blip r:embed="rId3"/>
          <a:stretch>
            <a:fillRect/>
          </a:stretch>
        </p:blipFill>
        <p:spPr>
          <a:xfrm>
            <a:off x="6577506" y="3893032"/>
            <a:ext cx="3827736" cy="1982836"/>
          </a:xfrm>
          <a:prstGeom prst="rect">
            <a:avLst/>
          </a:prstGeom>
        </p:spPr>
      </p:pic>
      <p:cxnSp>
        <p:nvCxnSpPr>
          <p:cNvPr id="7" name="Connecteur droit avec flèche 6"/>
          <p:cNvCxnSpPr>
            <a:stCxn id="4" idx="3"/>
            <a:endCxn id="5" idx="1"/>
          </p:cNvCxnSpPr>
          <p:nvPr/>
        </p:nvCxnSpPr>
        <p:spPr>
          <a:xfrm>
            <a:off x="4824040" y="4692880"/>
            <a:ext cx="1753466" cy="19157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2465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4000" dirty="0"/>
              <a:t>Représenter, modéliser</a:t>
            </a:r>
            <a:br>
              <a:rPr lang="fr-FR" sz="4000" dirty="0"/>
            </a:br>
            <a:r>
              <a:rPr lang="fr-FR" sz="3200" dirty="0"/>
              <a:t>sélectionner les informations pertinentes des schémas</a:t>
            </a:r>
            <a:endParaRPr lang="fr-FR" sz="4000" dirty="0"/>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3248" y="2557463"/>
            <a:ext cx="4425503" cy="3317875"/>
          </a:xfrm>
        </p:spPr>
      </p:pic>
    </p:spTree>
    <p:extLst>
      <p:ext uri="{BB962C8B-B14F-4D97-AF65-F5344CB8AC3E}">
        <p14:creationId xmlns:p14="http://schemas.microsoft.com/office/powerpoint/2010/main" val="30739339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4000" dirty="0"/>
              <a:t>Représenter, modéliser</a:t>
            </a:r>
            <a:br>
              <a:rPr lang="fr-FR" sz="4000" dirty="0"/>
            </a:br>
            <a:r>
              <a:rPr lang="fr-FR" sz="3200" dirty="0"/>
              <a:t>sélectionner les informations pertinentes des schémas</a:t>
            </a:r>
            <a:endParaRPr lang="fr-FR" sz="4000" dirty="0"/>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2" y="3432017"/>
            <a:ext cx="3497315" cy="2621997"/>
          </a:xfrm>
        </p:spPr>
      </p:pic>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7006" y="3284099"/>
            <a:ext cx="3433927" cy="2574473"/>
          </a:xfrm>
          <a:prstGeom prst="rect">
            <a:avLst/>
          </a:prstGeom>
        </p:spPr>
      </p:pic>
      <p:sp>
        <p:nvSpPr>
          <p:cNvPr id="3" name="ZoneTexte 2"/>
          <p:cNvSpPr txBox="1"/>
          <p:nvPr/>
        </p:nvSpPr>
        <p:spPr>
          <a:xfrm>
            <a:off x="1545021" y="2648607"/>
            <a:ext cx="8881241" cy="369332"/>
          </a:xfrm>
          <a:prstGeom prst="rect">
            <a:avLst/>
          </a:prstGeom>
          <a:noFill/>
        </p:spPr>
        <p:txBody>
          <a:bodyPr wrap="square" rtlCol="0">
            <a:spAutoFit/>
          </a:bodyPr>
          <a:lstStyle/>
          <a:p>
            <a:pPr algn="ctr"/>
            <a:r>
              <a:rPr lang="fr-FR" dirty="0">
                <a:latin typeface="Arial" panose="020B0604020202020204" pitchFamily="34" charset="0"/>
                <a:cs typeface="Arial" panose="020B0604020202020204" pitchFamily="34" charset="0"/>
              </a:rPr>
              <a:t>Après réflexion collective</a:t>
            </a:r>
          </a:p>
        </p:txBody>
      </p:sp>
      <p:cxnSp>
        <p:nvCxnSpPr>
          <p:cNvPr id="7" name="Connecteur droit avec flèche 6"/>
          <p:cNvCxnSpPr>
            <a:stCxn id="6" idx="3"/>
            <a:endCxn id="2" idx="1"/>
          </p:cNvCxnSpPr>
          <p:nvPr/>
        </p:nvCxnSpPr>
        <p:spPr>
          <a:xfrm flipV="1">
            <a:off x="4792717" y="4571336"/>
            <a:ext cx="2344289" cy="17168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3332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1. Quels problèmes enseigner ? Quand ?</a:t>
            </a:r>
          </a:p>
        </p:txBody>
      </p:sp>
      <p:sp>
        <p:nvSpPr>
          <p:cNvPr id="3" name="Espace réservé du contenu 2"/>
          <p:cNvSpPr>
            <a:spLocks noGrp="1"/>
          </p:cNvSpPr>
          <p:nvPr>
            <p:ph idx="1"/>
          </p:nvPr>
        </p:nvSpPr>
        <p:spPr/>
        <p:txBody>
          <a:bodyPr>
            <a:normAutofit/>
          </a:bodyPr>
          <a:lstStyle/>
          <a:p>
            <a:r>
              <a:rPr lang="fr-FR" sz="2800" dirty="0"/>
              <a:t>La typologie de Catherine </a:t>
            </a:r>
            <a:r>
              <a:rPr lang="fr-FR" sz="2800" dirty="0" err="1"/>
              <a:t>Houdement</a:t>
            </a:r>
            <a:r>
              <a:rPr lang="fr-FR" sz="2800" dirty="0"/>
              <a:t> :</a:t>
            </a:r>
          </a:p>
        </p:txBody>
      </p:sp>
    </p:spTree>
    <p:extLst>
      <p:ext uri="{BB962C8B-B14F-4D97-AF65-F5344CB8AC3E}">
        <p14:creationId xmlns:p14="http://schemas.microsoft.com/office/powerpoint/2010/main" val="30083527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Représenter, modéliser</a:t>
            </a:r>
            <a:br>
              <a:rPr lang="fr-FR" dirty="0"/>
            </a:br>
            <a:r>
              <a:rPr lang="fr-FR" sz="2700" dirty="0"/>
              <a:t>chercher un schéma pour plusieurs problèmes d’une même structure</a:t>
            </a:r>
          </a:p>
        </p:txBody>
      </p:sp>
      <p:pic>
        <p:nvPicPr>
          <p:cNvPr id="4" name="Espace réservé du contenu 3"/>
          <p:cNvPicPr>
            <a:picLocks noGrp="1" noChangeAspect="1"/>
          </p:cNvPicPr>
          <p:nvPr>
            <p:ph idx="1"/>
          </p:nvPr>
        </p:nvPicPr>
        <p:blipFill>
          <a:blip r:embed="rId2"/>
          <a:stretch>
            <a:fillRect/>
          </a:stretch>
        </p:blipFill>
        <p:spPr>
          <a:xfrm>
            <a:off x="1217064" y="2678280"/>
            <a:ext cx="4124325" cy="1562100"/>
          </a:xfrm>
          <a:prstGeom prst="rect">
            <a:avLst/>
          </a:prstGeom>
          <a:ln w="6350">
            <a:solidFill>
              <a:schemeClr val="tx1"/>
            </a:solidFill>
          </a:ln>
        </p:spPr>
      </p:pic>
      <p:pic>
        <p:nvPicPr>
          <p:cNvPr id="5" name="Image 4"/>
          <p:cNvPicPr>
            <a:picLocks noChangeAspect="1"/>
          </p:cNvPicPr>
          <p:nvPr/>
        </p:nvPicPr>
        <p:blipFill>
          <a:blip r:embed="rId3"/>
          <a:stretch>
            <a:fillRect/>
          </a:stretch>
        </p:blipFill>
        <p:spPr>
          <a:xfrm>
            <a:off x="7138330" y="2555333"/>
            <a:ext cx="3590925" cy="1695450"/>
          </a:xfrm>
          <a:prstGeom prst="rect">
            <a:avLst/>
          </a:prstGeom>
          <a:ln w="6350">
            <a:solidFill>
              <a:schemeClr val="tx1"/>
            </a:solidFill>
          </a:ln>
        </p:spPr>
      </p:pic>
      <p:pic>
        <p:nvPicPr>
          <p:cNvPr id="6" name="Image 5"/>
          <p:cNvPicPr>
            <a:picLocks noChangeAspect="1"/>
          </p:cNvPicPr>
          <p:nvPr/>
        </p:nvPicPr>
        <p:blipFill>
          <a:blip r:embed="rId4"/>
          <a:stretch>
            <a:fillRect/>
          </a:stretch>
        </p:blipFill>
        <p:spPr>
          <a:xfrm>
            <a:off x="3600122" y="4324788"/>
            <a:ext cx="4171950" cy="1895475"/>
          </a:xfrm>
          <a:prstGeom prst="rect">
            <a:avLst/>
          </a:prstGeom>
          <a:ln w="6350">
            <a:solidFill>
              <a:schemeClr val="tx1"/>
            </a:solidFill>
          </a:ln>
        </p:spPr>
      </p:pic>
    </p:spTree>
    <p:extLst>
      <p:ext uri="{BB962C8B-B14F-4D97-AF65-F5344CB8AC3E}">
        <p14:creationId xmlns:p14="http://schemas.microsoft.com/office/powerpoint/2010/main" val="11120884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Représenter, modéliser</a:t>
            </a:r>
            <a:br>
              <a:rPr lang="fr-FR" dirty="0"/>
            </a:br>
            <a:r>
              <a:rPr lang="fr-FR" sz="3100" dirty="0"/>
              <a:t>chercher un schéma pour plusieurs problèmes d’une même structure</a:t>
            </a:r>
          </a:p>
        </p:txBody>
      </p:sp>
      <p:pic>
        <p:nvPicPr>
          <p:cNvPr id="7" name="Espace réservé du contenu 6"/>
          <p:cNvPicPr>
            <a:picLocks noGrp="1" noChangeAspect="1"/>
          </p:cNvPicPr>
          <p:nvPr>
            <p:ph idx="1"/>
          </p:nvPr>
        </p:nvPicPr>
        <p:blipFill>
          <a:blip r:embed="rId2"/>
          <a:stretch>
            <a:fillRect/>
          </a:stretch>
        </p:blipFill>
        <p:spPr>
          <a:xfrm>
            <a:off x="1442547" y="3863975"/>
            <a:ext cx="3171825" cy="1924050"/>
          </a:xfrm>
          <a:prstGeom prst="rect">
            <a:avLst/>
          </a:prstGeom>
        </p:spPr>
      </p:pic>
      <p:pic>
        <p:nvPicPr>
          <p:cNvPr id="8" name="Image 7"/>
          <p:cNvPicPr>
            <a:picLocks noChangeAspect="1"/>
          </p:cNvPicPr>
          <p:nvPr/>
        </p:nvPicPr>
        <p:blipFill>
          <a:blip r:embed="rId3"/>
          <a:stretch>
            <a:fillRect/>
          </a:stretch>
        </p:blipFill>
        <p:spPr>
          <a:xfrm>
            <a:off x="6712497" y="4492625"/>
            <a:ext cx="3790950" cy="1295400"/>
          </a:xfrm>
          <a:prstGeom prst="rect">
            <a:avLst/>
          </a:prstGeom>
        </p:spPr>
      </p:pic>
      <p:sp>
        <p:nvSpPr>
          <p:cNvPr id="9" name="ZoneTexte 8"/>
          <p:cNvSpPr txBox="1"/>
          <p:nvPr/>
        </p:nvSpPr>
        <p:spPr>
          <a:xfrm>
            <a:off x="1442547" y="2680138"/>
            <a:ext cx="9454051" cy="369332"/>
          </a:xfrm>
          <a:prstGeom prst="rect">
            <a:avLst/>
          </a:prstGeom>
          <a:noFill/>
        </p:spPr>
        <p:txBody>
          <a:bodyPr wrap="square" rtlCol="0">
            <a:spAutoFit/>
          </a:bodyPr>
          <a:lstStyle/>
          <a:p>
            <a:pPr algn="ctr"/>
            <a:r>
              <a:rPr lang="fr-FR" dirty="0">
                <a:latin typeface="Arial" panose="020B0604020202020204" pitchFamily="34" charset="0"/>
                <a:cs typeface="Arial" panose="020B0604020202020204" pitchFamily="34" charset="0"/>
              </a:rPr>
              <a:t>De la représentation vers l’abstraction…</a:t>
            </a:r>
          </a:p>
        </p:txBody>
      </p:sp>
      <p:cxnSp>
        <p:nvCxnSpPr>
          <p:cNvPr id="4" name="Connecteur droit avec flèche 3"/>
          <p:cNvCxnSpPr>
            <a:stCxn id="7" idx="3"/>
          </p:cNvCxnSpPr>
          <p:nvPr/>
        </p:nvCxnSpPr>
        <p:spPr>
          <a:xfrm>
            <a:off x="4614372" y="4826000"/>
            <a:ext cx="2098125" cy="2032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48787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a:t>Représenter, modéliser</a:t>
            </a:r>
            <a:br>
              <a:rPr lang="fr-FR" sz="4000" dirty="0"/>
            </a:br>
            <a:r>
              <a:rPr lang="fr-FR" sz="3200" dirty="0"/>
              <a:t>être flexible dans l’utilisation des schémas</a:t>
            </a:r>
            <a:endParaRPr lang="fr-FR" sz="4000" dirty="0"/>
          </a:p>
        </p:txBody>
      </p:sp>
      <p:pic>
        <p:nvPicPr>
          <p:cNvPr id="5" name="Image 4"/>
          <p:cNvPicPr>
            <a:picLocks noChangeAspect="1"/>
          </p:cNvPicPr>
          <p:nvPr/>
        </p:nvPicPr>
        <p:blipFill>
          <a:blip r:embed="rId2"/>
          <a:stretch>
            <a:fillRect/>
          </a:stretch>
        </p:blipFill>
        <p:spPr>
          <a:xfrm>
            <a:off x="3601785" y="2591051"/>
            <a:ext cx="4206608" cy="1030437"/>
          </a:xfrm>
          <a:prstGeom prst="rect">
            <a:avLst/>
          </a:prstGeom>
        </p:spPr>
      </p:pic>
      <p:pic>
        <p:nvPicPr>
          <p:cNvPr id="6" name="Image 5"/>
          <p:cNvPicPr>
            <a:picLocks noChangeAspect="1"/>
          </p:cNvPicPr>
          <p:nvPr/>
        </p:nvPicPr>
        <p:blipFill>
          <a:blip r:embed="rId3"/>
          <a:stretch>
            <a:fillRect/>
          </a:stretch>
        </p:blipFill>
        <p:spPr>
          <a:xfrm>
            <a:off x="988136" y="3993124"/>
            <a:ext cx="2385684" cy="1990382"/>
          </a:xfrm>
          <a:prstGeom prst="rect">
            <a:avLst/>
          </a:prstGeom>
        </p:spPr>
      </p:pic>
      <p:pic>
        <p:nvPicPr>
          <p:cNvPr id="7" name="Image 6"/>
          <p:cNvPicPr>
            <a:picLocks noChangeAspect="1"/>
          </p:cNvPicPr>
          <p:nvPr/>
        </p:nvPicPr>
        <p:blipFill>
          <a:blip r:embed="rId4"/>
          <a:stretch>
            <a:fillRect/>
          </a:stretch>
        </p:blipFill>
        <p:spPr>
          <a:xfrm>
            <a:off x="4166201" y="4266949"/>
            <a:ext cx="2871624" cy="1716557"/>
          </a:xfrm>
          <a:prstGeom prst="rect">
            <a:avLst/>
          </a:prstGeom>
        </p:spPr>
      </p:pic>
      <p:pic>
        <p:nvPicPr>
          <p:cNvPr id="8" name="Image 7"/>
          <p:cNvPicPr>
            <a:picLocks noChangeAspect="1"/>
          </p:cNvPicPr>
          <p:nvPr/>
        </p:nvPicPr>
        <p:blipFill>
          <a:blip r:embed="rId5"/>
          <a:stretch>
            <a:fillRect/>
          </a:stretch>
        </p:blipFill>
        <p:spPr>
          <a:xfrm>
            <a:off x="7675015" y="4433010"/>
            <a:ext cx="3833813" cy="1384432"/>
          </a:xfrm>
          <a:prstGeom prst="rect">
            <a:avLst/>
          </a:prstGeom>
        </p:spPr>
      </p:pic>
    </p:spTree>
    <p:extLst>
      <p:ext uri="{BB962C8B-B14F-4D97-AF65-F5344CB8AC3E}">
        <p14:creationId xmlns:p14="http://schemas.microsoft.com/office/powerpoint/2010/main" val="29994683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70126" y="982132"/>
            <a:ext cx="8740522" cy="1303867"/>
          </a:xfrm>
        </p:spPr>
        <p:txBody>
          <a:bodyPr/>
          <a:lstStyle/>
          <a:p>
            <a:endParaRPr lang="fr-FR" dirty="0"/>
          </a:p>
        </p:txBody>
      </p:sp>
      <p:pic>
        <p:nvPicPr>
          <p:cNvPr id="4" name="Espace réservé du contenu 3"/>
          <p:cNvPicPr>
            <a:picLocks noGrp="1" noChangeAspect="1"/>
          </p:cNvPicPr>
          <p:nvPr>
            <p:ph idx="1"/>
          </p:nvPr>
        </p:nvPicPr>
        <p:blipFill>
          <a:blip r:embed="rId2"/>
          <a:stretch>
            <a:fillRect/>
          </a:stretch>
        </p:blipFill>
        <p:spPr>
          <a:xfrm>
            <a:off x="1324304" y="704393"/>
            <a:ext cx="9354207" cy="5076297"/>
          </a:xfrm>
          <a:prstGeom prst="rect">
            <a:avLst/>
          </a:prstGeom>
        </p:spPr>
      </p:pic>
      <p:sp>
        <p:nvSpPr>
          <p:cNvPr id="6" name="ZoneTexte 5"/>
          <p:cNvSpPr txBox="1"/>
          <p:nvPr/>
        </p:nvSpPr>
        <p:spPr>
          <a:xfrm>
            <a:off x="767255" y="5780690"/>
            <a:ext cx="10026869" cy="369332"/>
          </a:xfrm>
          <a:prstGeom prst="rect">
            <a:avLst/>
          </a:prstGeom>
          <a:noFill/>
        </p:spPr>
        <p:txBody>
          <a:bodyPr wrap="square" rtlCol="0">
            <a:spAutoFit/>
          </a:bodyPr>
          <a:lstStyle/>
          <a:p>
            <a:r>
              <a:rPr lang="fr-FR" dirty="0"/>
              <a:t>Source: Académie de Toulouse, Groupe maths et sciences</a:t>
            </a:r>
          </a:p>
        </p:txBody>
      </p:sp>
    </p:spTree>
    <p:extLst>
      <p:ext uri="{BB962C8B-B14F-4D97-AF65-F5344CB8AC3E}">
        <p14:creationId xmlns:p14="http://schemas.microsoft.com/office/powerpoint/2010/main" val="17343828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2667" y="395857"/>
            <a:ext cx="9601196" cy="1303867"/>
          </a:xfrm>
        </p:spPr>
        <p:txBody>
          <a:bodyPr/>
          <a:lstStyle/>
          <a:p>
            <a:r>
              <a:rPr lang="fr-FR" dirty="0"/>
              <a:t>Un exemple dans une classe de CE2</a:t>
            </a:r>
          </a:p>
        </p:txBody>
      </p:sp>
      <p:pic>
        <p:nvPicPr>
          <p:cNvPr id="4" name="Espace réservé du contenu 3"/>
          <p:cNvPicPr>
            <a:picLocks noGrp="1" noChangeAspect="1"/>
          </p:cNvPicPr>
          <p:nvPr>
            <p:ph idx="1"/>
          </p:nvPr>
        </p:nvPicPr>
        <p:blipFill>
          <a:blip r:embed="rId2"/>
          <a:stretch>
            <a:fillRect/>
          </a:stretch>
        </p:blipFill>
        <p:spPr>
          <a:xfrm>
            <a:off x="3223151" y="1503123"/>
            <a:ext cx="5948294" cy="4718674"/>
          </a:xfrm>
          <a:prstGeom prst="rect">
            <a:avLst/>
          </a:prstGeom>
        </p:spPr>
      </p:pic>
    </p:spTree>
    <p:extLst>
      <p:ext uri="{BB962C8B-B14F-4D97-AF65-F5344CB8AC3E}">
        <p14:creationId xmlns:p14="http://schemas.microsoft.com/office/powerpoint/2010/main" val="201991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03B5870-410C-449F-8978-00406B044796}"/>
              </a:ext>
            </a:extLst>
          </p:cNvPr>
          <p:cNvPicPr>
            <a:picLocks noChangeAspect="1"/>
          </p:cNvPicPr>
          <p:nvPr/>
        </p:nvPicPr>
        <p:blipFill>
          <a:blip r:embed="rId2"/>
          <a:stretch>
            <a:fillRect/>
          </a:stretch>
        </p:blipFill>
        <p:spPr>
          <a:xfrm>
            <a:off x="1326524" y="502276"/>
            <a:ext cx="9530365" cy="5885645"/>
          </a:xfrm>
          <a:prstGeom prst="rect">
            <a:avLst/>
          </a:prstGeom>
        </p:spPr>
      </p:pic>
    </p:spTree>
    <p:extLst>
      <p:ext uri="{BB962C8B-B14F-4D97-AF65-F5344CB8AC3E}">
        <p14:creationId xmlns:p14="http://schemas.microsoft.com/office/powerpoint/2010/main" val="25912386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Comment mettre en œuvre l’enseignement de la résolution de problème ?</a:t>
            </a:r>
          </a:p>
        </p:txBody>
      </p:sp>
      <p:sp>
        <p:nvSpPr>
          <p:cNvPr id="3" name="Espace réservé du contenu 2"/>
          <p:cNvSpPr>
            <a:spLocks noGrp="1"/>
          </p:cNvSpPr>
          <p:nvPr>
            <p:ph idx="1"/>
          </p:nvPr>
        </p:nvSpPr>
        <p:spPr/>
        <p:txBody>
          <a:bodyPr>
            <a:normAutofit lnSpcReduction="10000"/>
          </a:bodyPr>
          <a:lstStyle/>
          <a:p>
            <a:pPr marL="0" indent="0">
              <a:buNone/>
            </a:pPr>
            <a:r>
              <a:rPr lang="fr-FR" b="1" dirty="0">
                <a:latin typeface="Arial" panose="020B0604020202020204" pitchFamily="34" charset="0"/>
                <a:cs typeface="Arial" panose="020B0604020202020204" pitchFamily="34" charset="0"/>
              </a:rPr>
              <a:t>Objectifs du temps 4</a:t>
            </a:r>
          </a:p>
          <a:p>
            <a:pPr marL="0" indent="0">
              <a:buNone/>
            </a:pPr>
            <a:endParaRPr lang="fr-FR" b="1"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S’approprier les étapes d’une séance d’apprentissage.</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(roman photo)</a:t>
            </a:r>
          </a:p>
          <a:p>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pPr marL="2743200" lvl="6" indent="0">
              <a:buNone/>
            </a:pPr>
            <a:r>
              <a:rPr lang="fr-FR" sz="2000" dirty="0">
                <a:latin typeface="Arial" panose="020B0604020202020204" pitchFamily="34" charset="0"/>
                <a:cs typeface="Arial" panose="020B0604020202020204" pitchFamily="34" charset="0"/>
              </a:rPr>
              <a:t>			</a:t>
            </a:r>
            <a:r>
              <a:rPr lang="fr-FR" sz="2000" b="1" dirty="0">
                <a:latin typeface="Arial" panose="020B0604020202020204" pitchFamily="34" charset="0"/>
                <a:cs typeface="Arial" panose="020B0604020202020204" pitchFamily="34" charset="0"/>
                <a:hlinkClick r:id="rId2" action="ppaction://hlinkfile"/>
              </a:rPr>
              <a:t>La correction</a:t>
            </a:r>
            <a:endParaRPr lang="fr-FR" sz="2000" b="1" dirty="0">
              <a:latin typeface="Arial" panose="020B0604020202020204" pitchFamily="34" charset="0"/>
              <a:cs typeface="Arial" panose="020B0604020202020204" pitchFamily="34" charset="0"/>
            </a:endParaRPr>
          </a:p>
        </p:txBody>
      </p:sp>
      <p:sp>
        <p:nvSpPr>
          <p:cNvPr id="4" name="Flèche : droite 3">
            <a:extLst>
              <a:ext uri="{FF2B5EF4-FFF2-40B4-BE49-F238E27FC236}">
                <a16:creationId xmlns:a16="http://schemas.microsoft.com/office/drawing/2014/main" id="{D1DD8042-9459-4B9E-8714-1E9CE5EEBDDA}"/>
              </a:ext>
            </a:extLst>
          </p:cNvPr>
          <p:cNvSpPr/>
          <p:nvPr/>
        </p:nvSpPr>
        <p:spPr>
          <a:xfrm>
            <a:off x="4543865" y="5387925"/>
            <a:ext cx="829993" cy="1406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319272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27BE49F-784F-4F4C-9131-37B05CDB5ED0}"/>
              </a:ext>
            </a:extLst>
          </p:cNvPr>
          <p:cNvPicPr>
            <a:picLocks noChangeAspect="1"/>
          </p:cNvPicPr>
          <p:nvPr/>
        </p:nvPicPr>
        <p:blipFill>
          <a:blip r:embed="rId2"/>
          <a:stretch>
            <a:fillRect/>
          </a:stretch>
        </p:blipFill>
        <p:spPr>
          <a:xfrm>
            <a:off x="143339" y="34314"/>
            <a:ext cx="1865967" cy="6789373"/>
          </a:xfrm>
          <a:prstGeom prst="rect">
            <a:avLst/>
          </a:prstGeom>
        </p:spPr>
      </p:pic>
      <p:sp>
        <p:nvSpPr>
          <p:cNvPr id="6" name="Rectangle à coins arrondis 2">
            <a:extLst>
              <a:ext uri="{FF2B5EF4-FFF2-40B4-BE49-F238E27FC236}">
                <a16:creationId xmlns:a16="http://schemas.microsoft.com/office/drawing/2014/main" id="{748FA766-CA6D-4CC7-92FE-0AA3F4618C9C}"/>
              </a:ext>
            </a:extLst>
          </p:cNvPr>
          <p:cNvSpPr/>
          <p:nvPr/>
        </p:nvSpPr>
        <p:spPr>
          <a:xfrm>
            <a:off x="3226859" y="271827"/>
            <a:ext cx="8160907" cy="163218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fr-FR" sz="5333" dirty="0">
                <a:solidFill>
                  <a:prstClr val="white"/>
                </a:solidFill>
                <a:latin typeface="Calibri"/>
              </a:rPr>
              <a:t>Voici un support utilisé dans une classe</a:t>
            </a:r>
            <a:r>
              <a:rPr lang="fr-FR" sz="7200" dirty="0">
                <a:solidFill>
                  <a:prstClr val="white"/>
                </a:solidFill>
                <a:latin typeface="Calibri"/>
              </a:rPr>
              <a:t>.</a:t>
            </a:r>
          </a:p>
        </p:txBody>
      </p:sp>
      <p:sp>
        <p:nvSpPr>
          <p:cNvPr id="7" name="Rectangle 6">
            <a:extLst>
              <a:ext uri="{FF2B5EF4-FFF2-40B4-BE49-F238E27FC236}">
                <a16:creationId xmlns:a16="http://schemas.microsoft.com/office/drawing/2014/main" id="{70C7E1D0-F9C6-4AB9-91A7-C10A6B635D71}"/>
              </a:ext>
            </a:extLst>
          </p:cNvPr>
          <p:cNvSpPr/>
          <p:nvPr/>
        </p:nvSpPr>
        <p:spPr>
          <a:xfrm>
            <a:off x="3062309" y="2948947"/>
            <a:ext cx="8736971" cy="2308324"/>
          </a:xfrm>
          <a:prstGeom prst="rect">
            <a:avLst/>
          </a:prstGeom>
        </p:spPr>
        <p:txBody>
          <a:bodyPr wrap="square">
            <a:spAutoFit/>
          </a:bodyPr>
          <a:lstStyle/>
          <a:p>
            <a:pPr defTabSz="1219170"/>
            <a:r>
              <a:rPr lang="fr-FR" sz="4800" dirty="0">
                <a:solidFill>
                  <a:prstClr val="black"/>
                </a:solidFill>
                <a:latin typeface="Arial Rounded MT Bold" panose="020F0704030504030204" pitchFamily="34" charset="0"/>
              </a:rPr>
              <a:t>10 minutes pour concevoir votre semaine de problèmes dans les grandes lignes</a:t>
            </a:r>
          </a:p>
        </p:txBody>
      </p:sp>
    </p:spTree>
    <p:extLst>
      <p:ext uri="{BB962C8B-B14F-4D97-AF65-F5344CB8AC3E}">
        <p14:creationId xmlns:p14="http://schemas.microsoft.com/office/powerpoint/2010/main" val="139546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D3587C4-15AE-45CB-9162-D5290A233D30}"/>
              </a:ext>
            </a:extLst>
          </p:cNvPr>
          <p:cNvSpPr>
            <a:spLocks noGrp="1"/>
          </p:cNvSpPr>
          <p:nvPr>
            <p:ph idx="1"/>
          </p:nvPr>
        </p:nvSpPr>
        <p:spPr>
          <a:xfrm>
            <a:off x="1295401" y="2556932"/>
            <a:ext cx="5639210" cy="3318936"/>
          </a:xfrm>
        </p:spPr>
        <p:txBody>
          <a:bodyPr>
            <a:normAutofit/>
          </a:bodyPr>
          <a:lstStyle/>
          <a:p>
            <a:r>
              <a:rPr lang="fr-FR" sz="2800" dirty="0">
                <a:latin typeface="Arial" panose="020B0604020202020204" pitchFamily="34" charset="0"/>
                <a:cs typeface="Arial" panose="020B0604020202020204" pitchFamily="34" charset="0"/>
              </a:rPr>
              <a:t>Réfléchir à la manière d’aborder 10 problèmes en une semaine (séquence hebdomadaire)</a:t>
            </a:r>
          </a:p>
          <a:p>
            <a:endParaRPr lang="fr-FR" sz="2800" dirty="0">
              <a:latin typeface="Arial" panose="020B0604020202020204" pitchFamily="34" charset="0"/>
              <a:cs typeface="Arial" panose="020B0604020202020204" pitchFamily="34" charset="0"/>
            </a:endParaRPr>
          </a:p>
          <a:p>
            <a:pPr marL="0" indent="0">
              <a:buNone/>
            </a:pPr>
            <a:endParaRPr lang="fr-FR" sz="2800" dirty="0">
              <a:latin typeface="Arial" panose="020B0604020202020204" pitchFamily="34" charset="0"/>
              <a:cs typeface="Arial" panose="020B0604020202020204" pitchFamily="34" charset="0"/>
            </a:endParaRPr>
          </a:p>
          <a:p>
            <a:endParaRPr lang="fr-FR" sz="2800" dirty="0">
              <a:latin typeface="Arial" panose="020B0604020202020204" pitchFamily="34" charset="0"/>
              <a:cs typeface="Arial" panose="020B0604020202020204" pitchFamily="34" charset="0"/>
            </a:endParaRPr>
          </a:p>
        </p:txBody>
      </p:sp>
      <p:sp>
        <p:nvSpPr>
          <p:cNvPr id="4" name="Titre 1">
            <a:extLst>
              <a:ext uri="{FF2B5EF4-FFF2-40B4-BE49-F238E27FC236}">
                <a16:creationId xmlns:a16="http://schemas.microsoft.com/office/drawing/2014/main" id="{D2F64A97-3A33-4AEC-A620-581CFB784056}"/>
              </a:ext>
            </a:extLst>
          </p:cNvPr>
          <p:cNvSpPr>
            <a:spLocks noGrp="1"/>
          </p:cNvSpPr>
          <p:nvPr>
            <p:ph type="title"/>
          </p:nvPr>
        </p:nvSpPr>
        <p:spPr>
          <a:xfrm>
            <a:off x="1295400" y="982663"/>
            <a:ext cx="9601200" cy="1303337"/>
          </a:xfrm>
        </p:spPr>
        <p:txBody>
          <a:bodyPr>
            <a:normAutofit fontScale="90000"/>
          </a:bodyPr>
          <a:lstStyle/>
          <a:p>
            <a:r>
              <a:rPr lang="fr-FR" dirty="0"/>
              <a:t>Comment mettre en œuvre l’enseignement de la résolution de problème ?</a:t>
            </a:r>
          </a:p>
        </p:txBody>
      </p:sp>
      <p:pic>
        <p:nvPicPr>
          <p:cNvPr id="2" name="Image 1">
            <a:extLst>
              <a:ext uri="{FF2B5EF4-FFF2-40B4-BE49-F238E27FC236}">
                <a16:creationId xmlns:a16="http://schemas.microsoft.com/office/drawing/2014/main" id="{0A94DF30-72D2-4766-B32B-1D60391A74EC}"/>
              </a:ext>
            </a:extLst>
          </p:cNvPr>
          <p:cNvPicPr>
            <a:picLocks noChangeAspect="1"/>
          </p:cNvPicPr>
          <p:nvPr/>
        </p:nvPicPr>
        <p:blipFill>
          <a:blip r:embed="rId2"/>
          <a:stretch>
            <a:fillRect/>
          </a:stretch>
        </p:blipFill>
        <p:spPr>
          <a:xfrm>
            <a:off x="7206140" y="2556932"/>
            <a:ext cx="3690459" cy="3511683"/>
          </a:xfrm>
          <a:prstGeom prst="rect">
            <a:avLst/>
          </a:prstGeom>
        </p:spPr>
      </p:pic>
    </p:spTree>
    <p:extLst>
      <p:ext uri="{BB962C8B-B14F-4D97-AF65-F5344CB8AC3E}">
        <p14:creationId xmlns:p14="http://schemas.microsoft.com/office/powerpoint/2010/main" val="39425228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a:solidFill>
                  <a:srgbClr val="C00000"/>
                </a:solidFill>
              </a:rPr>
              <a:t>RESOUDRE DES PROBLEMES</a:t>
            </a:r>
          </a:p>
        </p:txBody>
      </p:sp>
      <p:sp>
        <p:nvSpPr>
          <p:cNvPr id="3" name="Sous-titre 2"/>
          <p:cNvSpPr>
            <a:spLocks noGrp="1"/>
          </p:cNvSpPr>
          <p:nvPr>
            <p:ph type="subTitle" idx="1"/>
          </p:nvPr>
        </p:nvSpPr>
        <p:spPr/>
        <p:txBody>
          <a:bodyPr>
            <a:normAutofit fontScale="55000" lnSpcReduction="20000"/>
          </a:bodyPr>
          <a:lstStyle/>
          <a:p>
            <a:r>
              <a:rPr lang="fr-FR" u="sng" dirty="0"/>
              <a:t>Objectif:</a:t>
            </a:r>
          </a:p>
          <a:p>
            <a:r>
              <a:rPr lang="fr-FR" dirty="0"/>
              <a:t>Résoudre des problèmes basiques.</a:t>
            </a:r>
          </a:p>
          <a:p>
            <a:r>
              <a:rPr lang="fr-FR" dirty="0"/>
              <a:t>Raisonner par analogie par rapport à un problème prototypique</a:t>
            </a:r>
          </a:p>
          <a:p>
            <a:r>
              <a:rPr lang="fr-FR" dirty="0"/>
              <a:t>Se représenter un problème, modéliser.</a:t>
            </a:r>
          </a:p>
        </p:txBody>
      </p:sp>
      <p:sp>
        <p:nvSpPr>
          <p:cNvPr id="4" name="ZoneTexte 3">
            <a:extLst>
              <a:ext uri="{FF2B5EF4-FFF2-40B4-BE49-F238E27FC236}">
                <a16:creationId xmlns:a16="http://schemas.microsoft.com/office/drawing/2014/main" id="{C4B7E957-6344-4261-9630-AF549DAEA593}"/>
              </a:ext>
            </a:extLst>
          </p:cNvPr>
          <p:cNvSpPr txBox="1"/>
          <p:nvPr/>
        </p:nvSpPr>
        <p:spPr>
          <a:xfrm>
            <a:off x="1725770" y="656823"/>
            <a:ext cx="8637430" cy="646331"/>
          </a:xfrm>
          <a:prstGeom prst="rect">
            <a:avLst/>
          </a:prstGeom>
          <a:noFill/>
        </p:spPr>
        <p:txBody>
          <a:bodyPr wrap="square" rtlCol="0">
            <a:spAutoFit/>
          </a:bodyPr>
          <a:lstStyle/>
          <a:p>
            <a:pPr algn="ctr"/>
            <a:r>
              <a:rPr lang="fr-FR" sz="3600" u="sng" dirty="0"/>
              <a:t>Un exemple d’</a:t>
            </a:r>
            <a:r>
              <a:rPr lang="fr-FR" sz="3600" i="1" u="sng" dirty="0"/>
              <a:t>une semaine de 10 problèmes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1. Quels problèmes enseigner ? Quand ?</a:t>
            </a:r>
          </a:p>
        </p:txBody>
      </p:sp>
      <p:sp>
        <p:nvSpPr>
          <p:cNvPr id="3" name="Espace réservé du contenu 2"/>
          <p:cNvSpPr>
            <a:spLocks noGrp="1"/>
          </p:cNvSpPr>
          <p:nvPr>
            <p:ph idx="1"/>
          </p:nvPr>
        </p:nvSpPr>
        <p:spPr/>
        <p:txBody>
          <a:bodyPr>
            <a:normAutofit/>
          </a:bodyPr>
          <a:lstStyle/>
          <a:p>
            <a:r>
              <a:rPr lang="fr-FR" sz="2800" dirty="0"/>
              <a:t>La typologie de Catherine </a:t>
            </a:r>
            <a:r>
              <a:rPr lang="fr-FR" sz="2800" dirty="0" err="1"/>
              <a:t>Houdement</a:t>
            </a:r>
            <a:r>
              <a:rPr lang="fr-FR" sz="2800" dirty="0"/>
              <a:t> :</a:t>
            </a:r>
          </a:p>
          <a:p>
            <a:pPr lvl="1">
              <a:buFont typeface="Wingdings" panose="05000000000000000000" pitchFamily="2" charset="2"/>
              <a:buChar char="§"/>
            </a:pPr>
            <a:r>
              <a:rPr lang="fr-FR" sz="2800" dirty="0"/>
              <a:t>Les problèmes basiques</a:t>
            </a:r>
          </a:p>
          <a:p>
            <a:pPr lvl="1">
              <a:buFont typeface="Wingdings" panose="05000000000000000000" pitchFamily="2" charset="2"/>
              <a:buChar char="§"/>
            </a:pPr>
            <a:r>
              <a:rPr lang="fr-FR" sz="2800" dirty="0"/>
              <a:t>Les problèmes composés</a:t>
            </a:r>
          </a:p>
          <a:p>
            <a:pPr lvl="1">
              <a:buFont typeface="Wingdings" panose="05000000000000000000" pitchFamily="2" charset="2"/>
              <a:buChar char="§"/>
            </a:pPr>
            <a:r>
              <a:rPr lang="fr-FR" sz="2800" dirty="0"/>
              <a:t>Les problèmes atypiques</a:t>
            </a:r>
          </a:p>
        </p:txBody>
      </p:sp>
    </p:spTree>
    <p:extLst>
      <p:ext uri="{BB962C8B-B14F-4D97-AF65-F5344CB8AC3E}">
        <p14:creationId xmlns:p14="http://schemas.microsoft.com/office/powerpoint/2010/main" val="31030311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3339" y="164638"/>
            <a:ext cx="3168352" cy="461665"/>
          </a:xfrm>
          <a:prstGeom prst="rect">
            <a:avLst/>
          </a:prstGeom>
          <a:solidFill>
            <a:srgbClr val="FFC000"/>
          </a:solidFill>
          <a:ln w="25400">
            <a:solidFill>
              <a:schemeClr val="tx1"/>
            </a:solidFill>
          </a:ln>
        </p:spPr>
        <p:txBody>
          <a:bodyPr wrap="square" rtlCol="0">
            <a:spAutoFit/>
          </a:bodyPr>
          <a:lstStyle/>
          <a:p>
            <a:pPr algn="ctr" defTabSz="1219170"/>
            <a:r>
              <a:rPr lang="fr-FR" sz="2400" b="1" dirty="0">
                <a:solidFill>
                  <a:prstClr val="black"/>
                </a:solidFill>
                <a:latin typeface="Calibri"/>
              </a:rPr>
              <a:t>Problème de référence</a:t>
            </a:r>
          </a:p>
        </p:txBody>
      </p:sp>
      <p:sp>
        <p:nvSpPr>
          <p:cNvPr id="3" name="ZoneTexte 2"/>
          <p:cNvSpPr txBox="1"/>
          <p:nvPr/>
        </p:nvSpPr>
        <p:spPr>
          <a:xfrm>
            <a:off x="143339" y="740701"/>
            <a:ext cx="11809312" cy="1569660"/>
          </a:xfrm>
          <a:prstGeom prst="rect">
            <a:avLst/>
          </a:prstGeom>
          <a:noFill/>
        </p:spPr>
        <p:txBody>
          <a:bodyPr wrap="square" rtlCol="0">
            <a:spAutoFit/>
          </a:bodyPr>
          <a:lstStyle/>
          <a:p>
            <a:pPr defTabSz="1219170"/>
            <a:r>
              <a:rPr lang="fr-FR" sz="2400" i="1" dirty="0">
                <a:solidFill>
                  <a:prstClr val="black"/>
                </a:solidFill>
                <a:latin typeface="Calibri"/>
              </a:rPr>
              <a:t>Au début de la récréation, Paulo a 25 billes. Il joue avec ses amis et il gagne 13 billes. </a:t>
            </a:r>
          </a:p>
          <a:p>
            <a:pPr defTabSz="1219170"/>
            <a:r>
              <a:rPr lang="fr-FR" sz="2400" i="1" dirty="0">
                <a:solidFill>
                  <a:prstClr val="black"/>
                </a:solidFill>
                <a:latin typeface="Calibri"/>
              </a:rPr>
              <a:t>La cloche sonne: il faut rentrer !</a:t>
            </a:r>
            <a:endParaRPr lang="fr-FR" sz="2400" dirty="0">
              <a:solidFill>
                <a:prstClr val="black"/>
              </a:solidFill>
              <a:latin typeface="Calibri"/>
            </a:endParaRPr>
          </a:p>
          <a:p>
            <a:pPr defTabSz="1219170"/>
            <a:endParaRPr lang="fr-FR" sz="2400" dirty="0">
              <a:solidFill>
                <a:prstClr val="black"/>
              </a:solidFill>
              <a:latin typeface="Calibri"/>
            </a:endParaRPr>
          </a:p>
          <a:p>
            <a:pPr defTabSz="1219170"/>
            <a:r>
              <a:rPr lang="fr-FR" sz="2400" b="1" i="1" dirty="0">
                <a:solidFill>
                  <a:prstClr val="black"/>
                </a:solidFill>
                <a:latin typeface="Calibri"/>
              </a:rPr>
              <a:t>Combien </a:t>
            </a:r>
            <a:r>
              <a:rPr lang="fr-FR" sz="2400" b="1" i="1" dirty="0" err="1">
                <a:solidFill>
                  <a:prstClr val="black"/>
                </a:solidFill>
                <a:latin typeface="Calibri"/>
              </a:rPr>
              <a:t>a-t-il</a:t>
            </a:r>
            <a:r>
              <a:rPr lang="fr-FR" sz="2400" b="1" i="1" dirty="0">
                <a:solidFill>
                  <a:prstClr val="black"/>
                </a:solidFill>
                <a:latin typeface="Calibri"/>
              </a:rPr>
              <a:t> de billes maintenant ?</a:t>
            </a:r>
            <a:endParaRPr lang="fr-FR" sz="2400" dirty="0">
              <a:solidFill>
                <a:prstClr val="black"/>
              </a:solidFill>
              <a:latin typeface="Calibri"/>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7995" y="1316765"/>
            <a:ext cx="4713847" cy="5331136"/>
          </a:xfrm>
          <a:prstGeom prst="rect">
            <a:avLst/>
          </a:prstGeom>
        </p:spPr>
      </p:pic>
      <p:sp>
        <p:nvSpPr>
          <p:cNvPr id="4" name="ZoneTexte 3">
            <a:extLst>
              <a:ext uri="{FF2B5EF4-FFF2-40B4-BE49-F238E27FC236}">
                <a16:creationId xmlns:a16="http://schemas.microsoft.com/office/drawing/2014/main" id="{80C42FCD-586F-4E0F-9377-DAD5F9F73A33}"/>
              </a:ext>
            </a:extLst>
          </p:cNvPr>
          <p:cNvSpPr txBox="1"/>
          <p:nvPr/>
        </p:nvSpPr>
        <p:spPr>
          <a:xfrm>
            <a:off x="10444765" y="164638"/>
            <a:ext cx="1507885" cy="461665"/>
          </a:xfrm>
          <a:prstGeom prst="rect">
            <a:avLst/>
          </a:prstGeom>
          <a:solidFill>
            <a:srgbClr val="C00000"/>
          </a:solidFill>
        </p:spPr>
        <p:txBody>
          <a:bodyPr wrap="square" rtlCol="0">
            <a:spAutoFit/>
          </a:bodyPr>
          <a:lstStyle/>
          <a:p>
            <a:pPr algn="ctr"/>
            <a:r>
              <a:rPr lang="fr-FR" sz="2400" b="1" dirty="0">
                <a:solidFill>
                  <a:schemeClr val="bg1"/>
                </a:solidFill>
              </a:rPr>
              <a:t>LUNDI</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ZoneTexte 38"/>
          <p:cNvSpPr txBox="1"/>
          <p:nvPr/>
        </p:nvSpPr>
        <p:spPr>
          <a:xfrm>
            <a:off x="170144" y="811160"/>
            <a:ext cx="11809312" cy="1569660"/>
          </a:xfrm>
          <a:prstGeom prst="rect">
            <a:avLst/>
          </a:prstGeom>
          <a:noFill/>
        </p:spPr>
        <p:txBody>
          <a:bodyPr wrap="square" rtlCol="0">
            <a:spAutoFit/>
          </a:bodyPr>
          <a:lstStyle/>
          <a:p>
            <a:pPr defTabSz="1219170"/>
            <a:r>
              <a:rPr lang="fr-FR" sz="2400" i="1" dirty="0">
                <a:solidFill>
                  <a:prstClr val="black"/>
                </a:solidFill>
                <a:latin typeface="Calibri"/>
              </a:rPr>
              <a:t>Au début de la récréation, Paulo a 25 billes. Il joue avec ses amis et il gagne 13 billes. </a:t>
            </a:r>
          </a:p>
          <a:p>
            <a:pPr defTabSz="1219170"/>
            <a:r>
              <a:rPr lang="fr-FR" sz="2400" i="1" dirty="0">
                <a:solidFill>
                  <a:prstClr val="black"/>
                </a:solidFill>
                <a:latin typeface="Calibri"/>
              </a:rPr>
              <a:t>La cloche sonne: il faut rentrer !</a:t>
            </a:r>
            <a:endParaRPr lang="fr-FR" sz="2400" dirty="0">
              <a:solidFill>
                <a:prstClr val="black"/>
              </a:solidFill>
              <a:latin typeface="Calibri"/>
            </a:endParaRPr>
          </a:p>
          <a:p>
            <a:pPr defTabSz="1219170"/>
            <a:endParaRPr lang="fr-FR" sz="2400" dirty="0">
              <a:solidFill>
                <a:prstClr val="black"/>
              </a:solidFill>
              <a:latin typeface="Calibri"/>
            </a:endParaRPr>
          </a:p>
          <a:p>
            <a:pPr defTabSz="1219170"/>
            <a:r>
              <a:rPr lang="fr-FR" sz="2400" b="1" i="1" dirty="0">
                <a:solidFill>
                  <a:prstClr val="black"/>
                </a:solidFill>
                <a:latin typeface="Calibri"/>
              </a:rPr>
              <a:t>Combien </a:t>
            </a:r>
            <a:r>
              <a:rPr lang="fr-FR" sz="2400" b="1" i="1" dirty="0" err="1">
                <a:solidFill>
                  <a:prstClr val="black"/>
                </a:solidFill>
                <a:latin typeface="Calibri"/>
              </a:rPr>
              <a:t>a-t-il</a:t>
            </a:r>
            <a:r>
              <a:rPr lang="fr-FR" sz="2400" b="1" i="1" dirty="0">
                <a:solidFill>
                  <a:prstClr val="black"/>
                </a:solidFill>
                <a:latin typeface="Calibri"/>
              </a:rPr>
              <a:t> de billes maintenant ?</a:t>
            </a:r>
            <a:endParaRPr lang="fr-FR" sz="2400" dirty="0">
              <a:solidFill>
                <a:prstClr val="black"/>
              </a:solidFill>
              <a:latin typeface="Calibri"/>
            </a:endParaRPr>
          </a:p>
        </p:txBody>
      </p:sp>
      <p:sp>
        <p:nvSpPr>
          <p:cNvPr id="2" name="ZoneTexte 1"/>
          <p:cNvSpPr txBox="1"/>
          <p:nvPr/>
        </p:nvSpPr>
        <p:spPr>
          <a:xfrm>
            <a:off x="143339" y="164638"/>
            <a:ext cx="5856651" cy="461665"/>
          </a:xfrm>
          <a:prstGeom prst="rect">
            <a:avLst/>
          </a:prstGeom>
          <a:solidFill>
            <a:srgbClr val="FFC000"/>
          </a:solidFill>
          <a:ln w="25400">
            <a:solidFill>
              <a:schemeClr val="tx1"/>
            </a:solidFill>
          </a:ln>
        </p:spPr>
        <p:txBody>
          <a:bodyPr wrap="square" rtlCol="0">
            <a:spAutoFit/>
          </a:bodyPr>
          <a:lstStyle/>
          <a:p>
            <a:pPr algn="ctr" defTabSz="1219170"/>
            <a:r>
              <a:rPr lang="fr-FR" sz="2400" b="1" dirty="0">
                <a:solidFill>
                  <a:prstClr val="black"/>
                </a:solidFill>
                <a:latin typeface="Calibri"/>
              </a:rPr>
              <a:t>Correction du problème de référence</a:t>
            </a:r>
          </a:p>
        </p:txBody>
      </p:sp>
      <p:graphicFrame>
        <p:nvGraphicFramePr>
          <p:cNvPr id="216" name="Tableau 215"/>
          <p:cNvGraphicFramePr>
            <a:graphicFrameLocks noGrp="1"/>
          </p:cNvGraphicFramePr>
          <p:nvPr/>
        </p:nvGraphicFramePr>
        <p:xfrm>
          <a:off x="463025" y="2616566"/>
          <a:ext cx="6336705" cy="2842403"/>
        </p:xfrm>
        <a:graphic>
          <a:graphicData uri="http://schemas.openxmlformats.org/drawingml/2006/table">
            <a:tbl>
              <a:tblPr firstRow="1" bandRow="1">
                <a:tableStyleId>{5C22544A-7EE6-4342-B048-85BDC9FD1C3A}</a:tableStyleId>
              </a:tblPr>
              <a:tblGrid>
                <a:gridCol w="2112235">
                  <a:extLst>
                    <a:ext uri="{9D8B030D-6E8A-4147-A177-3AD203B41FA5}">
                      <a16:colId xmlns:a16="http://schemas.microsoft.com/office/drawing/2014/main" val="20000"/>
                    </a:ext>
                  </a:extLst>
                </a:gridCol>
                <a:gridCol w="2112235">
                  <a:extLst>
                    <a:ext uri="{9D8B030D-6E8A-4147-A177-3AD203B41FA5}">
                      <a16:colId xmlns:a16="http://schemas.microsoft.com/office/drawing/2014/main" val="20001"/>
                    </a:ext>
                  </a:extLst>
                </a:gridCol>
                <a:gridCol w="2112235">
                  <a:extLst>
                    <a:ext uri="{9D8B030D-6E8A-4147-A177-3AD203B41FA5}">
                      <a16:colId xmlns:a16="http://schemas.microsoft.com/office/drawing/2014/main" val="20002"/>
                    </a:ext>
                  </a:extLst>
                </a:gridCol>
              </a:tblGrid>
              <a:tr h="609600">
                <a:tc>
                  <a:txBody>
                    <a:bodyPr/>
                    <a:lstStyle/>
                    <a:p>
                      <a:pPr algn="ctr"/>
                      <a:r>
                        <a:rPr lang="fr-FR" sz="3200" dirty="0">
                          <a:solidFill>
                            <a:schemeClr val="tx1"/>
                          </a:solidFill>
                        </a:rPr>
                        <a:t>Avant</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3200" dirty="0">
                          <a:solidFill>
                            <a:schemeClr val="tx1"/>
                          </a:solidFill>
                        </a:rPr>
                        <a:t>Récréation</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3200" dirty="0">
                          <a:solidFill>
                            <a:schemeClr val="tx1"/>
                          </a:solidFill>
                        </a:rPr>
                        <a:t>Après</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232803">
                <a:tc>
                  <a:txBody>
                    <a:bodyPr/>
                    <a:lstStyle/>
                    <a:p>
                      <a:pPr algn="ctr"/>
                      <a:endParaRPr lang="fr-FR" sz="3200" dirty="0">
                        <a:solidFill>
                          <a:schemeClr val="tx1"/>
                        </a:solidFill>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3200" dirty="0">
                        <a:solidFill>
                          <a:schemeClr val="tx1"/>
                        </a:solidFill>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3200" dirty="0">
                        <a:solidFill>
                          <a:schemeClr val="tx1"/>
                        </a:solidFill>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25" name="Rectangle 224"/>
          <p:cNvSpPr/>
          <p:nvPr/>
        </p:nvSpPr>
        <p:spPr>
          <a:xfrm>
            <a:off x="239350" y="1952931"/>
            <a:ext cx="4800533" cy="48005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2400">
              <a:solidFill>
                <a:prstClr val="white"/>
              </a:solidFill>
              <a:latin typeface="Calibri"/>
            </a:endParaRPr>
          </a:p>
        </p:txBody>
      </p:sp>
      <p:sp>
        <p:nvSpPr>
          <p:cNvPr id="226" name="Rectangle 225"/>
          <p:cNvSpPr/>
          <p:nvPr/>
        </p:nvSpPr>
        <p:spPr>
          <a:xfrm>
            <a:off x="239350" y="801592"/>
            <a:ext cx="5376597" cy="480053"/>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2400">
              <a:solidFill>
                <a:prstClr val="white"/>
              </a:solidFill>
              <a:latin typeface="Calibri"/>
            </a:endParaRPr>
          </a:p>
        </p:txBody>
      </p:sp>
      <p:grpSp>
        <p:nvGrpSpPr>
          <p:cNvPr id="230" name="Groupe 229"/>
          <p:cNvGrpSpPr/>
          <p:nvPr/>
        </p:nvGrpSpPr>
        <p:grpSpPr>
          <a:xfrm>
            <a:off x="5492657" y="3386416"/>
            <a:ext cx="672075" cy="1920213"/>
            <a:chOff x="4067944" y="2211710"/>
            <a:chExt cx="504056" cy="1440160"/>
          </a:xfrm>
        </p:grpSpPr>
        <p:sp>
          <p:nvSpPr>
            <p:cNvPr id="231" name="Rectangle 230"/>
            <p:cNvSpPr/>
            <p:nvPr/>
          </p:nvSpPr>
          <p:spPr>
            <a:xfrm>
              <a:off x="4067944" y="2211710"/>
              <a:ext cx="504056" cy="144016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2400">
                <a:solidFill>
                  <a:prstClr val="white"/>
                </a:solidFill>
                <a:latin typeface="Calibri"/>
              </a:endParaRPr>
            </a:p>
          </p:txBody>
        </p:sp>
        <p:sp>
          <p:nvSpPr>
            <p:cNvPr id="232" name="ZoneTexte 231"/>
            <p:cNvSpPr txBox="1"/>
            <p:nvPr/>
          </p:nvSpPr>
          <p:spPr>
            <a:xfrm>
              <a:off x="4067944" y="2571750"/>
              <a:ext cx="504056" cy="377075"/>
            </a:xfrm>
            <a:prstGeom prst="rect">
              <a:avLst/>
            </a:prstGeom>
            <a:noFill/>
          </p:spPr>
          <p:txBody>
            <a:bodyPr wrap="square" rtlCol="0">
              <a:spAutoFit/>
            </a:bodyPr>
            <a:lstStyle/>
            <a:p>
              <a:pPr defTabSz="1219170"/>
              <a:r>
                <a:rPr lang="fr-FR" sz="2667" b="1" dirty="0">
                  <a:solidFill>
                    <a:prstClr val="black"/>
                  </a:solidFill>
                  <a:latin typeface="Calibri"/>
                </a:rPr>
                <a:t>  ?</a:t>
              </a:r>
            </a:p>
          </p:txBody>
        </p:sp>
      </p:grpSp>
      <p:grpSp>
        <p:nvGrpSpPr>
          <p:cNvPr id="236" name="Groupe 235"/>
          <p:cNvGrpSpPr/>
          <p:nvPr/>
        </p:nvGrpSpPr>
        <p:grpSpPr>
          <a:xfrm>
            <a:off x="1199456" y="3962481"/>
            <a:ext cx="672075" cy="1344149"/>
            <a:chOff x="827584" y="2643758"/>
            <a:chExt cx="504056" cy="1008112"/>
          </a:xfrm>
        </p:grpSpPr>
        <p:sp>
          <p:nvSpPr>
            <p:cNvPr id="237" name="Rectangle 236"/>
            <p:cNvSpPr/>
            <p:nvPr/>
          </p:nvSpPr>
          <p:spPr>
            <a:xfrm>
              <a:off x="827584" y="2643758"/>
              <a:ext cx="504056" cy="100811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2400">
                <a:solidFill>
                  <a:prstClr val="white"/>
                </a:solidFill>
                <a:latin typeface="Calibri"/>
              </a:endParaRPr>
            </a:p>
          </p:txBody>
        </p:sp>
        <p:sp>
          <p:nvSpPr>
            <p:cNvPr id="238" name="ZoneTexte 237"/>
            <p:cNvSpPr txBox="1"/>
            <p:nvPr/>
          </p:nvSpPr>
          <p:spPr>
            <a:xfrm>
              <a:off x="827584" y="2931790"/>
              <a:ext cx="504056" cy="377075"/>
            </a:xfrm>
            <a:prstGeom prst="rect">
              <a:avLst/>
            </a:prstGeom>
            <a:noFill/>
          </p:spPr>
          <p:txBody>
            <a:bodyPr wrap="square" rtlCol="0">
              <a:spAutoFit/>
            </a:bodyPr>
            <a:lstStyle/>
            <a:p>
              <a:pPr algn="ctr" defTabSz="1219170"/>
              <a:r>
                <a:rPr lang="fr-FR" sz="2667" b="1" dirty="0">
                  <a:solidFill>
                    <a:prstClr val="black"/>
                  </a:solidFill>
                  <a:latin typeface="Calibri"/>
                </a:rPr>
                <a:t>25</a:t>
              </a:r>
            </a:p>
          </p:txBody>
        </p:sp>
      </p:grpSp>
      <p:sp>
        <p:nvSpPr>
          <p:cNvPr id="242" name="ZoneTexte 241"/>
          <p:cNvSpPr txBox="1"/>
          <p:nvPr/>
        </p:nvSpPr>
        <p:spPr>
          <a:xfrm>
            <a:off x="3452092" y="5605842"/>
            <a:ext cx="4081131" cy="913007"/>
          </a:xfrm>
          <a:prstGeom prst="rect">
            <a:avLst/>
          </a:prstGeom>
          <a:noFill/>
        </p:spPr>
        <p:txBody>
          <a:bodyPr wrap="square" rtlCol="0">
            <a:spAutoFit/>
          </a:bodyPr>
          <a:lstStyle/>
          <a:p>
            <a:pPr defTabSz="1219170"/>
            <a:r>
              <a:rPr lang="fr-FR" sz="5333" b="1" dirty="0">
                <a:solidFill>
                  <a:prstClr val="black"/>
                </a:solidFill>
                <a:latin typeface="Calibri"/>
              </a:rPr>
              <a:t>25 + 13 = 38</a:t>
            </a:r>
          </a:p>
        </p:txBody>
      </p:sp>
      <p:grpSp>
        <p:nvGrpSpPr>
          <p:cNvPr id="42" name="Groupe 41"/>
          <p:cNvGrpSpPr/>
          <p:nvPr/>
        </p:nvGrpSpPr>
        <p:grpSpPr>
          <a:xfrm>
            <a:off x="2961448" y="3927841"/>
            <a:ext cx="1248139" cy="582765"/>
            <a:chOff x="2267744" y="2211710"/>
            <a:chExt cx="936104" cy="437074"/>
          </a:xfrm>
        </p:grpSpPr>
        <p:sp>
          <p:nvSpPr>
            <p:cNvPr id="43" name="Flèche vers le haut 42"/>
            <p:cNvSpPr/>
            <p:nvPr/>
          </p:nvSpPr>
          <p:spPr>
            <a:xfrm>
              <a:off x="2267744" y="2211710"/>
              <a:ext cx="936104" cy="432048"/>
            </a:xfrm>
            <a:prstGeom prst="upArrow">
              <a:avLst>
                <a:gd name="adj1" fmla="val 50000"/>
                <a:gd name="adj2" fmla="val 3740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2400">
                <a:solidFill>
                  <a:prstClr val="white"/>
                </a:solidFill>
                <a:latin typeface="Calibri"/>
              </a:endParaRPr>
            </a:p>
          </p:txBody>
        </p:sp>
        <p:sp>
          <p:nvSpPr>
            <p:cNvPr id="44" name="ZoneTexte 43"/>
            <p:cNvSpPr txBox="1"/>
            <p:nvPr/>
          </p:nvSpPr>
          <p:spPr>
            <a:xfrm>
              <a:off x="2466753" y="2271709"/>
              <a:ext cx="581068" cy="377075"/>
            </a:xfrm>
            <a:prstGeom prst="rect">
              <a:avLst/>
            </a:prstGeom>
            <a:noFill/>
          </p:spPr>
          <p:txBody>
            <a:bodyPr wrap="square" rtlCol="0">
              <a:spAutoFit/>
            </a:bodyPr>
            <a:lstStyle/>
            <a:p>
              <a:pPr defTabSz="1219170"/>
              <a:r>
                <a:rPr lang="fr-FR" sz="2667" b="1" dirty="0">
                  <a:solidFill>
                    <a:prstClr val="white"/>
                  </a:solidFill>
                  <a:latin typeface="Calibri"/>
                </a:rPr>
                <a:t>+13</a:t>
              </a:r>
            </a:p>
          </p:txBody>
        </p:sp>
      </p:grpSp>
      <p:grpSp>
        <p:nvGrpSpPr>
          <p:cNvPr id="45" name="Groupe 44"/>
          <p:cNvGrpSpPr/>
          <p:nvPr/>
        </p:nvGrpSpPr>
        <p:grpSpPr>
          <a:xfrm>
            <a:off x="7271568" y="3968302"/>
            <a:ext cx="672075" cy="1344149"/>
            <a:chOff x="827584" y="2643758"/>
            <a:chExt cx="504056" cy="1008112"/>
          </a:xfrm>
        </p:grpSpPr>
        <p:sp>
          <p:nvSpPr>
            <p:cNvPr id="46" name="Rectangle 45"/>
            <p:cNvSpPr/>
            <p:nvPr/>
          </p:nvSpPr>
          <p:spPr>
            <a:xfrm>
              <a:off x="827584" y="2643758"/>
              <a:ext cx="504056" cy="100811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2400">
                <a:solidFill>
                  <a:prstClr val="white"/>
                </a:solidFill>
                <a:latin typeface="Calibri"/>
              </a:endParaRPr>
            </a:p>
          </p:txBody>
        </p:sp>
        <p:sp>
          <p:nvSpPr>
            <p:cNvPr id="47" name="ZoneTexte 46"/>
            <p:cNvSpPr txBox="1"/>
            <p:nvPr/>
          </p:nvSpPr>
          <p:spPr>
            <a:xfrm>
              <a:off x="827584" y="2931790"/>
              <a:ext cx="504056" cy="377075"/>
            </a:xfrm>
            <a:prstGeom prst="rect">
              <a:avLst/>
            </a:prstGeom>
            <a:noFill/>
          </p:spPr>
          <p:txBody>
            <a:bodyPr wrap="square" rtlCol="0">
              <a:spAutoFit/>
            </a:bodyPr>
            <a:lstStyle/>
            <a:p>
              <a:pPr algn="ctr" defTabSz="1219170"/>
              <a:r>
                <a:rPr lang="fr-FR" sz="2667" b="1" dirty="0">
                  <a:solidFill>
                    <a:prstClr val="black"/>
                  </a:solidFill>
                  <a:latin typeface="Calibri"/>
                </a:rPr>
                <a:t>25</a:t>
              </a:r>
            </a:p>
          </p:txBody>
        </p:sp>
      </p:grpSp>
      <p:grpSp>
        <p:nvGrpSpPr>
          <p:cNvPr id="51" name="Groupe 50"/>
          <p:cNvGrpSpPr/>
          <p:nvPr/>
        </p:nvGrpSpPr>
        <p:grpSpPr>
          <a:xfrm>
            <a:off x="7986738" y="3386418"/>
            <a:ext cx="746251" cy="1920214"/>
            <a:chOff x="4012312" y="2211710"/>
            <a:chExt cx="559688" cy="1440160"/>
          </a:xfrm>
        </p:grpSpPr>
        <p:sp>
          <p:nvSpPr>
            <p:cNvPr id="52" name="Rectangle 51"/>
            <p:cNvSpPr/>
            <p:nvPr/>
          </p:nvSpPr>
          <p:spPr>
            <a:xfrm>
              <a:off x="4067944" y="2211710"/>
              <a:ext cx="504056" cy="144016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2400">
                <a:solidFill>
                  <a:prstClr val="white"/>
                </a:solidFill>
                <a:latin typeface="Calibri"/>
              </a:endParaRPr>
            </a:p>
          </p:txBody>
        </p:sp>
        <p:sp>
          <p:nvSpPr>
            <p:cNvPr id="53" name="ZoneTexte 52"/>
            <p:cNvSpPr txBox="1"/>
            <p:nvPr/>
          </p:nvSpPr>
          <p:spPr>
            <a:xfrm>
              <a:off x="4012312" y="2624594"/>
              <a:ext cx="504056" cy="500089"/>
            </a:xfrm>
            <a:prstGeom prst="rect">
              <a:avLst/>
            </a:prstGeom>
            <a:noFill/>
          </p:spPr>
          <p:txBody>
            <a:bodyPr wrap="square" rtlCol="0">
              <a:spAutoFit/>
            </a:bodyPr>
            <a:lstStyle/>
            <a:p>
              <a:pPr defTabSz="1219170"/>
              <a:r>
                <a:rPr lang="fr-FR" sz="2667" b="1" dirty="0">
                  <a:solidFill>
                    <a:prstClr val="black"/>
                  </a:solidFill>
                  <a:latin typeface="Calibri"/>
                </a:rPr>
                <a:t> </a:t>
              </a:r>
              <a:r>
                <a:rPr lang="fr-FR" sz="3733" b="1" dirty="0">
                  <a:solidFill>
                    <a:prstClr val="black"/>
                  </a:solidFill>
                  <a:latin typeface="Calibri"/>
                </a:rPr>
                <a:t> ?</a:t>
              </a:r>
            </a:p>
          </p:txBody>
        </p:sp>
      </p:grpSp>
      <p:grpSp>
        <p:nvGrpSpPr>
          <p:cNvPr id="48" name="Groupe 47"/>
          <p:cNvGrpSpPr/>
          <p:nvPr/>
        </p:nvGrpSpPr>
        <p:grpSpPr>
          <a:xfrm>
            <a:off x="6979406" y="3371121"/>
            <a:ext cx="1248139" cy="576064"/>
            <a:chOff x="2267744" y="2211710"/>
            <a:chExt cx="936104" cy="432048"/>
          </a:xfrm>
        </p:grpSpPr>
        <p:sp>
          <p:nvSpPr>
            <p:cNvPr id="49" name="Flèche vers le haut 48"/>
            <p:cNvSpPr/>
            <p:nvPr/>
          </p:nvSpPr>
          <p:spPr>
            <a:xfrm>
              <a:off x="2267744" y="2211710"/>
              <a:ext cx="936104" cy="432048"/>
            </a:xfrm>
            <a:prstGeom prst="upArrow">
              <a:avLst>
                <a:gd name="adj1" fmla="val 50000"/>
                <a:gd name="adj2" fmla="val 3740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2400">
                <a:solidFill>
                  <a:prstClr val="white"/>
                </a:solidFill>
                <a:latin typeface="Calibri"/>
              </a:endParaRPr>
            </a:p>
          </p:txBody>
        </p:sp>
        <p:sp>
          <p:nvSpPr>
            <p:cNvPr id="50" name="ZoneTexte 49"/>
            <p:cNvSpPr txBox="1"/>
            <p:nvPr/>
          </p:nvSpPr>
          <p:spPr>
            <a:xfrm>
              <a:off x="2447764" y="2266591"/>
              <a:ext cx="576064" cy="377075"/>
            </a:xfrm>
            <a:prstGeom prst="rect">
              <a:avLst/>
            </a:prstGeom>
            <a:noFill/>
          </p:spPr>
          <p:txBody>
            <a:bodyPr wrap="square" rtlCol="0">
              <a:spAutoFit/>
            </a:bodyPr>
            <a:lstStyle/>
            <a:p>
              <a:pPr defTabSz="1219170"/>
              <a:r>
                <a:rPr lang="fr-FR" sz="2667" b="1" dirty="0">
                  <a:solidFill>
                    <a:prstClr val="white"/>
                  </a:solidFill>
                  <a:latin typeface="Calibri"/>
                </a:rPr>
                <a:t>+13</a:t>
              </a:r>
            </a:p>
          </p:txBody>
        </p:sp>
      </p:grpSp>
      <p:sp>
        <p:nvSpPr>
          <p:cNvPr id="224" name="Rectangle 223"/>
          <p:cNvSpPr/>
          <p:nvPr/>
        </p:nvSpPr>
        <p:spPr>
          <a:xfrm>
            <a:off x="8492775" y="824248"/>
            <a:ext cx="2493907" cy="48005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2400">
              <a:solidFill>
                <a:prstClr val="white"/>
              </a:solidFill>
              <a:latin typeface="Calibri"/>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4804" y="3236979"/>
            <a:ext cx="3189192" cy="36068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down)">
                                      <p:cBhvr>
                                        <p:cTn id="19" dur="500"/>
                                        <p:tgtEl>
                                          <p:spTgt spid="4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30"/>
                                        </p:tgtEl>
                                        <p:attrNameLst>
                                          <p:attrName>style.visibility</p:attrName>
                                        </p:attrNameLst>
                                      </p:cBhvr>
                                      <p:to>
                                        <p:strVal val="visible"/>
                                      </p:to>
                                    </p:set>
                                    <p:animEffect transition="in" filter="wipe(down)">
                                      <p:cBhvr>
                                        <p:cTn id="28" dur="500"/>
                                        <p:tgtEl>
                                          <p:spTgt spid="23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wipe(down)">
                                      <p:cBhvr>
                                        <p:cTn id="37" dur="500"/>
                                        <p:tgtEl>
                                          <p:spTgt spid="4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down)">
                                      <p:cBhvr>
                                        <p:cTn id="42" dur="500"/>
                                        <p:tgtEl>
                                          <p:spTgt spid="5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42"/>
                                        </p:tgtEl>
                                        <p:attrNameLst>
                                          <p:attrName>style.visibility</p:attrName>
                                        </p:attrNameLst>
                                      </p:cBhvr>
                                      <p:to>
                                        <p:strVal val="visible"/>
                                      </p:to>
                                    </p:set>
                                    <p:animEffect transition="in" filter="wipe(left)">
                                      <p:cBhvr>
                                        <p:cTn id="47" dur="5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animBg="1"/>
      <p:bldP spid="226" grpId="0" animBg="1"/>
      <p:bldP spid="242" grpId="0"/>
      <p:bldP spid="22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au 18"/>
          <p:cNvGraphicFramePr>
            <a:graphicFrameLocks noGrp="1"/>
          </p:cNvGraphicFramePr>
          <p:nvPr>
            <p:extLst>
              <p:ext uri="{D42A27DB-BD31-4B8C-83A1-F6EECF244321}">
                <p14:modId xmlns:p14="http://schemas.microsoft.com/office/powerpoint/2010/main" val="3602578657"/>
              </p:ext>
            </p:extLst>
          </p:nvPr>
        </p:nvGraphicFramePr>
        <p:xfrm>
          <a:off x="815413" y="1166064"/>
          <a:ext cx="10849207" cy="5451304"/>
        </p:xfrm>
        <a:graphic>
          <a:graphicData uri="http://schemas.openxmlformats.org/drawingml/2006/table">
            <a:tbl>
              <a:tblPr firstRow="1" bandRow="1">
                <a:tableStyleId>{5C22544A-7EE6-4342-B048-85BDC9FD1C3A}</a:tableStyleId>
              </a:tblPr>
              <a:tblGrid>
                <a:gridCol w="7296811">
                  <a:extLst>
                    <a:ext uri="{9D8B030D-6E8A-4147-A177-3AD203B41FA5}">
                      <a16:colId xmlns:a16="http://schemas.microsoft.com/office/drawing/2014/main" val="20000"/>
                    </a:ext>
                  </a:extLst>
                </a:gridCol>
                <a:gridCol w="480053">
                  <a:extLst>
                    <a:ext uri="{9D8B030D-6E8A-4147-A177-3AD203B41FA5}">
                      <a16:colId xmlns:a16="http://schemas.microsoft.com/office/drawing/2014/main" val="20001"/>
                    </a:ext>
                  </a:extLst>
                </a:gridCol>
                <a:gridCol w="1056117">
                  <a:extLst>
                    <a:ext uri="{9D8B030D-6E8A-4147-A177-3AD203B41FA5}">
                      <a16:colId xmlns:a16="http://schemas.microsoft.com/office/drawing/2014/main" val="20002"/>
                    </a:ext>
                  </a:extLst>
                </a:gridCol>
                <a:gridCol w="960107">
                  <a:extLst>
                    <a:ext uri="{9D8B030D-6E8A-4147-A177-3AD203B41FA5}">
                      <a16:colId xmlns:a16="http://schemas.microsoft.com/office/drawing/2014/main" val="20003"/>
                    </a:ext>
                  </a:extLst>
                </a:gridCol>
                <a:gridCol w="1056119">
                  <a:extLst>
                    <a:ext uri="{9D8B030D-6E8A-4147-A177-3AD203B41FA5}">
                      <a16:colId xmlns:a16="http://schemas.microsoft.com/office/drawing/2014/main" val="20004"/>
                    </a:ext>
                  </a:extLst>
                </a:gridCol>
              </a:tblGrid>
              <a:tr h="609600">
                <a:tc gridSpan="2">
                  <a:txBody>
                    <a:bodyPr/>
                    <a:lstStyle/>
                    <a:p>
                      <a:endParaRPr lang="fr-FR" sz="18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800" dirty="0">
                          <a:solidFill>
                            <a:schemeClr val="tx1"/>
                          </a:solidFill>
                        </a:rPr>
                        <a:t>AVANT</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1800">
                        <a:solidFill>
                          <a:schemeClr val="tx1"/>
                        </a:solidFill>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800" dirty="0">
                          <a:solidFill>
                            <a:schemeClr val="tx1"/>
                          </a:solidFill>
                        </a:rPr>
                        <a:t>APRES</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521328">
                <a:tc>
                  <a:txBody>
                    <a:bodyPr/>
                    <a:lstStyle/>
                    <a:p>
                      <a:pPr rtl="0"/>
                      <a:r>
                        <a:rPr lang="fr-FR" sz="1800" i="1" dirty="0">
                          <a:effectLst/>
                        </a:rPr>
                        <a:t>Au début de la récréation, Paulo a 34 billes. Au retour en classe, il</a:t>
                      </a:r>
                      <a:r>
                        <a:rPr lang="fr-FR" sz="1800" i="1" baseline="0" dirty="0">
                          <a:effectLst/>
                        </a:rPr>
                        <a:t> a 8 billes de plus.</a:t>
                      </a:r>
                      <a:endParaRPr lang="fr-FR" sz="1800" dirty="0">
                        <a:effectLst/>
                      </a:endParaRPr>
                    </a:p>
                    <a:p>
                      <a:pPr rtl="0"/>
                      <a:br>
                        <a:rPr lang="fr-FR" sz="1800" dirty="0">
                          <a:effectLst/>
                        </a:rPr>
                      </a:br>
                      <a:r>
                        <a:rPr lang="fr-FR" sz="1800" b="1" i="1" dirty="0">
                          <a:effectLst/>
                        </a:rPr>
                        <a:t>Combien </a:t>
                      </a:r>
                      <a:r>
                        <a:rPr lang="fr-FR" sz="1800" b="1" i="1" dirty="0" err="1">
                          <a:effectLst/>
                        </a:rPr>
                        <a:t>a-t-il</a:t>
                      </a:r>
                      <a:r>
                        <a:rPr lang="fr-FR" sz="1800" b="1" i="1" dirty="0">
                          <a:effectLst/>
                        </a:rPr>
                        <a:t> de billes maintenant ?</a:t>
                      </a:r>
                      <a:endParaRPr lang="fr-FR" sz="1800" dirty="0">
                        <a:effectLst/>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endParaRPr lang="fr-FR" sz="18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80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80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8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609859">
                <a:tc>
                  <a:txBody>
                    <a:bodyPr/>
                    <a:lstStyle/>
                    <a:p>
                      <a:pPr rtl="0"/>
                      <a:r>
                        <a:rPr lang="fr-FR" sz="1800" i="1" dirty="0">
                          <a:effectLst/>
                        </a:rPr>
                        <a:t>Au début de</a:t>
                      </a:r>
                      <a:r>
                        <a:rPr lang="fr-FR" sz="1800" i="1" baseline="0" dirty="0">
                          <a:effectLst/>
                        </a:rPr>
                        <a:t> la récréation, </a:t>
                      </a:r>
                      <a:r>
                        <a:rPr lang="fr-FR" sz="1800" i="1" dirty="0">
                          <a:effectLst/>
                        </a:rPr>
                        <a:t>Paulo a 23 billes. </a:t>
                      </a:r>
                    </a:p>
                    <a:p>
                      <a:pPr rtl="0"/>
                      <a:r>
                        <a:rPr lang="fr-FR" sz="1800" i="1" dirty="0">
                          <a:effectLst/>
                        </a:rPr>
                        <a:t>Il en perd 12.</a:t>
                      </a:r>
                      <a:r>
                        <a:rPr lang="fr-FR" sz="1800" i="1" baseline="0" dirty="0">
                          <a:effectLst/>
                        </a:rPr>
                        <a:t> La cloche sonne, il faut rentrer !</a:t>
                      </a:r>
                      <a:endParaRPr lang="fr-FR" sz="1800" dirty="0">
                        <a:effectLst/>
                      </a:endParaRPr>
                    </a:p>
                    <a:p>
                      <a:pPr rtl="0"/>
                      <a:endParaRPr lang="fr-FR" sz="1800" dirty="0">
                        <a:effectLst/>
                      </a:endParaRPr>
                    </a:p>
                    <a:p>
                      <a:pPr rtl="0"/>
                      <a:r>
                        <a:rPr lang="fr-FR" sz="1800" b="1" i="1" dirty="0">
                          <a:effectLst/>
                        </a:rPr>
                        <a:t>Combien a-t-il de billes maintenant ?</a:t>
                      </a:r>
                      <a:endParaRPr lang="fr-FR" sz="1800" dirty="0">
                        <a:effectLst/>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fr-FR"/>
                    </a:p>
                  </a:txBody>
                  <a:tcPr/>
                </a:tc>
                <a:tc>
                  <a:txBody>
                    <a:bodyPr/>
                    <a:lstStyle/>
                    <a:p>
                      <a:endParaRPr lang="fr-FR" sz="180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80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8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2609309"/>
                  </a:ext>
                </a:extLst>
              </a:tr>
              <a:tr h="1710517">
                <a:tc>
                  <a:txBody>
                    <a:bodyPr/>
                    <a:lstStyle/>
                    <a:p>
                      <a:pPr rtl="0"/>
                      <a:r>
                        <a:rPr lang="fr-FR" sz="1800" i="1" dirty="0">
                          <a:effectLst/>
                        </a:rPr>
                        <a:t>Au début de la récréation,</a:t>
                      </a:r>
                      <a:r>
                        <a:rPr lang="fr-FR" sz="1800" i="1" baseline="0" dirty="0">
                          <a:effectLst/>
                        </a:rPr>
                        <a:t> </a:t>
                      </a:r>
                      <a:r>
                        <a:rPr lang="fr-FR" sz="1800" i="1" dirty="0">
                          <a:effectLst/>
                        </a:rPr>
                        <a:t>Paulo a 31 billes. Il donne 6 billes à son ami.</a:t>
                      </a:r>
                      <a:endParaRPr lang="fr-FR" sz="1800" dirty="0">
                        <a:effectLst/>
                      </a:endParaRPr>
                    </a:p>
                    <a:p>
                      <a:pPr rtl="0"/>
                      <a:br>
                        <a:rPr lang="fr-FR" sz="1800" dirty="0">
                          <a:effectLst/>
                        </a:rPr>
                      </a:br>
                      <a:r>
                        <a:rPr lang="fr-FR" sz="1800" b="1" i="1" dirty="0">
                          <a:effectLst/>
                        </a:rPr>
                        <a:t>Combien a-t-il de billes maintenant ?</a:t>
                      </a:r>
                      <a:endParaRPr lang="fr-FR" sz="1800" dirty="0">
                        <a:effectLst/>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fr-FR"/>
                    </a:p>
                  </a:txBody>
                  <a:tcPr/>
                </a:tc>
                <a:tc>
                  <a:txBody>
                    <a:bodyPr/>
                    <a:lstStyle/>
                    <a:p>
                      <a:endParaRPr lang="fr-FR" sz="180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8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8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2088977"/>
                  </a:ext>
                </a:extLst>
              </a:tr>
            </a:tbl>
          </a:graphicData>
        </a:graphic>
      </p:graphicFrame>
      <p:sp>
        <p:nvSpPr>
          <p:cNvPr id="2" name="ZoneTexte 1"/>
          <p:cNvSpPr txBox="1"/>
          <p:nvPr/>
        </p:nvSpPr>
        <p:spPr>
          <a:xfrm>
            <a:off x="623392" y="175658"/>
            <a:ext cx="9659997" cy="461665"/>
          </a:xfrm>
          <a:prstGeom prst="rect">
            <a:avLst/>
          </a:prstGeom>
          <a:solidFill>
            <a:srgbClr val="FFC000"/>
          </a:solidFill>
          <a:ln w="25400">
            <a:solidFill>
              <a:schemeClr val="tx1"/>
            </a:solidFill>
          </a:ln>
        </p:spPr>
        <p:txBody>
          <a:bodyPr wrap="square" rtlCol="0">
            <a:spAutoFit/>
          </a:bodyPr>
          <a:lstStyle/>
          <a:p>
            <a:pPr algn="ctr" defTabSz="1219170"/>
            <a:r>
              <a:rPr lang="fr-FR" sz="2400" b="1" dirty="0">
                <a:solidFill>
                  <a:prstClr val="black"/>
                </a:solidFill>
                <a:latin typeface="Calibri"/>
              </a:rPr>
              <a:t>Quel texte nous raconte presque la même histoire que le problème d’hier?</a:t>
            </a:r>
          </a:p>
        </p:txBody>
      </p:sp>
      <p:sp>
        <p:nvSpPr>
          <p:cNvPr id="7" name="ZoneTexte 6"/>
          <p:cNvSpPr txBox="1"/>
          <p:nvPr/>
        </p:nvSpPr>
        <p:spPr>
          <a:xfrm>
            <a:off x="143339" y="2084852"/>
            <a:ext cx="480053" cy="461665"/>
          </a:xfrm>
          <a:prstGeom prst="rect">
            <a:avLst/>
          </a:prstGeom>
          <a:solidFill>
            <a:srgbClr val="C00000"/>
          </a:solidFill>
          <a:ln w="25400">
            <a:solidFill>
              <a:schemeClr val="tx1"/>
            </a:solidFill>
          </a:ln>
        </p:spPr>
        <p:txBody>
          <a:bodyPr wrap="square" rtlCol="0">
            <a:spAutoFit/>
          </a:bodyPr>
          <a:lstStyle/>
          <a:p>
            <a:pPr algn="ctr" defTabSz="1219170"/>
            <a:r>
              <a:rPr lang="fr-FR" sz="2400" b="1" dirty="0">
                <a:solidFill>
                  <a:prstClr val="black"/>
                </a:solidFill>
                <a:latin typeface="Calibri"/>
              </a:rPr>
              <a:t>A</a:t>
            </a:r>
          </a:p>
        </p:txBody>
      </p:sp>
      <p:sp>
        <p:nvSpPr>
          <p:cNvPr id="8" name="ZoneTexte 7"/>
          <p:cNvSpPr txBox="1"/>
          <p:nvPr/>
        </p:nvSpPr>
        <p:spPr>
          <a:xfrm>
            <a:off x="143339" y="5253204"/>
            <a:ext cx="480053" cy="461665"/>
          </a:xfrm>
          <a:prstGeom prst="rect">
            <a:avLst/>
          </a:prstGeom>
          <a:solidFill>
            <a:srgbClr val="C00000"/>
          </a:solidFill>
          <a:ln w="25400">
            <a:solidFill>
              <a:schemeClr val="tx1"/>
            </a:solidFill>
          </a:ln>
        </p:spPr>
        <p:txBody>
          <a:bodyPr wrap="square" rtlCol="0">
            <a:spAutoFit/>
          </a:bodyPr>
          <a:lstStyle/>
          <a:p>
            <a:pPr algn="ctr" defTabSz="1219170"/>
            <a:r>
              <a:rPr lang="fr-FR" sz="2400" b="1" dirty="0">
                <a:solidFill>
                  <a:prstClr val="black"/>
                </a:solidFill>
                <a:latin typeface="Calibri"/>
              </a:rPr>
              <a:t>C</a:t>
            </a:r>
          </a:p>
        </p:txBody>
      </p:sp>
      <p:sp>
        <p:nvSpPr>
          <p:cNvPr id="9" name="ZoneTexte 8"/>
          <p:cNvSpPr txBox="1"/>
          <p:nvPr/>
        </p:nvSpPr>
        <p:spPr>
          <a:xfrm>
            <a:off x="143339" y="3621022"/>
            <a:ext cx="480053" cy="461665"/>
          </a:xfrm>
          <a:prstGeom prst="rect">
            <a:avLst/>
          </a:prstGeom>
          <a:solidFill>
            <a:srgbClr val="C00000"/>
          </a:solidFill>
          <a:ln w="25400">
            <a:solidFill>
              <a:schemeClr val="tx1"/>
            </a:solidFill>
          </a:ln>
        </p:spPr>
        <p:txBody>
          <a:bodyPr wrap="square" rtlCol="0">
            <a:spAutoFit/>
          </a:bodyPr>
          <a:lstStyle/>
          <a:p>
            <a:pPr algn="ctr" defTabSz="1219170"/>
            <a:r>
              <a:rPr lang="fr-FR" sz="2400" b="1" dirty="0">
                <a:solidFill>
                  <a:prstClr val="black"/>
                </a:solidFill>
                <a:latin typeface="Calibri"/>
              </a:rPr>
              <a:t>B</a:t>
            </a:r>
          </a:p>
        </p:txBody>
      </p:sp>
      <p:grpSp>
        <p:nvGrpSpPr>
          <p:cNvPr id="3" name="Groupe 22"/>
          <p:cNvGrpSpPr/>
          <p:nvPr/>
        </p:nvGrpSpPr>
        <p:grpSpPr>
          <a:xfrm>
            <a:off x="10970340" y="3646099"/>
            <a:ext cx="480053" cy="960107"/>
            <a:chOff x="4067944" y="2211710"/>
            <a:chExt cx="630070" cy="1440160"/>
          </a:xfrm>
        </p:grpSpPr>
        <p:sp>
          <p:nvSpPr>
            <p:cNvPr id="24" name="Rectangle 23"/>
            <p:cNvSpPr/>
            <p:nvPr/>
          </p:nvSpPr>
          <p:spPr>
            <a:xfrm>
              <a:off x="4067944" y="2211710"/>
              <a:ext cx="504056" cy="144016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2400">
                <a:solidFill>
                  <a:prstClr val="white"/>
                </a:solidFill>
                <a:latin typeface="Calibri"/>
              </a:endParaRPr>
            </a:p>
          </p:txBody>
        </p:sp>
        <p:sp>
          <p:nvSpPr>
            <p:cNvPr id="25" name="ZoneTexte 24"/>
            <p:cNvSpPr txBox="1"/>
            <p:nvPr/>
          </p:nvSpPr>
          <p:spPr>
            <a:xfrm>
              <a:off x="4067944" y="2571750"/>
              <a:ext cx="630070" cy="507831"/>
            </a:xfrm>
            <a:prstGeom prst="rect">
              <a:avLst/>
            </a:prstGeom>
            <a:noFill/>
          </p:spPr>
          <p:txBody>
            <a:bodyPr wrap="square" rtlCol="0">
              <a:spAutoFit/>
            </a:bodyPr>
            <a:lstStyle/>
            <a:p>
              <a:pPr defTabSz="1219170"/>
              <a:r>
                <a:rPr lang="fr-FR" sz="1600" b="1" dirty="0">
                  <a:solidFill>
                    <a:prstClr val="black"/>
                  </a:solidFill>
                  <a:latin typeface="Calibri"/>
                </a:rPr>
                <a:t>?</a:t>
              </a:r>
            </a:p>
          </p:txBody>
        </p:sp>
      </p:grpSp>
      <p:grpSp>
        <p:nvGrpSpPr>
          <p:cNvPr id="4" name="Groupe 25"/>
          <p:cNvGrpSpPr/>
          <p:nvPr/>
        </p:nvGrpSpPr>
        <p:grpSpPr>
          <a:xfrm>
            <a:off x="9738402" y="2355978"/>
            <a:ext cx="768085" cy="384042"/>
            <a:chOff x="2267744" y="2211710"/>
            <a:chExt cx="936104" cy="432048"/>
          </a:xfrm>
        </p:grpSpPr>
        <p:sp>
          <p:nvSpPr>
            <p:cNvPr id="27" name="Flèche vers le haut 26"/>
            <p:cNvSpPr/>
            <p:nvPr/>
          </p:nvSpPr>
          <p:spPr>
            <a:xfrm>
              <a:off x="2267744" y="2211710"/>
              <a:ext cx="936104" cy="432048"/>
            </a:xfrm>
            <a:prstGeom prst="upArrow">
              <a:avLst>
                <a:gd name="adj1" fmla="val 50000"/>
                <a:gd name="adj2" fmla="val 3740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2400">
                <a:solidFill>
                  <a:prstClr val="white"/>
                </a:solidFill>
                <a:latin typeface="Calibri"/>
              </a:endParaRPr>
            </a:p>
          </p:txBody>
        </p:sp>
        <p:sp>
          <p:nvSpPr>
            <p:cNvPr id="28" name="ZoneTexte 27"/>
            <p:cNvSpPr txBox="1"/>
            <p:nvPr/>
          </p:nvSpPr>
          <p:spPr>
            <a:xfrm>
              <a:off x="2483768" y="2211710"/>
              <a:ext cx="603067" cy="427113"/>
            </a:xfrm>
            <a:prstGeom prst="rect">
              <a:avLst/>
            </a:prstGeom>
            <a:noFill/>
          </p:spPr>
          <p:txBody>
            <a:bodyPr wrap="square" rtlCol="0">
              <a:spAutoFit/>
            </a:bodyPr>
            <a:lstStyle/>
            <a:p>
              <a:pPr defTabSz="1219170"/>
              <a:r>
                <a:rPr lang="fr-FR" sz="1867" b="1" dirty="0">
                  <a:solidFill>
                    <a:prstClr val="white"/>
                  </a:solidFill>
                  <a:latin typeface="Calibri"/>
                </a:rPr>
                <a:t>+8</a:t>
              </a:r>
            </a:p>
          </p:txBody>
        </p:sp>
      </p:grpSp>
      <p:grpSp>
        <p:nvGrpSpPr>
          <p:cNvPr id="5" name="Groupe 28"/>
          <p:cNvGrpSpPr/>
          <p:nvPr/>
        </p:nvGrpSpPr>
        <p:grpSpPr>
          <a:xfrm>
            <a:off x="8843124" y="3435196"/>
            <a:ext cx="576064" cy="1344149"/>
            <a:chOff x="701570" y="2643758"/>
            <a:chExt cx="756084" cy="1008112"/>
          </a:xfrm>
        </p:grpSpPr>
        <p:sp>
          <p:nvSpPr>
            <p:cNvPr id="30" name="Rectangle 29"/>
            <p:cNvSpPr/>
            <p:nvPr/>
          </p:nvSpPr>
          <p:spPr>
            <a:xfrm>
              <a:off x="827584" y="2643758"/>
              <a:ext cx="504056" cy="100811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2400">
                <a:solidFill>
                  <a:prstClr val="white"/>
                </a:solidFill>
                <a:latin typeface="Calibri"/>
              </a:endParaRPr>
            </a:p>
          </p:txBody>
        </p:sp>
        <p:sp>
          <p:nvSpPr>
            <p:cNvPr id="31" name="ZoneTexte 30"/>
            <p:cNvSpPr txBox="1"/>
            <p:nvPr/>
          </p:nvSpPr>
          <p:spPr>
            <a:xfrm>
              <a:off x="701570" y="2931790"/>
              <a:ext cx="756084" cy="253916"/>
            </a:xfrm>
            <a:prstGeom prst="rect">
              <a:avLst/>
            </a:prstGeom>
            <a:noFill/>
          </p:spPr>
          <p:txBody>
            <a:bodyPr wrap="square" rtlCol="0">
              <a:spAutoFit/>
            </a:bodyPr>
            <a:lstStyle/>
            <a:p>
              <a:pPr algn="ctr" defTabSz="1219170"/>
              <a:r>
                <a:rPr lang="fr-FR" sz="1600" b="1" dirty="0">
                  <a:solidFill>
                    <a:prstClr val="black"/>
                  </a:solidFill>
                  <a:latin typeface="Calibri"/>
                </a:rPr>
                <a:t>23</a:t>
              </a:r>
            </a:p>
          </p:txBody>
        </p:sp>
      </p:grpSp>
      <p:grpSp>
        <p:nvGrpSpPr>
          <p:cNvPr id="6" name="Groupe 31"/>
          <p:cNvGrpSpPr/>
          <p:nvPr/>
        </p:nvGrpSpPr>
        <p:grpSpPr>
          <a:xfrm>
            <a:off x="10944539" y="5489058"/>
            <a:ext cx="480053" cy="703849"/>
            <a:chOff x="4067944" y="2211710"/>
            <a:chExt cx="630070" cy="1440160"/>
          </a:xfrm>
        </p:grpSpPr>
        <p:sp>
          <p:nvSpPr>
            <p:cNvPr id="33" name="Rectangle 32"/>
            <p:cNvSpPr/>
            <p:nvPr/>
          </p:nvSpPr>
          <p:spPr>
            <a:xfrm>
              <a:off x="4067944" y="2211710"/>
              <a:ext cx="504056" cy="144016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2400">
                <a:solidFill>
                  <a:prstClr val="white"/>
                </a:solidFill>
                <a:latin typeface="Calibri"/>
              </a:endParaRPr>
            </a:p>
          </p:txBody>
        </p:sp>
        <p:sp>
          <p:nvSpPr>
            <p:cNvPr id="34" name="ZoneTexte 33"/>
            <p:cNvSpPr txBox="1"/>
            <p:nvPr/>
          </p:nvSpPr>
          <p:spPr>
            <a:xfrm>
              <a:off x="4067944" y="2571752"/>
              <a:ext cx="630070" cy="692722"/>
            </a:xfrm>
            <a:prstGeom prst="rect">
              <a:avLst/>
            </a:prstGeom>
            <a:noFill/>
          </p:spPr>
          <p:txBody>
            <a:bodyPr wrap="square" rtlCol="0">
              <a:spAutoFit/>
            </a:bodyPr>
            <a:lstStyle/>
            <a:p>
              <a:pPr defTabSz="1219170"/>
              <a:r>
                <a:rPr lang="fr-FR" sz="1600" b="1" dirty="0">
                  <a:solidFill>
                    <a:prstClr val="black"/>
                  </a:solidFill>
                  <a:latin typeface="Calibri"/>
                </a:rPr>
                <a:t>?</a:t>
              </a:r>
            </a:p>
          </p:txBody>
        </p:sp>
      </p:grpSp>
      <p:grpSp>
        <p:nvGrpSpPr>
          <p:cNvPr id="10" name="Groupe 52"/>
          <p:cNvGrpSpPr/>
          <p:nvPr/>
        </p:nvGrpSpPr>
        <p:grpSpPr>
          <a:xfrm>
            <a:off x="9738654" y="3796145"/>
            <a:ext cx="768085" cy="384043"/>
            <a:chOff x="7308304" y="3867894"/>
            <a:chExt cx="576064" cy="288032"/>
          </a:xfrm>
        </p:grpSpPr>
        <p:sp>
          <p:nvSpPr>
            <p:cNvPr id="36" name="Flèche vers le haut 35"/>
            <p:cNvSpPr/>
            <p:nvPr/>
          </p:nvSpPr>
          <p:spPr>
            <a:xfrm rot="10800000">
              <a:off x="7308304" y="3867894"/>
              <a:ext cx="576064" cy="288032"/>
            </a:xfrm>
            <a:prstGeom prst="upArrow">
              <a:avLst>
                <a:gd name="adj1" fmla="val 50000"/>
                <a:gd name="adj2" fmla="val 3740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2400">
                <a:solidFill>
                  <a:prstClr val="white"/>
                </a:solidFill>
                <a:latin typeface="Calibri"/>
              </a:endParaRPr>
            </a:p>
          </p:txBody>
        </p:sp>
        <p:sp>
          <p:nvSpPr>
            <p:cNvPr id="37" name="ZoneTexte 36"/>
            <p:cNvSpPr txBox="1"/>
            <p:nvPr/>
          </p:nvSpPr>
          <p:spPr>
            <a:xfrm>
              <a:off x="7380312" y="3867894"/>
              <a:ext cx="432048" cy="284742"/>
            </a:xfrm>
            <a:prstGeom prst="rect">
              <a:avLst/>
            </a:prstGeom>
            <a:noFill/>
          </p:spPr>
          <p:txBody>
            <a:bodyPr wrap="square" rtlCol="0">
              <a:spAutoFit/>
            </a:bodyPr>
            <a:lstStyle/>
            <a:p>
              <a:pPr defTabSz="1219170"/>
              <a:r>
                <a:rPr lang="fr-FR" sz="1867" b="1" dirty="0">
                  <a:solidFill>
                    <a:prstClr val="white"/>
                  </a:solidFill>
                  <a:latin typeface="Calibri"/>
                </a:rPr>
                <a:t>-12</a:t>
              </a:r>
            </a:p>
          </p:txBody>
        </p:sp>
      </p:grpSp>
      <p:grpSp>
        <p:nvGrpSpPr>
          <p:cNvPr id="12" name="Groupe 40"/>
          <p:cNvGrpSpPr/>
          <p:nvPr/>
        </p:nvGrpSpPr>
        <p:grpSpPr>
          <a:xfrm>
            <a:off x="10896534" y="1816356"/>
            <a:ext cx="480053" cy="1409757"/>
            <a:chOff x="4067944" y="2211710"/>
            <a:chExt cx="630070" cy="1440160"/>
          </a:xfrm>
        </p:grpSpPr>
        <p:sp>
          <p:nvSpPr>
            <p:cNvPr id="42" name="Rectangle 41"/>
            <p:cNvSpPr/>
            <p:nvPr/>
          </p:nvSpPr>
          <p:spPr>
            <a:xfrm>
              <a:off x="4067944" y="2211710"/>
              <a:ext cx="504056" cy="144016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2400">
                <a:solidFill>
                  <a:prstClr val="white"/>
                </a:solidFill>
                <a:latin typeface="Calibri"/>
              </a:endParaRPr>
            </a:p>
          </p:txBody>
        </p:sp>
        <p:sp>
          <p:nvSpPr>
            <p:cNvPr id="43" name="ZoneTexte 42"/>
            <p:cNvSpPr txBox="1"/>
            <p:nvPr/>
          </p:nvSpPr>
          <p:spPr>
            <a:xfrm>
              <a:off x="4067944" y="2571751"/>
              <a:ext cx="630070" cy="345855"/>
            </a:xfrm>
            <a:prstGeom prst="rect">
              <a:avLst/>
            </a:prstGeom>
            <a:noFill/>
          </p:spPr>
          <p:txBody>
            <a:bodyPr wrap="square" rtlCol="0">
              <a:spAutoFit/>
            </a:bodyPr>
            <a:lstStyle/>
            <a:p>
              <a:pPr defTabSz="1219170"/>
              <a:r>
                <a:rPr lang="fr-FR" sz="1600" b="1" dirty="0">
                  <a:solidFill>
                    <a:prstClr val="black"/>
                  </a:solidFill>
                  <a:latin typeface="Calibri"/>
                </a:rPr>
                <a:t> ?</a:t>
              </a:r>
            </a:p>
          </p:txBody>
        </p:sp>
      </p:grpSp>
      <p:grpSp>
        <p:nvGrpSpPr>
          <p:cNvPr id="13" name="Groupe 43"/>
          <p:cNvGrpSpPr/>
          <p:nvPr/>
        </p:nvGrpSpPr>
        <p:grpSpPr>
          <a:xfrm>
            <a:off x="8843124" y="2108609"/>
            <a:ext cx="576064" cy="1025003"/>
            <a:chOff x="701570" y="2643758"/>
            <a:chExt cx="756084" cy="1008112"/>
          </a:xfrm>
        </p:grpSpPr>
        <p:sp>
          <p:nvSpPr>
            <p:cNvPr id="45" name="Rectangle 44"/>
            <p:cNvSpPr/>
            <p:nvPr/>
          </p:nvSpPr>
          <p:spPr>
            <a:xfrm>
              <a:off x="827584" y="2643758"/>
              <a:ext cx="504056" cy="100811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2400">
                <a:solidFill>
                  <a:prstClr val="white"/>
                </a:solidFill>
                <a:latin typeface="Calibri"/>
              </a:endParaRPr>
            </a:p>
          </p:txBody>
        </p:sp>
        <p:sp>
          <p:nvSpPr>
            <p:cNvPr id="46" name="ZoneTexte 45"/>
            <p:cNvSpPr txBox="1"/>
            <p:nvPr/>
          </p:nvSpPr>
          <p:spPr>
            <a:xfrm>
              <a:off x="701570" y="2931789"/>
              <a:ext cx="756084" cy="332975"/>
            </a:xfrm>
            <a:prstGeom prst="rect">
              <a:avLst/>
            </a:prstGeom>
            <a:noFill/>
          </p:spPr>
          <p:txBody>
            <a:bodyPr wrap="square" rtlCol="0">
              <a:spAutoFit/>
            </a:bodyPr>
            <a:lstStyle/>
            <a:p>
              <a:pPr algn="ctr" defTabSz="1219170"/>
              <a:r>
                <a:rPr lang="fr-FR" sz="1600" b="1" dirty="0">
                  <a:solidFill>
                    <a:prstClr val="black"/>
                  </a:solidFill>
                  <a:latin typeface="Calibri"/>
                </a:rPr>
                <a:t>34</a:t>
              </a:r>
            </a:p>
          </p:txBody>
        </p:sp>
      </p:grpSp>
      <p:grpSp>
        <p:nvGrpSpPr>
          <p:cNvPr id="38" name="Groupe 52"/>
          <p:cNvGrpSpPr/>
          <p:nvPr/>
        </p:nvGrpSpPr>
        <p:grpSpPr>
          <a:xfrm>
            <a:off x="9731148" y="5393774"/>
            <a:ext cx="768085" cy="384043"/>
            <a:chOff x="7308304" y="3867894"/>
            <a:chExt cx="576064" cy="288032"/>
          </a:xfrm>
        </p:grpSpPr>
        <p:sp>
          <p:nvSpPr>
            <p:cNvPr id="41" name="Flèche vers le haut 40"/>
            <p:cNvSpPr/>
            <p:nvPr/>
          </p:nvSpPr>
          <p:spPr>
            <a:xfrm rot="10800000">
              <a:off x="7308304" y="3867894"/>
              <a:ext cx="576064" cy="288032"/>
            </a:xfrm>
            <a:prstGeom prst="upArrow">
              <a:avLst>
                <a:gd name="adj1" fmla="val 50000"/>
                <a:gd name="adj2" fmla="val 3740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2400">
                <a:solidFill>
                  <a:prstClr val="white"/>
                </a:solidFill>
                <a:latin typeface="Calibri"/>
              </a:endParaRPr>
            </a:p>
          </p:txBody>
        </p:sp>
        <p:sp>
          <p:nvSpPr>
            <p:cNvPr id="47" name="ZoneTexte 46"/>
            <p:cNvSpPr txBox="1"/>
            <p:nvPr/>
          </p:nvSpPr>
          <p:spPr>
            <a:xfrm>
              <a:off x="7441242" y="3867894"/>
              <a:ext cx="371118" cy="284742"/>
            </a:xfrm>
            <a:prstGeom prst="rect">
              <a:avLst/>
            </a:prstGeom>
            <a:noFill/>
          </p:spPr>
          <p:txBody>
            <a:bodyPr wrap="square" rtlCol="0">
              <a:spAutoFit/>
            </a:bodyPr>
            <a:lstStyle/>
            <a:p>
              <a:pPr defTabSz="1219170"/>
              <a:r>
                <a:rPr lang="fr-FR" sz="1867" b="1" dirty="0">
                  <a:solidFill>
                    <a:prstClr val="white"/>
                  </a:solidFill>
                  <a:latin typeface="Calibri"/>
                </a:rPr>
                <a:t>-6</a:t>
              </a:r>
            </a:p>
          </p:txBody>
        </p:sp>
      </p:grpSp>
      <p:grpSp>
        <p:nvGrpSpPr>
          <p:cNvPr id="50" name="Groupe 28"/>
          <p:cNvGrpSpPr/>
          <p:nvPr/>
        </p:nvGrpSpPr>
        <p:grpSpPr>
          <a:xfrm>
            <a:off x="8854153" y="5105015"/>
            <a:ext cx="576064" cy="1087892"/>
            <a:chOff x="701570" y="2835950"/>
            <a:chExt cx="756084" cy="815919"/>
          </a:xfrm>
        </p:grpSpPr>
        <p:sp>
          <p:nvSpPr>
            <p:cNvPr id="51" name="Rectangle 50"/>
            <p:cNvSpPr/>
            <p:nvPr/>
          </p:nvSpPr>
          <p:spPr>
            <a:xfrm>
              <a:off x="827584" y="2835950"/>
              <a:ext cx="504056" cy="815919"/>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2400">
                <a:solidFill>
                  <a:prstClr val="white"/>
                </a:solidFill>
                <a:latin typeface="Calibri"/>
              </a:endParaRPr>
            </a:p>
          </p:txBody>
        </p:sp>
        <p:sp>
          <p:nvSpPr>
            <p:cNvPr id="52" name="ZoneTexte 51"/>
            <p:cNvSpPr txBox="1"/>
            <p:nvPr/>
          </p:nvSpPr>
          <p:spPr>
            <a:xfrm>
              <a:off x="701570" y="2931790"/>
              <a:ext cx="756084" cy="253916"/>
            </a:xfrm>
            <a:prstGeom prst="rect">
              <a:avLst/>
            </a:prstGeom>
            <a:noFill/>
          </p:spPr>
          <p:txBody>
            <a:bodyPr wrap="square" rtlCol="0">
              <a:spAutoFit/>
            </a:bodyPr>
            <a:lstStyle/>
            <a:p>
              <a:pPr algn="ctr" defTabSz="1219170"/>
              <a:r>
                <a:rPr lang="fr-FR" sz="1600" b="1" dirty="0">
                  <a:solidFill>
                    <a:prstClr val="black"/>
                  </a:solidFill>
                  <a:latin typeface="Calibri"/>
                </a:rPr>
                <a:t>31</a:t>
              </a:r>
            </a:p>
          </p:txBody>
        </p:sp>
      </p:grpSp>
      <p:sp>
        <p:nvSpPr>
          <p:cNvPr id="11" name="ZoneTexte 10"/>
          <p:cNvSpPr txBox="1"/>
          <p:nvPr/>
        </p:nvSpPr>
        <p:spPr>
          <a:xfrm>
            <a:off x="6288022" y="2756926"/>
            <a:ext cx="1632181" cy="461665"/>
          </a:xfrm>
          <a:prstGeom prst="rect">
            <a:avLst/>
          </a:prstGeom>
          <a:noFill/>
        </p:spPr>
        <p:txBody>
          <a:bodyPr wrap="square" rtlCol="0">
            <a:spAutoFit/>
          </a:bodyPr>
          <a:lstStyle/>
          <a:p>
            <a:pPr algn="ctr" defTabSz="1219170"/>
            <a:r>
              <a:rPr lang="fr-FR" sz="2400" b="1" dirty="0">
                <a:solidFill>
                  <a:srgbClr val="0070C0"/>
                </a:solidFill>
                <a:latin typeface="Calibri"/>
              </a:rPr>
              <a:t>34</a:t>
            </a:r>
            <a:r>
              <a:rPr lang="fr-FR" sz="2400" dirty="0">
                <a:solidFill>
                  <a:prstClr val="black"/>
                </a:solidFill>
                <a:latin typeface="Calibri"/>
              </a:rPr>
              <a:t> + </a:t>
            </a:r>
            <a:r>
              <a:rPr lang="fr-FR" sz="2400" b="1" dirty="0">
                <a:solidFill>
                  <a:srgbClr val="C00000"/>
                </a:solidFill>
                <a:latin typeface="Calibri"/>
              </a:rPr>
              <a:t>8</a:t>
            </a:r>
            <a:r>
              <a:rPr lang="fr-FR" sz="2400" dirty="0">
                <a:solidFill>
                  <a:prstClr val="black"/>
                </a:solidFill>
                <a:latin typeface="Calibri"/>
              </a:rPr>
              <a:t> = </a:t>
            </a:r>
            <a:r>
              <a:rPr lang="fr-FR" sz="2400" b="1" dirty="0">
                <a:solidFill>
                  <a:srgbClr val="00B050"/>
                </a:solidFill>
                <a:latin typeface="Calibri"/>
              </a:rPr>
              <a:t>42</a:t>
            </a:r>
          </a:p>
        </p:txBody>
      </p:sp>
      <p:sp>
        <p:nvSpPr>
          <p:cNvPr id="53" name="ZoneTexte 52"/>
          <p:cNvSpPr txBox="1"/>
          <p:nvPr/>
        </p:nvSpPr>
        <p:spPr>
          <a:xfrm>
            <a:off x="6180217" y="4334286"/>
            <a:ext cx="1807275" cy="461665"/>
          </a:xfrm>
          <a:prstGeom prst="rect">
            <a:avLst/>
          </a:prstGeom>
          <a:noFill/>
        </p:spPr>
        <p:txBody>
          <a:bodyPr wrap="square" rtlCol="0">
            <a:spAutoFit/>
          </a:bodyPr>
          <a:lstStyle/>
          <a:p>
            <a:pPr algn="ctr" defTabSz="1219170"/>
            <a:r>
              <a:rPr lang="fr-FR" sz="2400" b="1" dirty="0">
                <a:solidFill>
                  <a:srgbClr val="0070C0"/>
                </a:solidFill>
                <a:latin typeface="Calibri"/>
              </a:rPr>
              <a:t>23</a:t>
            </a:r>
            <a:r>
              <a:rPr lang="fr-FR" sz="2400" dirty="0">
                <a:solidFill>
                  <a:prstClr val="black"/>
                </a:solidFill>
                <a:latin typeface="Calibri"/>
              </a:rPr>
              <a:t> - </a:t>
            </a:r>
            <a:r>
              <a:rPr lang="fr-FR" sz="2400" b="1" dirty="0">
                <a:solidFill>
                  <a:srgbClr val="C00000"/>
                </a:solidFill>
                <a:latin typeface="Calibri"/>
              </a:rPr>
              <a:t>12</a:t>
            </a:r>
            <a:r>
              <a:rPr lang="fr-FR" sz="2400" dirty="0">
                <a:solidFill>
                  <a:prstClr val="black"/>
                </a:solidFill>
                <a:latin typeface="Calibri"/>
              </a:rPr>
              <a:t> = </a:t>
            </a:r>
            <a:r>
              <a:rPr lang="fr-FR" sz="2400" b="1" dirty="0">
                <a:solidFill>
                  <a:srgbClr val="00B050"/>
                </a:solidFill>
                <a:latin typeface="Calibri"/>
              </a:rPr>
              <a:t>11</a:t>
            </a:r>
          </a:p>
        </p:txBody>
      </p:sp>
      <p:sp>
        <p:nvSpPr>
          <p:cNvPr id="55" name="ZoneTexte 54"/>
          <p:cNvSpPr txBox="1"/>
          <p:nvPr/>
        </p:nvSpPr>
        <p:spPr>
          <a:xfrm>
            <a:off x="6271094" y="5930291"/>
            <a:ext cx="1632181" cy="461665"/>
          </a:xfrm>
          <a:prstGeom prst="rect">
            <a:avLst/>
          </a:prstGeom>
          <a:noFill/>
        </p:spPr>
        <p:txBody>
          <a:bodyPr wrap="square" rtlCol="0">
            <a:spAutoFit/>
          </a:bodyPr>
          <a:lstStyle/>
          <a:p>
            <a:pPr algn="ctr" defTabSz="1219170"/>
            <a:r>
              <a:rPr lang="fr-FR" sz="2400" b="1" dirty="0">
                <a:solidFill>
                  <a:srgbClr val="0070C0"/>
                </a:solidFill>
                <a:latin typeface="Calibri"/>
              </a:rPr>
              <a:t>31</a:t>
            </a:r>
            <a:r>
              <a:rPr lang="fr-FR" sz="2400" dirty="0">
                <a:solidFill>
                  <a:prstClr val="black"/>
                </a:solidFill>
                <a:latin typeface="Calibri"/>
              </a:rPr>
              <a:t> - </a:t>
            </a:r>
            <a:r>
              <a:rPr lang="fr-FR" sz="2400" b="1" dirty="0">
                <a:solidFill>
                  <a:srgbClr val="C00000"/>
                </a:solidFill>
                <a:latin typeface="Calibri"/>
              </a:rPr>
              <a:t>6</a:t>
            </a:r>
            <a:r>
              <a:rPr lang="fr-FR" sz="2400" dirty="0">
                <a:solidFill>
                  <a:prstClr val="black"/>
                </a:solidFill>
                <a:latin typeface="Calibri"/>
              </a:rPr>
              <a:t> = </a:t>
            </a:r>
            <a:r>
              <a:rPr lang="fr-FR" sz="2400" b="1" dirty="0">
                <a:solidFill>
                  <a:srgbClr val="00B050"/>
                </a:solidFill>
                <a:latin typeface="Calibri"/>
              </a:rPr>
              <a:t>25</a:t>
            </a:r>
          </a:p>
        </p:txBody>
      </p:sp>
      <p:sp>
        <p:nvSpPr>
          <p:cNvPr id="20" name="Rectangle à coins arrondis 19"/>
          <p:cNvSpPr/>
          <p:nvPr/>
        </p:nvSpPr>
        <p:spPr>
          <a:xfrm>
            <a:off x="849240" y="1839612"/>
            <a:ext cx="7104789" cy="140975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2400">
              <a:solidFill>
                <a:prstClr val="white"/>
              </a:solidFill>
              <a:latin typeface="Calibri"/>
            </a:endParaRPr>
          </a:p>
        </p:txBody>
      </p:sp>
      <p:sp>
        <p:nvSpPr>
          <p:cNvPr id="39" name="ZoneTexte 38">
            <a:extLst>
              <a:ext uri="{FF2B5EF4-FFF2-40B4-BE49-F238E27FC236}">
                <a16:creationId xmlns:a16="http://schemas.microsoft.com/office/drawing/2014/main" id="{8E943F10-D4A3-4439-BDB7-C6C99DE59BC1}"/>
              </a:ext>
            </a:extLst>
          </p:cNvPr>
          <p:cNvSpPr txBox="1"/>
          <p:nvPr/>
        </p:nvSpPr>
        <p:spPr>
          <a:xfrm>
            <a:off x="10753859" y="164638"/>
            <a:ext cx="1198792" cy="461665"/>
          </a:xfrm>
          <a:prstGeom prst="rect">
            <a:avLst/>
          </a:prstGeom>
          <a:solidFill>
            <a:srgbClr val="C00000"/>
          </a:solidFill>
        </p:spPr>
        <p:txBody>
          <a:bodyPr wrap="square" rtlCol="0">
            <a:spAutoFit/>
          </a:bodyPr>
          <a:lstStyle/>
          <a:p>
            <a:pPr algn="ctr"/>
            <a:r>
              <a:rPr lang="fr-FR" sz="2400" b="1" dirty="0">
                <a:solidFill>
                  <a:schemeClr val="bg1"/>
                </a:solidFill>
              </a:rPr>
              <a:t>MARDI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3" grpId="0"/>
      <p:bldP spid="55" grpId="0"/>
      <p:bldP spid="20"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39349" y="273036"/>
            <a:ext cx="9682590" cy="461665"/>
          </a:xfrm>
          <a:prstGeom prst="rect">
            <a:avLst/>
          </a:prstGeom>
          <a:solidFill>
            <a:srgbClr val="FFC000"/>
          </a:solidFill>
          <a:ln w="25400">
            <a:solidFill>
              <a:schemeClr val="tx1"/>
            </a:solidFill>
          </a:ln>
        </p:spPr>
        <p:txBody>
          <a:bodyPr wrap="square" rtlCol="0">
            <a:spAutoFit/>
          </a:bodyPr>
          <a:lstStyle/>
          <a:p>
            <a:pPr algn="ctr" defTabSz="1219170"/>
            <a:r>
              <a:rPr lang="fr-FR" sz="2400" b="1" dirty="0">
                <a:solidFill>
                  <a:prstClr val="black"/>
                </a:solidFill>
                <a:latin typeface="Calibri"/>
              </a:rPr>
              <a:t>Résous chaque problème. Lequel ressemble beaucoup aux billes de Paulo ?</a:t>
            </a:r>
          </a:p>
        </p:txBody>
      </p:sp>
      <p:sp>
        <p:nvSpPr>
          <p:cNvPr id="7" name="ZoneTexte 6"/>
          <p:cNvSpPr txBox="1"/>
          <p:nvPr/>
        </p:nvSpPr>
        <p:spPr>
          <a:xfrm>
            <a:off x="143339" y="2084852"/>
            <a:ext cx="480053" cy="461665"/>
          </a:xfrm>
          <a:prstGeom prst="rect">
            <a:avLst/>
          </a:prstGeom>
          <a:solidFill>
            <a:srgbClr val="C00000"/>
          </a:solidFill>
          <a:ln w="25400">
            <a:solidFill>
              <a:schemeClr val="tx1"/>
            </a:solidFill>
          </a:ln>
        </p:spPr>
        <p:txBody>
          <a:bodyPr wrap="square" rtlCol="0">
            <a:spAutoFit/>
          </a:bodyPr>
          <a:lstStyle/>
          <a:p>
            <a:pPr algn="ctr" defTabSz="1219170"/>
            <a:r>
              <a:rPr lang="fr-FR" sz="2400" b="1" dirty="0">
                <a:solidFill>
                  <a:prstClr val="black"/>
                </a:solidFill>
                <a:latin typeface="Calibri"/>
              </a:rPr>
              <a:t>A</a:t>
            </a:r>
          </a:p>
        </p:txBody>
      </p:sp>
      <p:sp>
        <p:nvSpPr>
          <p:cNvPr id="8" name="ZoneTexte 7"/>
          <p:cNvSpPr txBox="1"/>
          <p:nvPr/>
        </p:nvSpPr>
        <p:spPr>
          <a:xfrm>
            <a:off x="143339" y="5253204"/>
            <a:ext cx="480053" cy="461665"/>
          </a:xfrm>
          <a:prstGeom prst="rect">
            <a:avLst/>
          </a:prstGeom>
          <a:solidFill>
            <a:srgbClr val="C00000"/>
          </a:solidFill>
          <a:ln w="25400">
            <a:solidFill>
              <a:schemeClr val="tx1"/>
            </a:solidFill>
          </a:ln>
        </p:spPr>
        <p:txBody>
          <a:bodyPr wrap="square" rtlCol="0">
            <a:spAutoFit/>
          </a:bodyPr>
          <a:lstStyle/>
          <a:p>
            <a:pPr algn="ctr" defTabSz="1219170"/>
            <a:r>
              <a:rPr lang="fr-FR" sz="2400" b="1" dirty="0">
                <a:solidFill>
                  <a:prstClr val="black"/>
                </a:solidFill>
                <a:latin typeface="Calibri"/>
              </a:rPr>
              <a:t>C</a:t>
            </a:r>
          </a:p>
        </p:txBody>
      </p:sp>
      <p:sp>
        <p:nvSpPr>
          <p:cNvPr id="9" name="ZoneTexte 8"/>
          <p:cNvSpPr txBox="1"/>
          <p:nvPr/>
        </p:nvSpPr>
        <p:spPr>
          <a:xfrm>
            <a:off x="143339" y="3621022"/>
            <a:ext cx="480053" cy="461665"/>
          </a:xfrm>
          <a:prstGeom prst="rect">
            <a:avLst/>
          </a:prstGeom>
          <a:solidFill>
            <a:srgbClr val="C00000"/>
          </a:solidFill>
          <a:ln w="25400">
            <a:solidFill>
              <a:schemeClr val="tx1"/>
            </a:solidFill>
          </a:ln>
        </p:spPr>
        <p:txBody>
          <a:bodyPr wrap="square" rtlCol="0">
            <a:spAutoFit/>
          </a:bodyPr>
          <a:lstStyle/>
          <a:p>
            <a:pPr algn="ctr" defTabSz="1219170"/>
            <a:r>
              <a:rPr lang="fr-FR" sz="2400" b="1" dirty="0">
                <a:solidFill>
                  <a:prstClr val="black"/>
                </a:solidFill>
                <a:latin typeface="Calibri"/>
              </a:rPr>
              <a:t>B</a:t>
            </a:r>
          </a:p>
        </p:txBody>
      </p:sp>
      <p:graphicFrame>
        <p:nvGraphicFramePr>
          <p:cNvPr id="19" name="Tableau 18"/>
          <p:cNvGraphicFramePr>
            <a:graphicFrameLocks noGrp="1"/>
          </p:cNvGraphicFramePr>
          <p:nvPr>
            <p:extLst>
              <p:ext uri="{D42A27DB-BD31-4B8C-83A1-F6EECF244321}">
                <p14:modId xmlns:p14="http://schemas.microsoft.com/office/powerpoint/2010/main" val="1435281940"/>
              </p:ext>
            </p:extLst>
          </p:nvPr>
        </p:nvGraphicFramePr>
        <p:xfrm>
          <a:off x="713545" y="1285039"/>
          <a:ext cx="11041227" cy="5468259"/>
        </p:xfrm>
        <a:graphic>
          <a:graphicData uri="http://schemas.openxmlformats.org/drawingml/2006/table">
            <a:tbl>
              <a:tblPr firstRow="1" bandRow="1">
                <a:tableStyleId>{5C22544A-7EE6-4342-B048-85BDC9FD1C3A}</a:tableStyleId>
              </a:tblPr>
              <a:tblGrid>
                <a:gridCol w="7425957">
                  <a:extLst>
                    <a:ext uri="{9D8B030D-6E8A-4147-A177-3AD203B41FA5}">
                      <a16:colId xmlns:a16="http://schemas.microsoft.com/office/drawing/2014/main" val="20000"/>
                    </a:ext>
                  </a:extLst>
                </a:gridCol>
                <a:gridCol w="488550">
                  <a:extLst>
                    <a:ext uri="{9D8B030D-6E8A-4147-A177-3AD203B41FA5}">
                      <a16:colId xmlns:a16="http://schemas.microsoft.com/office/drawing/2014/main" val="20001"/>
                    </a:ext>
                  </a:extLst>
                </a:gridCol>
                <a:gridCol w="1074809">
                  <a:extLst>
                    <a:ext uri="{9D8B030D-6E8A-4147-A177-3AD203B41FA5}">
                      <a16:colId xmlns:a16="http://schemas.microsoft.com/office/drawing/2014/main" val="20002"/>
                    </a:ext>
                  </a:extLst>
                </a:gridCol>
                <a:gridCol w="977100">
                  <a:extLst>
                    <a:ext uri="{9D8B030D-6E8A-4147-A177-3AD203B41FA5}">
                      <a16:colId xmlns:a16="http://schemas.microsoft.com/office/drawing/2014/main" val="20003"/>
                    </a:ext>
                  </a:extLst>
                </a:gridCol>
                <a:gridCol w="1074811">
                  <a:extLst>
                    <a:ext uri="{9D8B030D-6E8A-4147-A177-3AD203B41FA5}">
                      <a16:colId xmlns:a16="http://schemas.microsoft.com/office/drawing/2014/main" val="20004"/>
                    </a:ext>
                  </a:extLst>
                </a:gridCol>
              </a:tblGrid>
              <a:tr h="427208">
                <a:tc gridSpan="2">
                  <a:txBody>
                    <a:bodyPr/>
                    <a:lstStyle/>
                    <a:p>
                      <a:endParaRPr lang="fr-FR" sz="18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800" dirty="0">
                          <a:solidFill>
                            <a:schemeClr val="tx1"/>
                          </a:solidFill>
                        </a:rPr>
                        <a:t>AVANT</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1800">
                        <a:solidFill>
                          <a:schemeClr val="tx1"/>
                        </a:solidFill>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800" dirty="0">
                          <a:solidFill>
                            <a:schemeClr val="tx1"/>
                          </a:solidFill>
                        </a:rPr>
                        <a:t>APRES</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452507">
                <a:tc>
                  <a:txBody>
                    <a:bodyPr/>
                    <a:lstStyle/>
                    <a:p>
                      <a:pPr rtl="0"/>
                      <a:r>
                        <a:rPr lang="fr-FR" sz="1800" i="1" dirty="0">
                          <a:effectLst/>
                        </a:rPr>
                        <a:t>Zoé a 25 € dans sa tirelire. Sa maman lui donne 13 €</a:t>
                      </a:r>
                      <a:r>
                        <a:rPr lang="fr-FR" sz="1800" i="1" baseline="0" dirty="0">
                          <a:effectLst/>
                        </a:rPr>
                        <a:t> pour son anniversaire.</a:t>
                      </a:r>
                      <a:endParaRPr lang="fr-FR" sz="1800" dirty="0">
                        <a:effectLst/>
                      </a:endParaRPr>
                    </a:p>
                    <a:p>
                      <a:pPr rtl="0"/>
                      <a:endParaRPr lang="fr-FR" sz="1800" b="1" i="1" dirty="0">
                        <a:effectLst/>
                      </a:endParaRPr>
                    </a:p>
                    <a:p>
                      <a:pPr rtl="0"/>
                      <a:r>
                        <a:rPr lang="fr-FR" sz="1800" b="1" i="1" dirty="0">
                          <a:effectLst/>
                        </a:rPr>
                        <a:t>Quelle somme d’argent a-t-elle ?</a:t>
                      </a:r>
                      <a:endParaRPr lang="fr-FR" sz="1800" dirty="0">
                        <a:effectLst/>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endParaRPr lang="fr-FR" sz="18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80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80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8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794272">
                <a:tc>
                  <a:txBody>
                    <a:bodyPr/>
                    <a:lstStyle/>
                    <a:p>
                      <a:pPr rtl="0"/>
                      <a:r>
                        <a:rPr lang="fr-FR" sz="1800" i="1" dirty="0">
                          <a:effectLst/>
                        </a:rPr>
                        <a:t>Léon a 25€ dans sa poche. Il achète des bonbons à 13€. </a:t>
                      </a:r>
                      <a:endParaRPr lang="fr-FR" sz="1800" dirty="0">
                        <a:effectLst/>
                      </a:endParaRPr>
                    </a:p>
                    <a:p>
                      <a:pPr rtl="0"/>
                      <a:endParaRPr lang="fr-FR" sz="1800" dirty="0">
                        <a:effectLst/>
                      </a:endParaRPr>
                    </a:p>
                    <a:p>
                      <a:pPr rtl="0"/>
                      <a:r>
                        <a:rPr lang="fr-FR" sz="1800" b="1" i="1" dirty="0" err="1">
                          <a:effectLst/>
                        </a:rPr>
                        <a:t>A-t-il</a:t>
                      </a:r>
                      <a:r>
                        <a:rPr lang="fr-FR" sz="1800" b="1" i="1" dirty="0">
                          <a:effectLst/>
                        </a:rPr>
                        <a:t> encore de l’argent ?</a:t>
                      </a:r>
                      <a:endParaRPr lang="fr-FR" sz="1800" dirty="0">
                        <a:effectLst/>
                      </a:endParaRPr>
                    </a:p>
                    <a:p>
                      <a:pPr rtl="0"/>
                      <a:r>
                        <a:rPr lang="fr-FR" sz="1800" b="1" i="1" dirty="0">
                          <a:effectLst/>
                        </a:rPr>
                        <a:t>Combien ?</a:t>
                      </a:r>
                      <a:endParaRPr lang="fr-FR" sz="1800" dirty="0">
                        <a:effectLst/>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8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8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8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794272">
                <a:tc>
                  <a:txBody>
                    <a:bodyPr/>
                    <a:lstStyle/>
                    <a:p>
                      <a:pPr rtl="0"/>
                      <a:r>
                        <a:rPr lang="fr-FR" sz="1800" i="1" dirty="0">
                          <a:effectLst/>
                        </a:rPr>
                        <a:t>Sam a 13 feutres dans sa trousse. Théo a 25 feutres. </a:t>
                      </a:r>
                      <a:endParaRPr lang="fr-FR" sz="1800" dirty="0">
                        <a:effectLst/>
                      </a:endParaRPr>
                    </a:p>
                    <a:p>
                      <a:pPr rtl="0"/>
                      <a:br>
                        <a:rPr lang="fr-FR" sz="1800" dirty="0">
                          <a:effectLst/>
                        </a:rPr>
                      </a:br>
                      <a:r>
                        <a:rPr lang="fr-FR" sz="1800" b="1" i="1" dirty="0">
                          <a:effectLst/>
                        </a:rPr>
                        <a:t>Combien manque-t-il de feutres à Sam pour en avoir autant que Théo ?</a:t>
                      </a:r>
                      <a:endParaRPr lang="fr-FR" sz="1800" dirty="0">
                        <a:effectLst/>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8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8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8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pSp>
        <p:nvGrpSpPr>
          <p:cNvPr id="23" name="Groupe 22"/>
          <p:cNvGrpSpPr/>
          <p:nvPr/>
        </p:nvGrpSpPr>
        <p:grpSpPr>
          <a:xfrm>
            <a:off x="10942842" y="1866603"/>
            <a:ext cx="480053" cy="1303919"/>
            <a:chOff x="4032144" y="2211710"/>
            <a:chExt cx="630070" cy="1440160"/>
          </a:xfrm>
        </p:grpSpPr>
        <p:sp>
          <p:nvSpPr>
            <p:cNvPr id="24" name="Rectangle 23"/>
            <p:cNvSpPr/>
            <p:nvPr/>
          </p:nvSpPr>
          <p:spPr>
            <a:xfrm>
              <a:off x="4067944" y="2211710"/>
              <a:ext cx="504056" cy="144016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2400">
                <a:solidFill>
                  <a:prstClr val="white"/>
                </a:solidFill>
                <a:latin typeface="Calibri"/>
              </a:endParaRPr>
            </a:p>
          </p:txBody>
        </p:sp>
        <p:sp>
          <p:nvSpPr>
            <p:cNvPr id="25" name="ZoneTexte 24"/>
            <p:cNvSpPr txBox="1"/>
            <p:nvPr/>
          </p:nvSpPr>
          <p:spPr>
            <a:xfrm>
              <a:off x="4032144" y="2385372"/>
              <a:ext cx="630070" cy="736456"/>
            </a:xfrm>
            <a:prstGeom prst="rect">
              <a:avLst/>
            </a:prstGeom>
            <a:noFill/>
          </p:spPr>
          <p:txBody>
            <a:bodyPr wrap="square" rtlCol="0">
              <a:spAutoFit/>
            </a:bodyPr>
            <a:lstStyle/>
            <a:p>
              <a:pPr defTabSz="1219170"/>
              <a:r>
                <a:rPr lang="fr-FR" sz="3733" b="1" dirty="0">
                  <a:solidFill>
                    <a:prstClr val="black"/>
                  </a:solidFill>
                  <a:latin typeface="Calibri"/>
                </a:rPr>
                <a:t>?</a:t>
              </a:r>
            </a:p>
          </p:txBody>
        </p:sp>
      </p:grpSp>
      <p:grpSp>
        <p:nvGrpSpPr>
          <p:cNvPr id="26" name="Groupe 25"/>
          <p:cNvGrpSpPr/>
          <p:nvPr/>
        </p:nvGrpSpPr>
        <p:grpSpPr>
          <a:xfrm>
            <a:off x="9778045" y="2251615"/>
            <a:ext cx="768085" cy="405783"/>
            <a:chOff x="2267744" y="2211710"/>
            <a:chExt cx="936104" cy="456506"/>
          </a:xfrm>
        </p:grpSpPr>
        <p:sp>
          <p:nvSpPr>
            <p:cNvPr id="27" name="Flèche vers le haut 26"/>
            <p:cNvSpPr/>
            <p:nvPr/>
          </p:nvSpPr>
          <p:spPr>
            <a:xfrm>
              <a:off x="2267744" y="2211710"/>
              <a:ext cx="936104" cy="432048"/>
            </a:xfrm>
            <a:prstGeom prst="upArrow">
              <a:avLst>
                <a:gd name="adj1" fmla="val 50000"/>
                <a:gd name="adj2" fmla="val 3740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2400">
                <a:solidFill>
                  <a:prstClr val="white"/>
                </a:solidFill>
                <a:latin typeface="Calibri"/>
              </a:endParaRPr>
            </a:p>
          </p:txBody>
        </p:sp>
        <p:sp>
          <p:nvSpPr>
            <p:cNvPr id="28" name="ZoneTexte 27"/>
            <p:cNvSpPr txBox="1"/>
            <p:nvPr/>
          </p:nvSpPr>
          <p:spPr>
            <a:xfrm>
              <a:off x="2357423" y="2241103"/>
              <a:ext cx="762655" cy="427113"/>
            </a:xfrm>
            <a:prstGeom prst="rect">
              <a:avLst/>
            </a:prstGeom>
            <a:noFill/>
          </p:spPr>
          <p:txBody>
            <a:bodyPr wrap="square" rtlCol="0">
              <a:spAutoFit/>
            </a:bodyPr>
            <a:lstStyle/>
            <a:p>
              <a:pPr defTabSz="1219170"/>
              <a:r>
                <a:rPr lang="fr-FR" sz="1867" b="1" dirty="0">
                  <a:solidFill>
                    <a:prstClr val="white"/>
                  </a:solidFill>
                  <a:latin typeface="Calibri"/>
                </a:rPr>
                <a:t>+13</a:t>
              </a:r>
            </a:p>
          </p:txBody>
        </p:sp>
      </p:grpSp>
      <p:grpSp>
        <p:nvGrpSpPr>
          <p:cNvPr id="32" name="Groupe 31"/>
          <p:cNvGrpSpPr/>
          <p:nvPr/>
        </p:nvGrpSpPr>
        <p:grpSpPr>
          <a:xfrm>
            <a:off x="10893731" y="3706350"/>
            <a:ext cx="480053" cy="666786"/>
            <a:chOff x="4004937" y="2126834"/>
            <a:chExt cx="630070" cy="1742115"/>
          </a:xfrm>
        </p:grpSpPr>
        <p:sp>
          <p:nvSpPr>
            <p:cNvPr id="33" name="Rectangle 32"/>
            <p:cNvSpPr/>
            <p:nvPr/>
          </p:nvSpPr>
          <p:spPr>
            <a:xfrm>
              <a:off x="4067944" y="2211710"/>
              <a:ext cx="504056" cy="144016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2400">
                <a:solidFill>
                  <a:prstClr val="white"/>
                </a:solidFill>
                <a:latin typeface="Calibri"/>
              </a:endParaRPr>
            </a:p>
          </p:txBody>
        </p:sp>
        <p:sp>
          <p:nvSpPr>
            <p:cNvPr id="34" name="ZoneTexte 33"/>
            <p:cNvSpPr txBox="1"/>
            <p:nvPr/>
          </p:nvSpPr>
          <p:spPr>
            <a:xfrm>
              <a:off x="4004937" y="2126834"/>
              <a:ext cx="630070" cy="1742115"/>
            </a:xfrm>
            <a:prstGeom prst="rect">
              <a:avLst/>
            </a:prstGeom>
            <a:noFill/>
          </p:spPr>
          <p:txBody>
            <a:bodyPr wrap="square" rtlCol="0">
              <a:spAutoFit/>
            </a:bodyPr>
            <a:lstStyle/>
            <a:p>
              <a:pPr defTabSz="1219170"/>
              <a:r>
                <a:rPr lang="fr-FR" sz="3733" b="1" dirty="0">
                  <a:solidFill>
                    <a:prstClr val="black"/>
                  </a:solidFill>
                  <a:latin typeface="Calibri"/>
                </a:rPr>
                <a:t>?</a:t>
              </a:r>
            </a:p>
          </p:txBody>
        </p:sp>
      </p:grpSp>
      <p:grpSp>
        <p:nvGrpSpPr>
          <p:cNvPr id="53" name="Groupe 52"/>
          <p:cNvGrpSpPr/>
          <p:nvPr/>
        </p:nvGrpSpPr>
        <p:grpSpPr>
          <a:xfrm>
            <a:off x="9792591" y="3855165"/>
            <a:ext cx="768085" cy="428700"/>
            <a:chOff x="7308304" y="3834401"/>
            <a:chExt cx="576064" cy="321525"/>
          </a:xfrm>
        </p:grpSpPr>
        <p:sp>
          <p:nvSpPr>
            <p:cNvPr id="36" name="Flèche vers le haut 35"/>
            <p:cNvSpPr/>
            <p:nvPr/>
          </p:nvSpPr>
          <p:spPr>
            <a:xfrm rot="10800000">
              <a:off x="7308304" y="3867894"/>
              <a:ext cx="576064" cy="288032"/>
            </a:xfrm>
            <a:prstGeom prst="upArrow">
              <a:avLst>
                <a:gd name="adj1" fmla="val 50000"/>
                <a:gd name="adj2" fmla="val 3740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2400">
                <a:solidFill>
                  <a:prstClr val="white"/>
                </a:solidFill>
                <a:latin typeface="Calibri"/>
              </a:endParaRPr>
            </a:p>
          </p:txBody>
        </p:sp>
        <p:sp>
          <p:nvSpPr>
            <p:cNvPr id="37" name="ZoneTexte 36"/>
            <p:cNvSpPr txBox="1"/>
            <p:nvPr/>
          </p:nvSpPr>
          <p:spPr>
            <a:xfrm>
              <a:off x="7380061" y="3834401"/>
              <a:ext cx="466453" cy="315423"/>
            </a:xfrm>
            <a:prstGeom prst="rect">
              <a:avLst/>
            </a:prstGeom>
            <a:noFill/>
          </p:spPr>
          <p:txBody>
            <a:bodyPr wrap="square" rtlCol="0">
              <a:spAutoFit/>
            </a:bodyPr>
            <a:lstStyle/>
            <a:p>
              <a:pPr defTabSz="1219170"/>
              <a:r>
                <a:rPr lang="fr-FR" sz="2133" b="1" dirty="0">
                  <a:solidFill>
                    <a:prstClr val="white"/>
                  </a:solidFill>
                  <a:latin typeface="Calibri"/>
                </a:rPr>
                <a:t>-13</a:t>
              </a:r>
            </a:p>
          </p:txBody>
        </p:sp>
      </p:grpSp>
      <p:grpSp>
        <p:nvGrpSpPr>
          <p:cNvPr id="38" name="Groupe 37"/>
          <p:cNvGrpSpPr/>
          <p:nvPr/>
        </p:nvGrpSpPr>
        <p:grpSpPr>
          <a:xfrm>
            <a:off x="8853505" y="2032838"/>
            <a:ext cx="528057" cy="864096"/>
            <a:chOff x="729397" y="2643758"/>
            <a:chExt cx="693075" cy="1008112"/>
          </a:xfrm>
        </p:grpSpPr>
        <p:sp>
          <p:nvSpPr>
            <p:cNvPr id="39" name="Rectangle 38"/>
            <p:cNvSpPr/>
            <p:nvPr/>
          </p:nvSpPr>
          <p:spPr>
            <a:xfrm>
              <a:off x="827584" y="2643758"/>
              <a:ext cx="504056" cy="100811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2400">
                <a:solidFill>
                  <a:prstClr val="white"/>
                </a:solidFill>
                <a:latin typeface="Calibri"/>
              </a:endParaRPr>
            </a:p>
          </p:txBody>
        </p:sp>
        <p:sp>
          <p:nvSpPr>
            <p:cNvPr id="40" name="ZoneTexte 39"/>
            <p:cNvSpPr txBox="1"/>
            <p:nvPr/>
          </p:nvSpPr>
          <p:spPr>
            <a:xfrm>
              <a:off x="729397" y="2966502"/>
              <a:ext cx="693075" cy="490658"/>
            </a:xfrm>
            <a:prstGeom prst="rect">
              <a:avLst/>
            </a:prstGeom>
            <a:noFill/>
          </p:spPr>
          <p:txBody>
            <a:bodyPr wrap="square" rtlCol="0">
              <a:spAutoFit/>
            </a:bodyPr>
            <a:lstStyle/>
            <a:p>
              <a:pPr algn="ctr" defTabSz="1219170"/>
              <a:r>
                <a:rPr lang="fr-FR" sz="2133" b="1" dirty="0">
                  <a:solidFill>
                    <a:prstClr val="black"/>
                  </a:solidFill>
                  <a:latin typeface="Calibri"/>
                </a:rPr>
                <a:t>25</a:t>
              </a:r>
            </a:p>
          </p:txBody>
        </p:sp>
      </p:grpSp>
      <p:sp>
        <p:nvSpPr>
          <p:cNvPr id="54" name="ZoneTexte 53"/>
          <p:cNvSpPr txBox="1"/>
          <p:nvPr/>
        </p:nvSpPr>
        <p:spPr>
          <a:xfrm>
            <a:off x="5999990" y="2702726"/>
            <a:ext cx="1831823" cy="461665"/>
          </a:xfrm>
          <a:prstGeom prst="rect">
            <a:avLst/>
          </a:prstGeom>
          <a:noFill/>
        </p:spPr>
        <p:txBody>
          <a:bodyPr wrap="square" rtlCol="0">
            <a:spAutoFit/>
          </a:bodyPr>
          <a:lstStyle/>
          <a:p>
            <a:pPr algn="ctr" defTabSz="1219170"/>
            <a:r>
              <a:rPr lang="fr-FR" sz="2400" b="1" dirty="0">
                <a:solidFill>
                  <a:srgbClr val="0070C0"/>
                </a:solidFill>
                <a:latin typeface="Calibri"/>
              </a:rPr>
              <a:t>25</a:t>
            </a:r>
            <a:r>
              <a:rPr lang="fr-FR" sz="2400" dirty="0">
                <a:solidFill>
                  <a:prstClr val="black"/>
                </a:solidFill>
                <a:latin typeface="Calibri"/>
              </a:rPr>
              <a:t> + </a:t>
            </a:r>
            <a:r>
              <a:rPr lang="fr-FR" sz="2400" b="1" dirty="0">
                <a:solidFill>
                  <a:srgbClr val="C00000"/>
                </a:solidFill>
                <a:latin typeface="Calibri"/>
              </a:rPr>
              <a:t>13</a:t>
            </a:r>
            <a:r>
              <a:rPr lang="fr-FR" sz="2400" dirty="0">
                <a:solidFill>
                  <a:prstClr val="black"/>
                </a:solidFill>
                <a:latin typeface="Calibri"/>
              </a:rPr>
              <a:t> = </a:t>
            </a:r>
            <a:r>
              <a:rPr lang="fr-FR" sz="2400" b="1" dirty="0">
                <a:solidFill>
                  <a:srgbClr val="00B050"/>
                </a:solidFill>
                <a:latin typeface="Calibri"/>
              </a:rPr>
              <a:t>38</a:t>
            </a:r>
          </a:p>
        </p:txBody>
      </p:sp>
      <p:sp>
        <p:nvSpPr>
          <p:cNvPr id="55" name="ZoneTexte 54"/>
          <p:cNvSpPr txBox="1"/>
          <p:nvPr/>
        </p:nvSpPr>
        <p:spPr>
          <a:xfrm>
            <a:off x="6000464" y="4273763"/>
            <a:ext cx="1832179" cy="461665"/>
          </a:xfrm>
          <a:prstGeom prst="rect">
            <a:avLst/>
          </a:prstGeom>
          <a:noFill/>
        </p:spPr>
        <p:txBody>
          <a:bodyPr wrap="square" rtlCol="0">
            <a:spAutoFit/>
          </a:bodyPr>
          <a:lstStyle/>
          <a:p>
            <a:pPr algn="ctr" defTabSz="1219170"/>
            <a:r>
              <a:rPr lang="fr-FR" sz="2400" b="1" dirty="0">
                <a:solidFill>
                  <a:srgbClr val="0070C0"/>
                </a:solidFill>
                <a:latin typeface="Calibri"/>
              </a:rPr>
              <a:t>25</a:t>
            </a:r>
            <a:r>
              <a:rPr lang="fr-FR" sz="2400" dirty="0">
                <a:solidFill>
                  <a:prstClr val="black"/>
                </a:solidFill>
                <a:latin typeface="Calibri"/>
              </a:rPr>
              <a:t> - </a:t>
            </a:r>
            <a:r>
              <a:rPr lang="fr-FR" sz="2400" b="1" dirty="0">
                <a:solidFill>
                  <a:srgbClr val="C00000"/>
                </a:solidFill>
                <a:latin typeface="Calibri"/>
              </a:rPr>
              <a:t>13</a:t>
            </a:r>
            <a:r>
              <a:rPr lang="fr-FR" sz="2400" dirty="0">
                <a:solidFill>
                  <a:prstClr val="black"/>
                </a:solidFill>
                <a:latin typeface="Calibri"/>
              </a:rPr>
              <a:t> = </a:t>
            </a:r>
            <a:r>
              <a:rPr lang="fr-FR" sz="2400" b="1" dirty="0">
                <a:solidFill>
                  <a:srgbClr val="00B050"/>
                </a:solidFill>
                <a:latin typeface="Calibri"/>
              </a:rPr>
              <a:t>12</a:t>
            </a:r>
          </a:p>
        </p:txBody>
      </p:sp>
      <p:sp>
        <p:nvSpPr>
          <p:cNvPr id="56" name="ZoneTexte 55"/>
          <p:cNvSpPr txBox="1"/>
          <p:nvPr/>
        </p:nvSpPr>
        <p:spPr>
          <a:xfrm>
            <a:off x="6047994" y="5921442"/>
            <a:ext cx="1735812" cy="461665"/>
          </a:xfrm>
          <a:prstGeom prst="rect">
            <a:avLst/>
          </a:prstGeom>
          <a:noFill/>
        </p:spPr>
        <p:txBody>
          <a:bodyPr wrap="square" rtlCol="0">
            <a:spAutoFit/>
          </a:bodyPr>
          <a:lstStyle/>
          <a:p>
            <a:pPr algn="ctr" defTabSz="1219170"/>
            <a:r>
              <a:rPr lang="fr-FR" sz="2400" b="1" dirty="0">
                <a:solidFill>
                  <a:srgbClr val="0070C0"/>
                </a:solidFill>
                <a:latin typeface="Calibri"/>
              </a:rPr>
              <a:t>25</a:t>
            </a:r>
            <a:r>
              <a:rPr lang="fr-FR" sz="2400" dirty="0">
                <a:solidFill>
                  <a:prstClr val="black"/>
                </a:solidFill>
                <a:latin typeface="Calibri"/>
              </a:rPr>
              <a:t> - </a:t>
            </a:r>
            <a:r>
              <a:rPr lang="fr-FR" sz="2400" b="1" dirty="0">
                <a:solidFill>
                  <a:srgbClr val="C00000"/>
                </a:solidFill>
                <a:latin typeface="Calibri"/>
              </a:rPr>
              <a:t>13</a:t>
            </a:r>
            <a:r>
              <a:rPr lang="fr-FR" sz="2400" dirty="0">
                <a:solidFill>
                  <a:prstClr val="black"/>
                </a:solidFill>
                <a:latin typeface="Calibri"/>
              </a:rPr>
              <a:t> = </a:t>
            </a:r>
            <a:r>
              <a:rPr lang="fr-FR" sz="2400" b="1" dirty="0">
                <a:solidFill>
                  <a:srgbClr val="FFC000"/>
                </a:solidFill>
                <a:latin typeface="Calibri"/>
              </a:rPr>
              <a:t>12</a:t>
            </a:r>
          </a:p>
        </p:txBody>
      </p:sp>
      <p:grpSp>
        <p:nvGrpSpPr>
          <p:cNvPr id="57" name="Groupe 56"/>
          <p:cNvGrpSpPr/>
          <p:nvPr/>
        </p:nvGrpSpPr>
        <p:grpSpPr>
          <a:xfrm>
            <a:off x="8913664" y="3557878"/>
            <a:ext cx="528056" cy="972799"/>
            <a:chOff x="729397" y="2643758"/>
            <a:chExt cx="693073" cy="1008112"/>
          </a:xfrm>
        </p:grpSpPr>
        <p:sp>
          <p:nvSpPr>
            <p:cNvPr id="58" name="Rectangle 57"/>
            <p:cNvSpPr/>
            <p:nvPr/>
          </p:nvSpPr>
          <p:spPr>
            <a:xfrm>
              <a:off x="827584" y="2643758"/>
              <a:ext cx="504056" cy="100811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2400">
                <a:solidFill>
                  <a:prstClr val="white"/>
                </a:solidFill>
                <a:latin typeface="Calibri"/>
              </a:endParaRPr>
            </a:p>
          </p:txBody>
        </p:sp>
        <p:sp>
          <p:nvSpPr>
            <p:cNvPr id="59" name="ZoneTexte 58"/>
            <p:cNvSpPr txBox="1"/>
            <p:nvPr/>
          </p:nvSpPr>
          <p:spPr>
            <a:xfrm>
              <a:off x="729397" y="2836616"/>
              <a:ext cx="693073" cy="435831"/>
            </a:xfrm>
            <a:prstGeom prst="rect">
              <a:avLst/>
            </a:prstGeom>
            <a:noFill/>
          </p:spPr>
          <p:txBody>
            <a:bodyPr wrap="square" rtlCol="0">
              <a:spAutoFit/>
            </a:bodyPr>
            <a:lstStyle/>
            <a:p>
              <a:pPr algn="ctr" defTabSz="1219170"/>
              <a:r>
                <a:rPr lang="fr-FR" sz="2133" b="1" dirty="0">
                  <a:solidFill>
                    <a:prstClr val="black"/>
                  </a:solidFill>
                  <a:latin typeface="Calibri"/>
                </a:rPr>
                <a:t>25</a:t>
              </a:r>
            </a:p>
          </p:txBody>
        </p:sp>
      </p:grpSp>
      <p:sp>
        <p:nvSpPr>
          <p:cNvPr id="3" name="Rectangle 2"/>
          <p:cNvSpPr/>
          <p:nvPr/>
        </p:nvSpPr>
        <p:spPr>
          <a:xfrm>
            <a:off x="8656673" y="5022366"/>
            <a:ext cx="3072341" cy="15804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2400">
              <a:solidFill>
                <a:prstClr val="white"/>
              </a:solidFill>
              <a:latin typeface="Calibri"/>
            </a:endParaRPr>
          </a:p>
        </p:txBody>
      </p:sp>
      <p:grpSp>
        <p:nvGrpSpPr>
          <p:cNvPr id="63" name="Groupe 62"/>
          <p:cNvGrpSpPr/>
          <p:nvPr/>
        </p:nvGrpSpPr>
        <p:grpSpPr>
          <a:xfrm>
            <a:off x="9117533" y="5198450"/>
            <a:ext cx="1852584" cy="480053"/>
            <a:chOff x="6732240" y="1563638"/>
            <a:chExt cx="1656184" cy="360040"/>
          </a:xfrm>
        </p:grpSpPr>
        <p:sp>
          <p:nvSpPr>
            <p:cNvPr id="64" name="Rectangle 63"/>
            <p:cNvSpPr/>
            <p:nvPr/>
          </p:nvSpPr>
          <p:spPr>
            <a:xfrm rot="5400000">
              <a:off x="7416316" y="951570"/>
              <a:ext cx="288032" cy="1656184"/>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2400">
                <a:solidFill>
                  <a:prstClr val="white"/>
                </a:solidFill>
                <a:latin typeface="Calibri"/>
              </a:endParaRPr>
            </a:p>
          </p:txBody>
        </p:sp>
        <p:sp>
          <p:nvSpPr>
            <p:cNvPr id="65" name="ZoneTexte 64"/>
            <p:cNvSpPr txBox="1"/>
            <p:nvPr/>
          </p:nvSpPr>
          <p:spPr>
            <a:xfrm>
              <a:off x="7236295" y="1563638"/>
              <a:ext cx="576064" cy="315423"/>
            </a:xfrm>
            <a:prstGeom prst="rect">
              <a:avLst/>
            </a:prstGeom>
            <a:noFill/>
          </p:spPr>
          <p:txBody>
            <a:bodyPr wrap="square" rtlCol="0">
              <a:spAutoFit/>
            </a:bodyPr>
            <a:lstStyle/>
            <a:p>
              <a:pPr algn="ctr" defTabSz="1219170"/>
              <a:r>
                <a:rPr lang="fr-FR" sz="2133" b="1" dirty="0">
                  <a:solidFill>
                    <a:prstClr val="black"/>
                  </a:solidFill>
                  <a:latin typeface="Calibri"/>
                </a:rPr>
                <a:t>25</a:t>
              </a:r>
            </a:p>
          </p:txBody>
        </p:sp>
      </p:grpSp>
      <p:grpSp>
        <p:nvGrpSpPr>
          <p:cNvPr id="66" name="Groupe 65"/>
          <p:cNvGrpSpPr/>
          <p:nvPr/>
        </p:nvGrpSpPr>
        <p:grpSpPr>
          <a:xfrm>
            <a:off x="9117534" y="5622463"/>
            <a:ext cx="1208207" cy="480053"/>
            <a:chOff x="6732240" y="1851670"/>
            <a:chExt cx="1224136" cy="360040"/>
          </a:xfrm>
        </p:grpSpPr>
        <p:sp>
          <p:nvSpPr>
            <p:cNvPr id="67" name="Rectangle 66"/>
            <p:cNvSpPr/>
            <p:nvPr/>
          </p:nvSpPr>
          <p:spPr>
            <a:xfrm rot="5400000">
              <a:off x="7200292" y="1455626"/>
              <a:ext cx="288032" cy="1224136"/>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2400">
                <a:solidFill>
                  <a:prstClr val="white"/>
                </a:solidFill>
                <a:latin typeface="Calibri"/>
              </a:endParaRPr>
            </a:p>
          </p:txBody>
        </p:sp>
        <p:sp>
          <p:nvSpPr>
            <p:cNvPr id="68" name="ZoneTexte 67"/>
            <p:cNvSpPr txBox="1"/>
            <p:nvPr/>
          </p:nvSpPr>
          <p:spPr>
            <a:xfrm>
              <a:off x="7020272" y="1851670"/>
              <a:ext cx="576064" cy="315423"/>
            </a:xfrm>
            <a:prstGeom prst="rect">
              <a:avLst/>
            </a:prstGeom>
            <a:noFill/>
          </p:spPr>
          <p:txBody>
            <a:bodyPr wrap="square" rtlCol="0">
              <a:spAutoFit/>
            </a:bodyPr>
            <a:lstStyle/>
            <a:p>
              <a:pPr algn="ctr" defTabSz="1219170"/>
              <a:r>
                <a:rPr lang="fr-FR" sz="2133" b="1" dirty="0">
                  <a:solidFill>
                    <a:prstClr val="black"/>
                  </a:solidFill>
                  <a:latin typeface="Calibri"/>
                </a:rPr>
                <a:t>13</a:t>
              </a:r>
            </a:p>
          </p:txBody>
        </p:sp>
      </p:grpSp>
      <p:grpSp>
        <p:nvGrpSpPr>
          <p:cNvPr id="69" name="Groupe 68"/>
          <p:cNvGrpSpPr/>
          <p:nvPr/>
        </p:nvGrpSpPr>
        <p:grpSpPr>
          <a:xfrm>
            <a:off x="10325740" y="5621696"/>
            <a:ext cx="733731" cy="502766"/>
            <a:chOff x="7884368" y="1851670"/>
            <a:chExt cx="576064" cy="377074"/>
          </a:xfrm>
        </p:grpSpPr>
        <p:sp>
          <p:nvSpPr>
            <p:cNvPr id="70" name="Rectangle 69"/>
            <p:cNvSpPr/>
            <p:nvPr/>
          </p:nvSpPr>
          <p:spPr>
            <a:xfrm rot="5400000">
              <a:off x="8010128" y="1833414"/>
              <a:ext cx="288032" cy="46856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2400">
                <a:solidFill>
                  <a:prstClr val="white"/>
                </a:solidFill>
                <a:latin typeface="Calibri"/>
              </a:endParaRPr>
            </a:p>
          </p:txBody>
        </p:sp>
        <p:sp>
          <p:nvSpPr>
            <p:cNvPr id="71" name="ZoneTexte 70"/>
            <p:cNvSpPr txBox="1"/>
            <p:nvPr/>
          </p:nvSpPr>
          <p:spPr>
            <a:xfrm>
              <a:off x="7884368" y="1851670"/>
              <a:ext cx="576064" cy="377074"/>
            </a:xfrm>
            <a:prstGeom prst="rect">
              <a:avLst/>
            </a:prstGeom>
            <a:noFill/>
          </p:spPr>
          <p:txBody>
            <a:bodyPr wrap="square" rtlCol="0">
              <a:spAutoFit/>
            </a:bodyPr>
            <a:lstStyle/>
            <a:p>
              <a:pPr algn="ctr" defTabSz="1219170"/>
              <a:r>
                <a:rPr lang="fr-FR" sz="2667" b="1" dirty="0">
                  <a:solidFill>
                    <a:prstClr val="black"/>
                  </a:solidFill>
                  <a:latin typeface="Calibri"/>
                </a:rPr>
                <a:t>?</a:t>
              </a:r>
            </a:p>
          </p:txBody>
        </p:sp>
      </p:grpSp>
      <p:sp>
        <p:nvSpPr>
          <p:cNvPr id="72" name="Rectangle à coins arrondis 71"/>
          <p:cNvSpPr/>
          <p:nvPr/>
        </p:nvSpPr>
        <p:spPr>
          <a:xfrm>
            <a:off x="771326" y="1747138"/>
            <a:ext cx="7104789" cy="13767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2400">
              <a:solidFill>
                <a:prstClr val="white"/>
              </a:solidFill>
              <a:latin typeface="Calibri"/>
            </a:endParaRPr>
          </a:p>
        </p:txBody>
      </p:sp>
      <p:sp>
        <p:nvSpPr>
          <p:cNvPr id="42" name="ZoneTexte 41">
            <a:extLst>
              <a:ext uri="{FF2B5EF4-FFF2-40B4-BE49-F238E27FC236}">
                <a16:creationId xmlns:a16="http://schemas.microsoft.com/office/drawing/2014/main" id="{C9790B5B-2115-41C7-95A8-DD97485FD110}"/>
              </a:ext>
            </a:extLst>
          </p:cNvPr>
          <p:cNvSpPr txBox="1"/>
          <p:nvPr/>
        </p:nvSpPr>
        <p:spPr>
          <a:xfrm>
            <a:off x="10246015" y="281465"/>
            <a:ext cx="1626912" cy="461665"/>
          </a:xfrm>
          <a:prstGeom prst="rect">
            <a:avLst/>
          </a:prstGeom>
          <a:solidFill>
            <a:srgbClr val="C00000"/>
          </a:solidFill>
        </p:spPr>
        <p:txBody>
          <a:bodyPr wrap="square" rtlCol="0">
            <a:spAutoFit/>
          </a:bodyPr>
          <a:lstStyle/>
          <a:p>
            <a:pPr algn="ctr"/>
            <a:r>
              <a:rPr lang="fr-FR" sz="2400" b="1" dirty="0">
                <a:solidFill>
                  <a:schemeClr val="bg1"/>
                </a:solidFill>
              </a:rPr>
              <a:t>JEUDI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wipe(down)">
                                      <p:cBhvr>
                                        <p:cTn id="4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7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43339" y="2084852"/>
            <a:ext cx="480053" cy="461665"/>
          </a:xfrm>
          <a:prstGeom prst="rect">
            <a:avLst/>
          </a:prstGeom>
          <a:solidFill>
            <a:srgbClr val="C00000"/>
          </a:solidFill>
          <a:ln w="25400">
            <a:solidFill>
              <a:schemeClr val="tx1"/>
            </a:solidFill>
          </a:ln>
        </p:spPr>
        <p:txBody>
          <a:bodyPr wrap="square" rtlCol="0">
            <a:spAutoFit/>
          </a:bodyPr>
          <a:lstStyle/>
          <a:p>
            <a:pPr algn="ctr" defTabSz="1219170"/>
            <a:r>
              <a:rPr lang="fr-FR" sz="2400" b="1" dirty="0">
                <a:solidFill>
                  <a:prstClr val="black"/>
                </a:solidFill>
                <a:latin typeface="Calibri"/>
              </a:rPr>
              <a:t>A</a:t>
            </a:r>
          </a:p>
        </p:txBody>
      </p:sp>
      <p:sp>
        <p:nvSpPr>
          <p:cNvPr id="8" name="ZoneTexte 7"/>
          <p:cNvSpPr txBox="1"/>
          <p:nvPr/>
        </p:nvSpPr>
        <p:spPr>
          <a:xfrm>
            <a:off x="143339" y="5253204"/>
            <a:ext cx="480053" cy="461665"/>
          </a:xfrm>
          <a:prstGeom prst="rect">
            <a:avLst/>
          </a:prstGeom>
          <a:solidFill>
            <a:srgbClr val="C00000"/>
          </a:solidFill>
          <a:ln w="25400">
            <a:solidFill>
              <a:schemeClr val="tx1"/>
            </a:solidFill>
          </a:ln>
        </p:spPr>
        <p:txBody>
          <a:bodyPr wrap="square" rtlCol="0">
            <a:spAutoFit/>
          </a:bodyPr>
          <a:lstStyle/>
          <a:p>
            <a:pPr algn="ctr" defTabSz="1219170"/>
            <a:r>
              <a:rPr lang="fr-FR" sz="2400" b="1" dirty="0">
                <a:solidFill>
                  <a:prstClr val="black"/>
                </a:solidFill>
                <a:latin typeface="Calibri"/>
              </a:rPr>
              <a:t>C</a:t>
            </a:r>
          </a:p>
        </p:txBody>
      </p:sp>
      <p:sp>
        <p:nvSpPr>
          <p:cNvPr id="9" name="ZoneTexte 8"/>
          <p:cNvSpPr txBox="1"/>
          <p:nvPr/>
        </p:nvSpPr>
        <p:spPr>
          <a:xfrm>
            <a:off x="143339" y="3621022"/>
            <a:ext cx="480053" cy="461665"/>
          </a:xfrm>
          <a:prstGeom prst="rect">
            <a:avLst/>
          </a:prstGeom>
          <a:solidFill>
            <a:srgbClr val="C00000"/>
          </a:solidFill>
          <a:ln w="25400">
            <a:solidFill>
              <a:schemeClr val="tx1"/>
            </a:solidFill>
          </a:ln>
        </p:spPr>
        <p:txBody>
          <a:bodyPr wrap="square" rtlCol="0">
            <a:spAutoFit/>
          </a:bodyPr>
          <a:lstStyle/>
          <a:p>
            <a:pPr algn="ctr" defTabSz="1219170"/>
            <a:r>
              <a:rPr lang="fr-FR" sz="2400" b="1" dirty="0">
                <a:solidFill>
                  <a:prstClr val="black"/>
                </a:solidFill>
                <a:latin typeface="Calibri"/>
              </a:rPr>
              <a:t>B</a:t>
            </a:r>
          </a:p>
        </p:txBody>
      </p:sp>
      <p:graphicFrame>
        <p:nvGraphicFramePr>
          <p:cNvPr id="19" name="Tableau 18"/>
          <p:cNvGraphicFramePr>
            <a:graphicFrameLocks noGrp="1"/>
          </p:cNvGraphicFramePr>
          <p:nvPr>
            <p:extLst>
              <p:ext uri="{D42A27DB-BD31-4B8C-83A1-F6EECF244321}">
                <p14:modId xmlns:p14="http://schemas.microsoft.com/office/powerpoint/2010/main" val="3750530174"/>
              </p:ext>
            </p:extLst>
          </p:nvPr>
        </p:nvGraphicFramePr>
        <p:xfrm>
          <a:off x="738904" y="855424"/>
          <a:ext cx="10849207" cy="5810071"/>
        </p:xfrm>
        <a:graphic>
          <a:graphicData uri="http://schemas.openxmlformats.org/drawingml/2006/table">
            <a:tbl>
              <a:tblPr firstRow="1" bandRow="1">
                <a:tableStyleId>{5C22544A-7EE6-4342-B048-85BDC9FD1C3A}</a:tableStyleId>
              </a:tblPr>
              <a:tblGrid>
                <a:gridCol w="7507624">
                  <a:extLst>
                    <a:ext uri="{9D8B030D-6E8A-4147-A177-3AD203B41FA5}">
                      <a16:colId xmlns:a16="http://schemas.microsoft.com/office/drawing/2014/main" val="20000"/>
                    </a:ext>
                  </a:extLst>
                </a:gridCol>
                <a:gridCol w="269240">
                  <a:extLst>
                    <a:ext uri="{9D8B030D-6E8A-4147-A177-3AD203B41FA5}">
                      <a16:colId xmlns:a16="http://schemas.microsoft.com/office/drawing/2014/main" val="20001"/>
                    </a:ext>
                  </a:extLst>
                </a:gridCol>
                <a:gridCol w="3072343">
                  <a:extLst>
                    <a:ext uri="{9D8B030D-6E8A-4147-A177-3AD203B41FA5}">
                      <a16:colId xmlns:a16="http://schemas.microsoft.com/office/drawing/2014/main" val="20002"/>
                    </a:ext>
                  </a:extLst>
                </a:gridCol>
              </a:tblGrid>
              <a:tr h="609600">
                <a:tc gridSpan="2">
                  <a:txBody>
                    <a:bodyPr/>
                    <a:lstStyle/>
                    <a:p>
                      <a:endParaRPr lang="fr-FR" sz="32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1900" dirty="0">
                        <a:solidFill>
                          <a:schemeClr val="tx1"/>
                        </a:solidFill>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855692">
                <a:tc>
                  <a:txBody>
                    <a:bodyPr/>
                    <a:lstStyle/>
                    <a:p>
                      <a:pPr rtl="0"/>
                      <a:r>
                        <a:rPr lang="fr-FR" sz="1800" i="1" dirty="0">
                          <a:effectLst/>
                        </a:rPr>
                        <a:t>Chloé a mangé 15 bonbons. Il ne reste que 21 bonbons dans le paquet.</a:t>
                      </a:r>
                      <a:endParaRPr lang="fr-FR" sz="1800" dirty="0">
                        <a:effectLst/>
                      </a:endParaRPr>
                    </a:p>
                    <a:p>
                      <a:pPr rtl="0"/>
                      <a:endParaRPr lang="fr-FR" sz="1800" dirty="0">
                        <a:effectLst/>
                      </a:endParaRPr>
                    </a:p>
                    <a:p>
                      <a:pPr rtl="0"/>
                      <a:r>
                        <a:rPr lang="fr-FR" sz="1800" b="1" i="1" dirty="0">
                          <a:effectLst/>
                        </a:rPr>
                        <a:t>Combien y avait-il de bonbons dans le paquet avant que Chloé n’en mange ?</a:t>
                      </a:r>
                      <a:endParaRPr lang="fr-FR" sz="1800" dirty="0">
                        <a:effectLst/>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endParaRPr lang="fr-FR" sz="32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32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00989">
                <a:tc>
                  <a:txBody>
                    <a:bodyPr/>
                    <a:lstStyle/>
                    <a:p>
                      <a:pPr rtl="0">
                        <a:lnSpc>
                          <a:spcPct val="115000"/>
                        </a:lnSpc>
                      </a:pPr>
                      <a:r>
                        <a:rPr lang="fr-FR" sz="1800" i="1" dirty="0">
                          <a:effectLst/>
                        </a:rPr>
                        <a:t>   Dans une salle, il y a 35 personnes assises. </a:t>
                      </a:r>
                    </a:p>
                    <a:p>
                      <a:pPr rtl="0">
                        <a:lnSpc>
                          <a:spcPct val="115000"/>
                        </a:lnSpc>
                      </a:pPr>
                      <a:r>
                        <a:rPr lang="fr-FR" sz="1800" i="1" dirty="0">
                          <a:effectLst/>
                        </a:rPr>
                        <a:t>   15 personnes entrent. Il y a 50 chaises.</a:t>
                      </a:r>
                      <a:endParaRPr lang="fr-FR" sz="1800" dirty="0">
                        <a:effectLst/>
                      </a:endParaRPr>
                    </a:p>
                    <a:p>
                      <a:pPr rtl="0">
                        <a:lnSpc>
                          <a:spcPct val="115000"/>
                        </a:lnSpc>
                      </a:pPr>
                      <a:endParaRPr lang="fr-FR" sz="1800" dirty="0">
                        <a:effectLst/>
                      </a:endParaRPr>
                    </a:p>
                    <a:p>
                      <a:pPr rtl="0">
                        <a:lnSpc>
                          <a:spcPct val="115000"/>
                        </a:lnSpc>
                      </a:pPr>
                      <a:r>
                        <a:rPr lang="fr-FR" sz="1800" b="1" i="1" dirty="0">
                          <a:effectLst/>
                        </a:rPr>
                        <a:t>   Vont-ils tous pouvoir s’assoir ?</a:t>
                      </a:r>
                      <a:endParaRPr lang="fr-FR" sz="1800" dirty="0">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fr-FR"/>
                    </a:p>
                  </a:txBody>
                  <a:tcPr/>
                </a:tc>
                <a:tc>
                  <a:txBody>
                    <a:bodyPr/>
                    <a:lstStyle/>
                    <a:p>
                      <a:endParaRPr lang="fr-FR" sz="32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3666415"/>
                  </a:ext>
                </a:extLst>
              </a:tr>
              <a:tr h="1443790">
                <a:tc>
                  <a:txBody>
                    <a:bodyPr/>
                    <a:lstStyle/>
                    <a:p>
                      <a:pPr rtl="0"/>
                      <a:r>
                        <a:rPr lang="fr-FR" sz="1800" i="1" dirty="0" err="1">
                          <a:effectLst/>
                        </a:rPr>
                        <a:t>Riri</a:t>
                      </a:r>
                      <a:r>
                        <a:rPr lang="fr-FR" sz="1800" i="1" dirty="0">
                          <a:effectLst/>
                        </a:rPr>
                        <a:t> a 15 bananes.</a:t>
                      </a:r>
                      <a:endParaRPr lang="fr-FR" sz="1800" dirty="0">
                        <a:effectLst/>
                      </a:endParaRPr>
                    </a:p>
                    <a:p>
                      <a:pPr rtl="0"/>
                      <a:r>
                        <a:rPr lang="fr-FR" sz="1800" i="1" dirty="0">
                          <a:effectLst/>
                        </a:rPr>
                        <a:t>Jojo a 2 fois plus de bananes que </a:t>
                      </a:r>
                      <a:r>
                        <a:rPr lang="fr-FR" sz="1800" i="1" dirty="0" err="1">
                          <a:effectLst/>
                        </a:rPr>
                        <a:t>Riri</a:t>
                      </a:r>
                      <a:r>
                        <a:rPr lang="fr-FR" sz="1800" i="1" dirty="0">
                          <a:effectLst/>
                        </a:rPr>
                        <a:t>. </a:t>
                      </a:r>
                      <a:endParaRPr lang="fr-FR" sz="1800" dirty="0">
                        <a:effectLst/>
                      </a:endParaRPr>
                    </a:p>
                    <a:p>
                      <a:pPr rtl="0"/>
                      <a:br>
                        <a:rPr lang="fr-FR" sz="1800" dirty="0">
                          <a:effectLst/>
                        </a:rPr>
                      </a:br>
                      <a:r>
                        <a:rPr lang="fr-FR" sz="1800" b="1" i="1" dirty="0">
                          <a:effectLst/>
                        </a:rPr>
                        <a:t>Combien de bananes a Jojo ?</a:t>
                      </a:r>
                      <a:endParaRPr lang="fr-FR" sz="1800" dirty="0">
                        <a:effectLst/>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fr-F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fr-FR" sz="32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65172233"/>
                  </a:ext>
                </a:extLst>
              </a:tr>
            </a:tbl>
          </a:graphicData>
        </a:graphic>
      </p:graphicFrame>
      <p:cxnSp>
        <p:nvCxnSpPr>
          <p:cNvPr id="60" name="Connecteur droit 59"/>
          <p:cNvCxnSpPr/>
          <p:nvPr/>
        </p:nvCxnSpPr>
        <p:spPr>
          <a:xfrm>
            <a:off x="9552384" y="1508787"/>
            <a:ext cx="0" cy="3552395"/>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p:nvCxnSpPr>
        <p:spPr>
          <a:xfrm>
            <a:off x="10560496" y="1508787"/>
            <a:ext cx="0" cy="3552395"/>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2" name="ZoneTexte 61"/>
          <p:cNvSpPr txBox="1"/>
          <p:nvPr/>
        </p:nvSpPr>
        <p:spPr>
          <a:xfrm>
            <a:off x="8496267" y="965529"/>
            <a:ext cx="864096" cy="338554"/>
          </a:xfrm>
          <a:prstGeom prst="rect">
            <a:avLst/>
          </a:prstGeom>
          <a:noFill/>
        </p:spPr>
        <p:txBody>
          <a:bodyPr wrap="square" rtlCol="0">
            <a:spAutoFit/>
          </a:bodyPr>
          <a:lstStyle/>
          <a:p>
            <a:pPr algn="ctr" defTabSz="1219170"/>
            <a:r>
              <a:rPr lang="fr-FR" sz="1600" dirty="0">
                <a:solidFill>
                  <a:prstClr val="black"/>
                </a:solidFill>
                <a:latin typeface="Calibri"/>
              </a:rPr>
              <a:t>AVANT</a:t>
            </a:r>
          </a:p>
        </p:txBody>
      </p:sp>
      <p:sp>
        <p:nvSpPr>
          <p:cNvPr id="63" name="ZoneTexte 62"/>
          <p:cNvSpPr txBox="1"/>
          <p:nvPr/>
        </p:nvSpPr>
        <p:spPr>
          <a:xfrm>
            <a:off x="10560496" y="965528"/>
            <a:ext cx="1056117" cy="338554"/>
          </a:xfrm>
          <a:prstGeom prst="rect">
            <a:avLst/>
          </a:prstGeom>
          <a:noFill/>
        </p:spPr>
        <p:txBody>
          <a:bodyPr wrap="square" rtlCol="0">
            <a:spAutoFit/>
          </a:bodyPr>
          <a:lstStyle/>
          <a:p>
            <a:pPr algn="ctr" defTabSz="1219170"/>
            <a:r>
              <a:rPr lang="fr-FR" sz="1600" dirty="0">
                <a:solidFill>
                  <a:prstClr val="black"/>
                </a:solidFill>
                <a:latin typeface="Calibri"/>
              </a:rPr>
              <a:t>APRES</a:t>
            </a:r>
          </a:p>
        </p:txBody>
      </p:sp>
      <p:grpSp>
        <p:nvGrpSpPr>
          <p:cNvPr id="45" name="Groupe 28"/>
          <p:cNvGrpSpPr/>
          <p:nvPr/>
        </p:nvGrpSpPr>
        <p:grpSpPr>
          <a:xfrm>
            <a:off x="8661289" y="1594512"/>
            <a:ext cx="576064" cy="1577063"/>
            <a:chOff x="701570" y="2643758"/>
            <a:chExt cx="756084" cy="1008112"/>
          </a:xfrm>
        </p:grpSpPr>
        <p:sp>
          <p:nvSpPr>
            <p:cNvPr id="46" name="Rectangle 45"/>
            <p:cNvSpPr/>
            <p:nvPr/>
          </p:nvSpPr>
          <p:spPr>
            <a:xfrm>
              <a:off x="827584" y="2643758"/>
              <a:ext cx="504056" cy="100811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2400">
                <a:solidFill>
                  <a:prstClr val="white"/>
                </a:solidFill>
                <a:latin typeface="Calibri"/>
              </a:endParaRPr>
            </a:p>
          </p:txBody>
        </p:sp>
        <p:sp>
          <p:nvSpPr>
            <p:cNvPr id="59" name="ZoneTexte 58"/>
            <p:cNvSpPr txBox="1"/>
            <p:nvPr/>
          </p:nvSpPr>
          <p:spPr>
            <a:xfrm>
              <a:off x="701570" y="2931790"/>
              <a:ext cx="756084" cy="413914"/>
            </a:xfrm>
            <a:prstGeom prst="rect">
              <a:avLst/>
            </a:prstGeom>
            <a:noFill/>
          </p:spPr>
          <p:txBody>
            <a:bodyPr wrap="square" rtlCol="0">
              <a:spAutoFit/>
            </a:bodyPr>
            <a:lstStyle/>
            <a:p>
              <a:pPr algn="ctr" defTabSz="1219170"/>
              <a:r>
                <a:rPr lang="fr-FR" sz="4267" b="1" dirty="0">
                  <a:solidFill>
                    <a:prstClr val="black"/>
                  </a:solidFill>
                  <a:latin typeface="Calibri"/>
                </a:rPr>
                <a:t>?</a:t>
              </a:r>
            </a:p>
          </p:txBody>
        </p:sp>
      </p:grpSp>
      <p:grpSp>
        <p:nvGrpSpPr>
          <p:cNvPr id="70" name="Groupe 52"/>
          <p:cNvGrpSpPr/>
          <p:nvPr/>
        </p:nvGrpSpPr>
        <p:grpSpPr>
          <a:xfrm>
            <a:off x="9672398" y="2045577"/>
            <a:ext cx="768085" cy="459667"/>
            <a:chOff x="7308304" y="3811176"/>
            <a:chExt cx="576064" cy="344750"/>
          </a:xfrm>
        </p:grpSpPr>
        <p:sp>
          <p:nvSpPr>
            <p:cNvPr id="71" name="Flèche vers le haut 70"/>
            <p:cNvSpPr/>
            <p:nvPr/>
          </p:nvSpPr>
          <p:spPr>
            <a:xfrm rot="10800000">
              <a:off x="7308304" y="3867894"/>
              <a:ext cx="576064" cy="288032"/>
            </a:xfrm>
            <a:prstGeom prst="upArrow">
              <a:avLst>
                <a:gd name="adj1" fmla="val 50000"/>
                <a:gd name="adj2" fmla="val 3740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2400">
                <a:solidFill>
                  <a:prstClr val="white"/>
                </a:solidFill>
                <a:latin typeface="Calibri"/>
              </a:endParaRPr>
            </a:p>
          </p:txBody>
        </p:sp>
        <p:sp>
          <p:nvSpPr>
            <p:cNvPr id="72" name="ZoneTexte 71"/>
            <p:cNvSpPr txBox="1"/>
            <p:nvPr/>
          </p:nvSpPr>
          <p:spPr>
            <a:xfrm>
              <a:off x="7388274" y="3811176"/>
              <a:ext cx="455589" cy="284742"/>
            </a:xfrm>
            <a:prstGeom prst="rect">
              <a:avLst/>
            </a:prstGeom>
            <a:noFill/>
          </p:spPr>
          <p:txBody>
            <a:bodyPr wrap="square" rtlCol="0">
              <a:spAutoFit/>
            </a:bodyPr>
            <a:lstStyle/>
            <a:p>
              <a:pPr defTabSz="1219170"/>
              <a:r>
                <a:rPr lang="fr-FR" sz="1867" b="1" dirty="0">
                  <a:solidFill>
                    <a:prstClr val="white"/>
                  </a:solidFill>
                  <a:latin typeface="Calibri"/>
                </a:rPr>
                <a:t>-15</a:t>
              </a:r>
            </a:p>
          </p:txBody>
        </p:sp>
      </p:grpSp>
      <p:grpSp>
        <p:nvGrpSpPr>
          <p:cNvPr id="73" name="Groupe 22"/>
          <p:cNvGrpSpPr/>
          <p:nvPr/>
        </p:nvGrpSpPr>
        <p:grpSpPr>
          <a:xfrm>
            <a:off x="10800430" y="1589737"/>
            <a:ext cx="610293" cy="1364182"/>
            <a:chOff x="3983636" y="2211710"/>
            <a:chExt cx="801010" cy="1440160"/>
          </a:xfrm>
        </p:grpSpPr>
        <p:sp>
          <p:nvSpPr>
            <p:cNvPr id="74" name="Rectangle 73"/>
            <p:cNvSpPr/>
            <p:nvPr/>
          </p:nvSpPr>
          <p:spPr>
            <a:xfrm>
              <a:off x="4067944" y="2211710"/>
              <a:ext cx="504056" cy="144016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2400">
                <a:solidFill>
                  <a:prstClr val="white"/>
                </a:solidFill>
                <a:latin typeface="Calibri"/>
              </a:endParaRPr>
            </a:p>
          </p:txBody>
        </p:sp>
        <p:sp>
          <p:nvSpPr>
            <p:cNvPr id="75" name="ZoneTexte 74"/>
            <p:cNvSpPr txBox="1"/>
            <p:nvPr/>
          </p:nvSpPr>
          <p:spPr>
            <a:xfrm>
              <a:off x="3983636" y="2579092"/>
              <a:ext cx="801010" cy="487378"/>
            </a:xfrm>
            <a:prstGeom prst="rect">
              <a:avLst/>
            </a:prstGeom>
            <a:noFill/>
          </p:spPr>
          <p:txBody>
            <a:bodyPr wrap="square" rtlCol="0">
              <a:spAutoFit/>
            </a:bodyPr>
            <a:lstStyle/>
            <a:p>
              <a:pPr defTabSz="1219170"/>
              <a:r>
                <a:rPr lang="fr-FR" sz="2400" b="1" dirty="0">
                  <a:solidFill>
                    <a:prstClr val="black"/>
                  </a:solidFill>
                  <a:latin typeface="Calibri"/>
                </a:rPr>
                <a:t>21</a:t>
              </a:r>
            </a:p>
          </p:txBody>
        </p:sp>
      </p:grpSp>
      <p:sp>
        <p:nvSpPr>
          <p:cNvPr id="76" name="ZoneTexte 75"/>
          <p:cNvSpPr txBox="1"/>
          <p:nvPr/>
        </p:nvSpPr>
        <p:spPr>
          <a:xfrm>
            <a:off x="4079776" y="2860447"/>
            <a:ext cx="1632181" cy="461665"/>
          </a:xfrm>
          <a:prstGeom prst="rect">
            <a:avLst/>
          </a:prstGeom>
          <a:noFill/>
        </p:spPr>
        <p:txBody>
          <a:bodyPr wrap="square" rtlCol="0">
            <a:spAutoFit/>
          </a:bodyPr>
          <a:lstStyle/>
          <a:p>
            <a:pPr algn="ctr" defTabSz="1219170"/>
            <a:r>
              <a:rPr lang="fr-FR" sz="2400" b="1" dirty="0">
                <a:solidFill>
                  <a:srgbClr val="0070C0"/>
                </a:solidFill>
                <a:latin typeface="Calibri"/>
              </a:rPr>
              <a:t>?</a:t>
            </a:r>
            <a:r>
              <a:rPr lang="fr-FR" sz="2400" dirty="0">
                <a:solidFill>
                  <a:prstClr val="black"/>
                </a:solidFill>
                <a:latin typeface="Calibri"/>
              </a:rPr>
              <a:t> - </a:t>
            </a:r>
            <a:r>
              <a:rPr lang="fr-FR" sz="2400" b="1" dirty="0">
                <a:solidFill>
                  <a:srgbClr val="C00000"/>
                </a:solidFill>
                <a:latin typeface="Calibri"/>
              </a:rPr>
              <a:t>15</a:t>
            </a:r>
            <a:r>
              <a:rPr lang="fr-FR" sz="2400" dirty="0">
                <a:solidFill>
                  <a:prstClr val="black"/>
                </a:solidFill>
                <a:latin typeface="Calibri"/>
              </a:rPr>
              <a:t> = </a:t>
            </a:r>
            <a:r>
              <a:rPr lang="fr-FR" sz="2400" b="1" dirty="0">
                <a:solidFill>
                  <a:srgbClr val="00B050"/>
                </a:solidFill>
                <a:latin typeface="Calibri"/>
              </a:rPr>
              <a:t>21</a:t>
            </a:r>
          </a:p>
        </p:txBody>
      </p:sp>
      <p:sp>
        <p:nvSpPr>
          <p:cNvPr id="77" name="ZoneTexte 76"/>
          <p:cNvSpPr txBox="1"/>
          <p:nvPr/>
        </p:nvSpPr>
        <p:spPr>
          <a:xfrm>
            <a:off x="6122999" y="2856285"/>
            <a:ext cx="1866216" cy="461665"/>
          </a:xfrm>
          <a:prstGeom prst="rect">
            <a:avLst/>
          </a:prstGeom>
          <a:noFill/>
        </p:spPr>
        <p:txBody>
          <a:bodyPr wrap="square" rtlCol="0">
            <a:spAutoFit/>
          </a:bodyPr>
          <a:lstStyle/>
          <a:p>
            <a:pPr algn="ctr" defTabSz="1219170"/>
            <a:r>
              <a:rPr lang="fr-FR" sz="2400" b="1" dirty="0">
                <a:solidFill>
                  <a:srgbClr val="00B050"/>
                </a:solidFill>
                <a:latin typeface="Calibri"/>
              </a:rPr>
              <a:t>21</a:t>
            </a:r>
            <a:r>
              <a:rPr lang="fr-FR" sz="2400" dirty="0">
                <a:solidFill>
                  <a:prstClr val="black"/>
                </a:solidFill>
                <a:latin typeface="Calibri"/>
              </a:rPr>
              <a:t> + </a:t>
            </a:r>
            <a:r>
              <a:rPr lang="fr-FR" sz="2400" b="1" dirty="0">
                <a:solidFill>
                  <a:srgbClr val="C00000"/>
                </a:solidFill>
                <a:latin typeface="Calibri"/>
              </a:rPr>
              <a:t>15</a:t>
            </a:r>
            <a:r>
              <a:rPr lang="fr-FR" sz="2400" dirty="0">
                <a:solidFill>
                  <a:prstClr val="black"/>
                </a:solidFill>
                <a:latin typeface="Calibri"/>
              </a:rPr>
              <a:t> = </a:t>
            </a:r>
            <a:r>
              <a:rPr lang="fr-FR" sz="2400" b="1" dirty="0">
                <a:solidFill>
                  <a:srgbClr val="0070C0"/>
                </a:solidFill>
                <a:latin typeface="Calibri"/>
              </a:rPr>
              <a:t>36</a:t>
            </a:r>
          </a:p>
        </p:txBody>
      </p:sp>
      <p:grpSp>
        <p:nvGrpSpPr>
          <p:cNvPr id="78" name="Groupe 28"/>
          <p:cNvGrpSpPr/>
          <p:nvPr/>
        </p:nvGrpSpPr>
        <p:grpSpPr>
          <a:xfrm>
            <a:off x="8745513" y="3956937"/>
            <a:ext cx="576064" cy="1020501"/>
            <a:chOff x="701570" y="2643758"/>
            <a:chExt cx="756084" cy="1008112"/>
          </a:xfrm>
        </p:grpSpPr>
        <p:sp>
          <p:nvSpPr>
            <p:cNvPr id="79" name="Rectangle 78"/>
            <p:cNvSpPr/>
            <p:nvPr/>
          </p:nvSpPr>
          <p:spPr>
            <a:xfrm>
              <a:off x="827584" y="2643758"/>
              <a:ext cx="504056" cy="100811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2400">
                <a:solidFill>
                  <a:prstClr val="white"/>
                </a:solidFill>
                <a:latin typeface="Calibri"/>
              </a:endParaRPr>
            </a:p>
          </p:txBody>
        </p:sp>
        <p:sp>
          <p:nvSpPr>
            <p:cNvPr id="80" name="ZoneTexte 79"/>
            <p:cNvSpPr txBox="1"/>
            <p:nvPr/>
          </p:nvSpPr>
          <p:spPr>
            <a:xfrm>
              <a:off x="701570" y="2904582"/>
              <a:ext cx="756084" cy="456060"/>
            </a:xfrm>
            <a:prstGeom prst="rect">
              <a:avLst/>
            </a:prstGeom>
            <a:noFill/>
          </p:spPr>
          <p:txBody>
            <a:bodyPr wrap="square" rtlCol="0">
              <a:spAutoFit/>
            </a:bodyPr>
            <a:lstStyle/>
            <a:p>
              <a:pPr algn="ctr" defTabSz="1219170"/>
              <a:r>
                <a:rPr lang="fr-FR" sz="2400" b="1" dirty="0">
                  <a:solidFill>
                    <a:prstClr val="black"/>
                  </a:solidFill>
                  <a:latin typeface="Calibri"/>
                </a:rPr>
                <a:t>35</a:t>
              </a:r>
            </a:p>
          </p:txBody>
        </p:sp>
      </p:grpSp>
      <p:grpSp>
        <p:nvGrpSpPr>
          <p:cNvPr id="81" name="Groupe 25"/>
          <p:cNvGrpSpPr/>
          <p:nvPr/>
        </p:nvGrpSpPr>
        <p:grpSpPr>
          <a:xfrm>
            <a:off x="9648395" y="4258692"/>
            <a:ext cx="768085" cy="384042"/>
            <a:chOff x="2267744" y="2211710"/>
            <a:chExt cx="936104" cy="432048"/>
          </a:xfrm>
        </p:grpSpPr>
        <p:sp>
          <p:nvSpPr>
            <p:cNvPr id="82" name="Flèche vers le haut 81"/>
            <p:cNvSpPr/>
            <p:nvPr/>
          </p:nvSpPr>
          <p:spPr>
            <a:xfrm>
              <a:off x="2267744" y="2211710"/>
              <a:ext cx="936104" cy="432048"/>
            </a:xfrm>
            <a:prstGeom prst="upArrow">
              <a:avLst>
                <a:gd name="adj1" fmla="val 50000"/>
                <a:gd name="adj2" fmla="val 3740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2400">
                <a:solidFill>
                  <a:prstClr val="white"/>
                </a:solidFill>
                <a:latin typeface="Calibri"/>
              </a:endParaRPr>
            </a:p>
          </p:txBody>
        </p:sp>
        <p:sp>
          <p:nvSpPr>
            <p:cNvPr id="83" name="ZoneTexte 82"/>
            <p:cNvSpPr txBox="1"/>
            <p:nvPr/>
          </p:nvSpPr>
          <p:spPr>
            <a:xfrm>
              <a:off x="2362818" y="2211710"/>
              <a:ext cx="804461" cy="427113"/>
            </a:xfrm>
            <a:prstGeom prst="rect">
              <a:avLst/>
            </a:prstGeom>
            <a:noFill/>
          </p:spPr>
          <p:txBody>
            <a:bodyPr wrap="square" rtlCol="0">
              <a:spAutoFit/>
            </a:bodyPr>
            <a:lstStyle/>
            <a:p>
              <a:pPr defTabSz="1219170"/>
              <a:r>
                <a:rPr lang="fr-FR" sz="1867" b="1" dirty="0">
                  <a:solidFill>
                    <a:prstClr val="white"/>
                  </a:solidFill>
                  <a:latin typeface="Calibri"/>
                </a:rPr>
                <a:t>+15</a:t>
              </a:r>
            </a:p>
          </p:txBody>
        </p:sp>
      </p:grpSp>
      <p:grpSp>
        <p:nvGrpSpPr>
          <p:cNvPr id="84" name="Groupe 22"/>
          <p:cNvGrpSpPr/>
          <p:nvPr/>
        </p:nvGrpSpPr>
        <p:grpSpPr>
          <a:xfrm>
            <a:off x="10876790" y="3560859"/>
            <a:ext cx="480053" cy="1431973"/>
            <a:chOff x="4067944" y="2211710"/>
            <a:chExt cx="630070" cy="1440160"/>
          </a:xfrm>
        </p:grpSpPr>
        <p:sp>
          <p:nvSpPr>
            <p:cNvPr id="85" name="Rectangle 84"/>
            <p:cNvSpPr/>
            <p:nvPr/>
          </p:nvSpPr>
          <p:spPr>
            <a:xfrm>
              <a:off x="4067944" y="2211710"/>
              <a:ext cx="504056" cy="144016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2400">
                <a:solidFill>
                  <a:prstClr val="white"/>
                </a:solidFill>
                <a:latin typeface="Calibri"/>
              </a:endParaRPr>
            </a:p>
          </p:txBody>
        </p:sp>
        <p:sp>
          <p:nvSpPr>
            <p:cNvPr id="86" name="ZoneTexte 85"/>
            <p:cNvSpPr txBox="1"/>
            <p:nvPr/>
          </p:nvSpPr>
          <p:spPr>
            <a:xfrm>
              <a:off x="4067944" y="2571750"/>
              <a:ext cx="630070" cy="505640"/>
            </a:xfrm>
            <a:prstGeom prst="rect">
              <a:avLst/>
            </a:prstGeom>
            <a:noFill/>
          </p:spPr>
          <p:txBody>
            <a:bodyPr wrap="square" rtlCol="0">
              <a:spAutoFit/>
            </a:bodyPr>
            <a:lstStyle/>
            <a:p>
              <a:pPr defTabSz="1219170"/>
              <a:r>
                <a:rPr lang="fr-FR" sz="2667" b="1" dirty="0">
                  <a:solidFill>
                    <a:prstClr val="black"/>
                  </a:solidFill>
                  <a:latin typeface="Calibri"/>
                </a:rPr>
                <a:t>?</a:t>
              </a:r>
            </a:p>
          </p:txBody>
        </p:sp>
      </p:grpSp>
      <p:sp>
        <p:nvSpPr>
          <p:cNvPr id="87" name="ZoneTexte 86"/>
          <p:cNvSpPr txBox="1"/>
          <p:nvPr/>
        </p:nvSpPr>
        <p:spPr>
          <a:xfrm>
            <a:off x="6122999" y="4619997"/>
            <a:ext cx="1866216" cy="461665"/>
          </a:xfrm>
          <a:prstGeom prst="rect">
            <a:avLst/>
          </a:prstGeom>
          <a:noFill/>
        </p:spPr>
        <p:txBody>
          <a:bodyPr wrap="square" rtlCol="0">
            <a:spAutoFit/>
          </a:bodyPr>
          <a:lstStyle/>
          <a:p>
            <a:pPr algn="ctr" defTabSz="1219170"/>
            <a:r>
              <a:rPr lang="fr-FR" sz="2400" b="1" dirty="0">
                <a:solidFill>
                  <a:srgbClr val="0070C0"/>
                </a:solidFill>
                <a:latin typeface="Calibri"/>
              </a:rPr>
              <a:t>35</a:t>
            </a:r>
            <a:r>
              <a:rPr lang="fr-FR" sz="2400" dirty="0">
                <a:solidFill>
                  <a:prstClr val="black"/>
                </a:solidFill>
                <a:latin typeface="Calibri"/>
              </a:rPr>
              <a:t> + </a:t>
            </a:r>
            <a:r>
              <a:rPr lang="fr-FR" sz="2400" b="1" dirty="0">
                <a:solidFill>
                  <a:srgbClr val="C00000"/>
                </a:solidFill>
                <a:latin typeface="Calibri"/>
              </a:rPr>
              <a:t>15</a:t>
            </a:r>
            <a:r>
              <a:rPr lang="fr-FR" sz="2400" dirty="0">
                <a:solidFill>
                  <a:prstClr val="black"/>
                </a:solidFill>
                <a:latin typeface="Calibri"/>
              </a:rPr>
              <a:t> = </a:t>
            </a:r>
            <a:r>
              <a:rPr lang="fr-FR" sz="2400" b="1" dirty="0">
                <a:solidFill>
                  <a:srgbClr val="00B050"/>
                </a:solidFill>
                <a:latin typeface="Calibri"/>
              </a:rPr>
              <a:t>50</a:t>
            </a:r>
          </a:p>
        </p:txBody>
      </p:sp>
      <p:grpSp>
        <p:nvGrpSpPr>
          <p:cNvPr id="17" name="Groupe 16"/>
          <p:cNvGrpSpPr/>
          <p:nvPr/>
        </p:nvGrpSpPr>
        <p:grpSpPr>
          <a:xfrm>
            <a:off x="9021688" y="5538404"/>
            <a:ext cx="1046393" cy="461665"/>
            <a:chOff x="6567975" y="4002121"/>
            <a:chExt cx="784795" cy="346249"/>
          </a:xfrm>
        </p:grpSpPr>
        <p:sp>
          <p:nvSpPr>
            <p:cNvPr id="10" name="Rectangle 9"/>
            <p:cNvSpPr/>
            <p:nvPr/>
          </p:nvSpPr>
          <p:spPr>
            <a:xfrm>
              <a:off x="6567975" y="4083918"/>
              <a:ext cx="784795" cy="225316"/>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2400">
                <a:solidFill>
                  <a:prstClr val="white"/>
                </a:solidFill>
                <a:latin typeface="Calibri"/>
              </a:endParaRPr>
            </a:p>
          </p:txBody>
        </p:sp>
        <p:sp>
          <p:nvSpPr>
            <p:cNvPr id="12" name="ZoneTexte 11"/>
            <p:cNvSpPr txBox="1"/>
            <p:nvPr/>
          </p:nvSpPr>
          <p:spPr>
            <a:xfrm>
              <a:off x="6804248" y="4002121"/>
              <a:ext cx="451514" cy="346249"/>
            </a:xfrm>
            <a:prstGeom prst="rect">
              <a:avLst/>
            </a:prstGeom>
            <a:noFill/>
          </p:spPr>
          <p:txBody>
            <a:bodyPr wrap="square" rtlCol="0">
              <a:spAutoFit/>
            </a:bodyPr>
            <a:lstStyle/>
            <a:p>
              <a:pPr defTabSz="1219170"/>
              <a:r>
                <a:rPr lang="fr-FR" sz="2400" b="1" dirty="0">
                  <a:solidFill>
                    <a:prstClr val="black"/>
                  </a:solidFill>
                  <a:latin typeface="Calibri"/>
                </a:rPr>
                <a:t>15</a:t>
              </a:r>
            </a:p>
          </p:txBody>
        </p:sp>
      </p:grpSp>
      <p:sp>
        <p:nvSpPr>
          <p:cNvPr id="88" name="Rectangle 87"/>
          <p:cNvSpPr/>
          <p:nvPr/>
        </p:nvSpPr>
        <p:spPr>
          <a:xfrm>
            <a:off x="10082752" y="5647768"/>
            <a:ext cx="1046393" cy="300421"/>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2400">
              <a:solidFill>
                <a:prstClr val="white"/>
              </a:solidFill>
              <a:latin typeface="Calibri"/>
            </a:endParaRPr>
          </a:p>
        </p:txBody>
      </p:sp>
      <p:grpSp>
        <p:nvGrpSpPr>
          <p:cNvPr id="18" name="Groupe 17"/>
          <p:cNvGrpSpPr/>
          <p:nvPr/>
        </p:nvGrpSpPr>
        <p:grpSpPr>
          <a:xfrm>
            <a:off x="9021688" y="5894776"/>
            <a:ext cx="2107457" cy="461665"/>
            <a:chOff x="6567975" y="4229115"/>
            <a:chExt cx="1580593" cy="346249"/>
          </a:xfrm>
        </p:grpSpPr>
        <p:sp>
          <p:nvSpPr>
            <p:cNvPr id="13" name="Rectangle 12"/>
            <p:cNvSpPr/>
            <p:nvPr/>
          </p:nvSpPr>
          <p:spPr>
            <a:xfrm>
              <a:off x="6567975" y="4309234"/>
              <a:ext cx="1580593" cy="20673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2400">
                <a:solidFill>
                  <a:prstClr val="white"/>
                </a:solidFill>
                <a:latin typeface="Calibri"/>
              </a:endParaRPr>
            </a:p>
          </p:txBody>
        </p:sp>
        <p:sp>
          <p:nvSpPr>
            <p:cNvPr id="16" name="ZoneTexte 15"/>
            <p:cNvSpPr txBox="1"/>
            <p:nvPr/>
          </p:nvSpPr>
          <p:spPr>
            <a:xfrm>
              <a:off x="7216491" y="4229115"/>
              <a:ext cx="559600" cy="346249"/>
            </a:xfrm>
            <a:prstGeom prst="rect">
              <a:avLst/>
            </a:prstGeom>
            <a:noFill/>
          </p:spPr>
          <p:txBody>
            <a:bodyPr wrap="square" rtlCol="0">
              <a:spAutoFit/>
            </a:bodyPr>
            <a:lstStyle/>
            <a:p>
              <a:pPr defTabSz="1219170"/>
              <a:r>
                <a:rPr lang="fr-FR" sz="2400" b="1" dirty="0">
                  <a:solidFill>
                    <a:prstClr val="black"/>
                  </a:solidFill>
                  <a:latin typeface="Calibri"/>
                </a:rPr>
                <a:t>?</a:t>
              </a:r>
            </a:p>
          </p:txBody>
        </p:sp>
      </p:grpSp>
      <p:sp>
        <p:nvSpPr>
          <p:cNvPr id="20" name="ZoneTexte 19"/>
          <p:cNvSpPr txBox="1"/>
          <p:nvPr/>
        </p:nvSpPr>
        <p:spPr>
          <a:xfrm>
            <a:off x="6576054" y="4834981"/>
            <a:ext cx="184731" cy="461665"/>
          </a:xfrm>
          <a:prstGeom prst="rect">
            <a:avLst/>
          </a:prstGeom>
          <a:noFill/>
        </p:spPr>
        <p:txBody>
          <a:bodyPr wrap="none" rtlCol="0">
            <a:spAutoFit/>
          </a:bodyPr>
          <a:lstStyle/>
          <a:p>
            <a:pPr defTabSz="1219170"/>
            <a:endParaRPr lang="fr-FR" sz="2400" dirty="0">
              <a:solidFill>
                <a:prstClr val="black"/>
              </a:solidFill>
              <a:latin typeface="Calibri"/>
            </a:endParaRPr>
          </a:p>
        </p:txBody>
      </p:sp>
      <p:sp>
        <p:nvSpPr>
          <p:cNvPr id="89" name="ZoneTexte 88"/>
          <p:cNvSpPr txBox="1"/>
          <p:nvPr/>
        </p:nvSpPr>
        <p:spPr>
          <a:xfrm>
            <a:off x="6192011" y="6173889"/>
            <a:ext cx="1797204" cy="461665"/>
          </a:xfrm>
          <a:prstGeom prst="rect">
            <a:avLst/>
          </a:prstGeom>
          <a:noFill/>
        </p:spPr>
        <p:txBody>
          <a:bodyPr wrap="square" rtlCol="0">
            <a:spAutoFit/>
          </a:bodyPr>
          <a:lstStyle/>
          <a:p>
            <a:pPr algn="ctr" defTabSz="1219170"/>
            <a:r>
              <a:rPr lang="fr-FR" sz="2400" b="1" dirty="0">
                <a:solidFill>
                  <a:prstClr val="black"/>
                </a:solidFill>
                <a:latin typeface="Calibri"/>
              </a:rPr>
              <a:t>2 x </a:t>
            </a:r>
            <a:r>
              <a:rPr lang="fr-FR" sz="2400" b="1" dirty="0">
                <a:solidFill>
                  <a:srgbClr val="FFC000"/>
                </a:solidFill>
                <a:latin typeface="Calibri"/>
              </a:rPr>
              <a:t>15</a:t>
            </a:r>
            <a:r>
              <a:rPr lang="fr-FR" sz="2400" dirty="0">
                <a:solidFill>
                  <a:prstClr val="black"/>
                </a:solidFill>
                <a:latin typeface="Calibri"/>
              </a:rPr>
              <a:t> = </a:t>
            </a:r>
            <a:r>
              <a:rPr lang="fr-FR" sz="2400" b="1" dirty="0">
                <a:solidFill>
                  <a:srgbClr val="FF0000"/>
                </a:solidFill>
                <a:latin typeface="Calibri"/>
              </a:rPr>
              <a:t>30</a:t>
            </a:r>
          </a:p>
        </p:txBody>
      </p:sp>
      <p:sp>
        <p:nvSpPr>
          <p:cNvPr id="90" name="Rectangle à coins arrondis 89"/>
          <p:cNvSpPr/>
          <p:nvPr/>
        </p:nvSpPr>
        <p:spPr>
          <a:xfrm>
            <a:off x="835076" y="3395531"/>
            <a:ext cx="7104789" cy="16495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2400">
              <a:solidFill>
                <a:prstClr val="white"/>
              </a:solidFill>
              <a:latin typeface="Calibri"/>
            </a:endParaRPr>
          </a:p>
        </p:txBody>
      </p:sp>
      <p:sp>
        <p:nvSpPr>
          <p:cNvPr id="43" name="ZoneTexte 42"/>
          <p:cNvSpPr txBox="1"/>
          <p:nvPr/>
        </p:nvSpPr>
        <p:spPr>
          <a:xfrm>
            <a:off x="10322416" y="5537486"/>
            <a:ext cx="602019" cy="461665"/>
          </a:xfrm>
          <a:prstGeom prst="rect">
            <a:avLst/>
          </a:prstGeom>
          <a:noFill/>
        </p:spPr>
        <p:txBody>
          <a:bodyPr wrap="square" rtlCol="0">
            <a:spAutoFit/>
          </a:bodyPr>
          <a:lstStyle/>
          <a:p>
            <a:pPr defTabSz="1219170"/>
            <a:r>
              <a:rPr lang="fr-FR" sz="2400" b="1" dirty="0">
                <a:solidFill>
                  <a:prstClr val="black"/>
                </a:solidFill>
                <a:latin typeface="Calibri"/>
              </a:rPr>
              <a:t>15</a:t>
            </a:r>
          </a:p>
        </p:txBody>
      </p:sp>
      <p:sp>
        <p:nvSpPr>
          <p:cNvPr id="44" name="ZoneTexte 43">
            <a:extLst>
              <a:ext uri="{FF2B5EF4-FFF2-40B4-BE49-F238E27FC236}">
                <a16:creationId xmlns:a16="http://schemas.microsoft.com/office/drawing/2014/main" id="{69AF267D-C2B0-406B-9FC9-66A34918E5D7}"/>
              </a:ext>
            </a:extLst>
          </p:cNvPr>
          <p:cNvSpPr txBox="1"/>
          <p:nvPr/>
        </p:nvSpPr>
        <p:spPr>
          <a:xfrm>
            <a:off x="239349" y="273036"/>
            <a:ext cx="9682590" cy="461665"/>
          </a:xfrm>
          <a:prstGeom prst="rect">
            <a:avLst/>
          </a:prstGeom>
          <a:solidFill>
            <a:srgbClr val="FFC000"/>
          </a:solidFill>
          <a:ln w="25400">
            <a:solidFill>
              <a:schemeClr val="tx1"/>
            </a:solidFill>
          </a:ln>
        </p:spPr>
        <p:txBody>
          <a:bodyPr wrap="square" rtlCol="0">
            <a:spAutoFit/>
          </a:bodyPr>
          <a:lstStyle/>
          <a:p>
            <a:pPr algn="ctr" defTabSz="1219170"/>
            <a:r>
              <a:rPr lang="fr-FR" sz="2400" b="1" dirty="0">
                <a:solidFill>
                  <a:prstClr val="black"/>
                </a:solidFill>
                <a:latin typeface="Calibri"/>
              </a:rPr>
              <a:t>Résous chaque problème. Lequel ressemble beaucoup aux billes de Paulo ?</a:t>
            </a:r>
          </a:p>
        </p:txBody>
      </p:sp>
      <p:sp>
        <p:nvSpPr>
          <p:cNvPr id="47" name="ZoneTexte 46">
            <a:extLst>
              <a:ext uri="{FF2B5EF4-FFF2-40B4-BE49-F238E27FC236}">
                <a16:creationId xmlns:a16="http://schemas.microsoft.com/office/drawing/2014/main" id="{17C2F0C9-8FFA-47B9-8901-CCD203282952}"/>
              </a:ext>
            </a:extLst>
          </p:cNvPr>
          <p:cNvSpPr txBox="1"/>
          <p:nvPr/>
        </p:nvSpPr>
        <p:spPr>
          <a:xfrm>
            <a:off x="10246015" y="281465"/>
            <a:ext cx="1626912" cy="461665"/>
          </a:xfrm>
          <a:prstGeom prst="rect">
            <a:avLst/>
          </a:prstGeom>
          <a:solidFill>
            <a:srgbClr val="C00000"/>
          </a:solidFill>
        </p:spPr>
        <p:txBody>
          <a:bodyPr wrap="square" rtlCol="0">
            <a:spAutoFit/>
          </a:bodyPr>
          <a:lstStyle/>
          <a:p>
            <a:pPr algn="ctr"/>
            <a:r>
              <a:rPr lang="fr-FR" sz="2400" b="1" dirty="0">
                <a:solidFill>
                  <a:schemeClr val="bg1"/>
                </a:solidFill>
              </a:rPr>
              <a:t>VENDREDI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wipe(down)">
                                      <p:cBhvr>
                                        <p:cTn id="53"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87" grpId="0"/>
      <p:bldP spid="88" grpId="0" animBg="1"/>
      <p:bldP spid="89" grpId="0"/>
      <p:bldP spid="90" grpId="0" animBg="1"/>
      <p:bldP spid="4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F91A0B-ADFA-43B3-A22A-C3EBBF515DD7}"/>
              </a:ext>
            </a:extLst>
          </p:cNvPr>
          <p:cNvSpPr>
            <a:spLocks noGrp="1"/>
          </p:cNvSpPr>
          <p:nvPr>
            <p:ph type="title"/>
          </p:nvPr>
        </p:nvSpPr>
        <p:spPr/>
        <p:txBody>
          <a:bodyPr>
            <a:normAutofit fontScale="90000"/>
          </a:bodyPr>
          <a:lstStyle/>
          <a:p>
            <a:r>
              <a:rPr lang="fr-FR" dirty="0"/>
              <a:t>Comment mettre en œuvre l’enseignement de la résolution de problème ?</a:t>
            </a:r>
          </a:p>
        </p:txBody>
      </p:sp>
      <p:sp>
        <p:nvSpPr>
          <p:cNvPr id="3" name="Espace réservé du contenu 2">
            <a:extLst>
              <a:ext uri="{FF2B5EF4-FFF2-40B4-BE49-F238E27FC236}">
                <a16:creationId xmlns:a16="http://schemas.microsoft.com/office/drawing/2014/main" id="{E12CFE20-E15E-4E83-8C9D-DF9688D7B2F0}"/>
              </a:ext>
            </a:extLst>
          </p:cNvPr>
          <p:cNvSpPr>
            <a:spLocks noGrp="1"/>
          </p:cNvSpPr>
          <p:nvPr>
            <p:ph idx="1"/>
          </p:nvPr>
        </p:nvSpPr>
        <p:spPr>
          <a:xfrm>
            <a:off x="1111348" y="2556932"/>
            <a:ext cx="9785249" cy="3318936"/>
          </a:xfrm>
        </p:spPr>
        <p:txBody>
          <a:bodyPr/>
          <a:lstStyle/>
          <a:p>
            <a:pPr marL="0" indent="0">
              <a:buNone/>
            </a:pPr>
            <a:r>
              <a:rPr lang="fr-FR" b="1" dirty="0">
                <a:latin typeface="Arial" panose="020B0604020202020204" pitchFamily="34" charset="0"/>
                <a:cs typeface="Arial" panose="020B0604020202020204" pitchFamily="34" charset="0"/>
              </a:rPr>
              <a:t>Marché des connaissances :</a:t>
            </a:r>
          </a:p>
          <a:p>
            <a:r>
              <a:rPr lang="fr-FR" dirty="0">
                <a:latin typeface="Arial" panose="020B0604020202020204" pitchFamily="34" charset="0"/>
                <a:cs typeface="Arial" panose="020B0604020202020204" pitchFamily="34" charset="0"/>
              </a:rPr>
              <a:t>Des sites intéressants :</a:t>
            </a:r>
          </a:p>
          <a:p>
            <a:pPr lvl="1">
              <a:buFont typeface="Wingdings" panose="05000000000000000000" pitchFamily="2" charset="2"/>
              <a:buChar char="§"/>
            </a:pPr>
            <a:r>
              <a:rPr lang="fr-FR" b="1" dirty="0">
                <a:latin typeface="Arial" panose="020B0604020202020204" pitchFamily="34" charset="0"/>
                <a:cs typeface="Arial" panose="020B0604020202020204" pitchFamily="34" charset="0"/>
                <a:hlinkClick r:id="rId2"/>
              </a:rPr>
              <a:t>Maths en Vie</a:t>
            </a:r>
            <a:r>
              <a:rPr lang="fr-FR" dirty="0">
                <a:latin typeface="Arial" panose="020B0604020202020204" pitchFamily="34" charset="0"/>
                <a:cs typeface="Arial" panose="020B0604020202020204" pitchFamily="34" charset="0"/>
              </a:rPr>
              <a:t> (Banque de problèmes, de supports issus de la vie courante pour créer des problèmes)</a:t>
            </a:r>
          </a:p>
          <a:p>
            <a:pPr lvl="1"/>
            <a:r>
              <a:rPr lang="fr-FR" b="1" dirty="0" err="1">
                <a:latin typeface="Arial" panose="020B0604020202020204" pitchFamily="34" charset="0"/>
                <a:cs typeface="Arial" panose="020B0604020202020204" pitchFamily="34" charset="0"/>
                <a:hlinkClick r:id="rId3"/>
              </a:rPr>
              <a:t>Calcul@tice</a:t>
            </a:r>
            <a:r>
              <a:rPr lang="fr-FR" b="1" dirty="0">
                <a:latin typeface="Arial" panose="020B0604020202020204" pitchFamily="34" charset="0"/>
                <a:cs typeface="Arial" panose="020B0604020202020204" pitchFamily="34" charset="0"/>
                <a:hlinkClick r:id="rId3"/>
              </a:rPr>
              <a:t> </a:t>
            </a:r>
            <a:r>
              <a:rPr lang="fr-FR" dirty="0">
                <a:latin typeface="Arial" panose="020B0604020202020204" pitchFamily="34" charset="0"/>
                <a:cs typeface="Arial" panose="020B0604020202020204" pitchFamily="34" charset="0"/>
              </a:rPr>
              <a:t>(des activités en ligne de calcul et de résolution de problèmes) – </a:t>
            </a:r>
            <a:r>
              <a:rPr lang="fr-FR" dirty="0">
                <a:latin typeface="Arial" panose="020B0604020202020204" pitchFamily="34" charset="0"/>
                <a:cs typeface="Arial" panose="020B0604020202020204" pitchFamily="34" charset="0"/>
                <a:hlinkClick r:id="rId4"/>
              </a:rPr>
              <a:t>Tutoriel</a:t>
            </a:r>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Vos supports </a:t>
            </a:r>
          </a:p>
        </p:txBody>
      </p:sp>
    </p:spTree>
    <p:extLst>
      <p:ext uri="{BB962C8B-B14F-4D97-AF65-F5344CB8AC3E}">
        <p14:creationId xmlns:p14="http://schemas.microsoft.com/office/powerpoint/2010/main" val="15170515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Conclusion</a:t>
            </a:r>
          </a:p>
        </p:txBody>
      </p:sp>
      <p:sp>
        <p:nvSpPr>
          <p:cNvPr id="3" name="Espace réservé du contenu 2"/>
          <p:cNvSpPr>
            <a:spLocks noGrp="1"/>
          </p:cNvSpPr>
          <p:nvPr>
            <p:ph idx="1"/>
          </p:nvPr>
        </p:nvSpPr>
        <p:spPr/>
        <p:txBody>
          <a:bodyPr>
            <a:normAutofit lnSpcReduction="10000"/>
          </a:bodyPr>
          <a:lstStyle/>
          <a:p>
            <a:pPr marL="0" indent="0">
              <a:buNone/>
            </a:pPr>
            <a:r>
              <a:rPr lang="fr-FR" b="1" dirty="0">
                <a:latin typeface="Arial" panose="020B0604020202020204" pitchFamily="34" charset="0"/>
                <a:cs typeface="Arial" panose="020B0604020202020204" pitchFamily="34" charset="0"/>
              </a:rPr>
              <a:t>Objectifs du temps 3 dans les écoles :</a:t>
            </a:r>
          </a:p>
          <a:p>
            <a:r>
              <a:rPr lang="fr-FR" dirty="0">
                <a:latin typeface="Arial" panose="020B0604020202020204" pitchFamily="34" charset="0"/>
                <a:cs typeface="Arial" panose="020B0604020202020204" pitchFamily="34" charset="0"/>
              </a:rPr>
              <a:t>En cours de construction</a:t>
            </a:r>
          </a:p>
          <a:p>
            <a:r>
              <a:rPr lang="fr-FR" dirty="0">
                <a:latin typeface="Arial" panose="020B0604020202020204" pitchFamily="34" charset="0"/>
                <a:cs typeface="Arial" panose="020B0604020202020204" pitchFamily="34" charset="0"/>
              </a:rPr>
              <a:t>Une quasi certitude : construire des problèmes qui alimenteront </a:t>
            </a:r>
            <a:r>
              <a:rPr lang="fr-FR" dirty="0">
                <a:latin typeface="Arial" panose="020B0604020202020204" pitchFamily="34" charset="0"/>
                <a:cs typeface="Arial" panose="020B0604020202020204" pitchFamily="34" charset="0"/>
                <a:hlinkClick r:id="rId2"/>
              </a:rPr>
              <a:t>la banque de problèmes départementale</a:t>
            </a:r>
            <a:r>
              <a:rPr lang="fr-FR" dirty="0">
                <a:latin typeface="Arial" panose="020B0604020202020204" pitchFamily="34" charset="0"/>
                <a:cs typeface="Arial" panose="020B0604020202020204" pitchFamily="34" charset="0"/>
              </a:rPr>
              <a:t>. </a:t>
            </a:r>
          </a:p>
          <a:p>
            <a:pPr marL="0" indent="0">
              <a:buNone/>
            </a:pPr>
            <a:endParaRPr lang="fr-FR" b="1" dirty="0">
              <a:latin typeface="Arial" panose="020B0604020202020204" pitchFamily="34" charset="0"/>
              <a:cs typeface="Arial" panose="020B0604020202020204" pitchFamily="34" charset="0"/>
            </a:endParaRPr>
          </a:p>
          <a:p>
            <a:pPr marL="0" indent="0">
              <a:buNone/>
            </a:pPr>
            <a:r>
              <a:rPr lang="fr-FR" b="1" dirty="0">
                <a:latin typeface="Arial" panose="020B0604020202020204" pitchFamily="34" charset="0"/>
                <a:cs typeface="Arial" panose="020B0604020202020204" pitchFamily="34" charset="0"/>
              </a:rPr>
              <a:t>Bilan :</a:t>
            </a:r>
          </a:p>
          <a:p>
            <a:r>
              <a:rPr lang="fr-FR" dirty="0">
                <a:latin typeface="Arial" panose="020B0604020202020204" pitchFamily="34" charset="0"/>
                <a:cs typeface="Arial" panose="020B0604020202020204" pitchFamily="34" charset="0"/>
              </a:rPr>
              <a:t>Merci de compléter le bilan anonyme distribué.</a:t>
            </a:r>
          </a:p>
        </p:txBody>
      </p:sp>
    </p:spTree>
    <p:extLst>
      <p:ext uri="{BB962C8B-B14F-4D97-AF65-F5344CB8AC3E}">
        <p14:creationId xmlns:p14="http://schemas.microsoft.com/office/powerpoint/2010/main" val="1309483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1. Quels problèmes enseigner ? Quand ?</a:t>
            </a:r>
          </a:p>
        </p:txBody>
      </p:sp>
      <p:sp>
        <p:nvSpPr>
          <p:cNvPr id="3" name="Espace réservé du contenu 2"/>
          <p:cNvSpPr>
            <a:spLocks noGrp="1"/>
          </p:cNvSpPr>
          <p:nvPr>
            <p:ph idx="1"/>
          </p:nvPr>
        </p:nvSpPr>
        <p:spPr/>
        <p:txBody>
          <a:bodyPr>
            <a:normAutofit/>
          </a:bodyPr>
          <a:lstStyle/>
          <a:p>
            <a:r>
              <a:rPr lang="fr-FR" sz="2800" dirty="0"/>
              <a:t>La typologie de Catherine </a:t>
            </a:r>
            <a:r>
              <a:rPr lang="fr-FR" sz="2800" dirty="0" err="1"/>
              <a:t>Houdement</a:t>
            </a:r>
            <a:r>
              <a:rPr lang="fr-FR" sz="2800" dirty="0"/>
              <a:t> :</a:t>
            </a:r>
          </a:p>
          <a:p>
            <a:pPr lvl="1">
              <a:buFont typeface="Wingdings" panose="05000000000000000000" pitchFamily="2" charset="2"/>
              <a:buChar char="§"/>
            </a:pPr>
            <a:r>
              <a:rPr lang="fr-FR" sz="2800" dirty="0"/>
              <a:t>Les problèmes basiques (une seule étape)</a:t>
            </a:r>
          </a:p>
          <a:p>
            <a:pPr lvl="1">
              <a:buFont typeface="Wingdings" panose="05000000000000000000" pitchFamily="2" charset="2"/>
              <a:buChar char="§"/>
            </a:pPr>
            <a:r>
              <a:rPr lang="fr-FR" sz="2800" dirty="0"/>
              <a:t>Les problèmes composés (au moins deux étapes)</a:t>
            </a:r>
          </a:p>
          <a:p>
            <a:pPr lvl="1">
              <a:buFont typeface="Wingdings" panose="05000000000000000000" pitchFamily="2" charset="2"/>
              <a:buChar char="§"/>
            </a:pPr>
            <a:r>
              <a:rPr lang="fr-FR" sz="2800" dirty="0"/>
              <a:t>Les problèmes atypiques (problèmes pour chercher)</a:t>
            </a:r>
          </a:p>
        </p:txBody>
      </p:sp>
    </p:spTree>
    <p:extLst>
      <p:ext uri="{BB962C8B-B14F-4D97-AF65-F5344CB8AC3E}">
        <p14:creationId xmlns:p14="http://schemas.microsoft.com/office/powerpoint/2010/main" val="4133775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typologie de Catherine </a:t>
            </a:r>
            <a:r>
              <a:rPr lang="fr-FR" dirty="0" err="1"/>
              <a:t>Houdement</a:t>
            </a:r>
            <a:endParaRPr lang="fr-FR" dirty="0"/>
          </a:p>
        </p:txBody>
      </p:sp>
      <p:sp>
        <p:nvSpPr>
          <p:cNvPr id="3" name="Espace réservé du contenu 2"/>
          <p:cNvSpPr>
            <a:spLocks noGrp="1"/>
          </p:cNvSpPr>
          <p:nvPr>
            <p:ph idx="1"/>
          </p:nvPr>
        </p:nvSpPr>
        <p:spPr/>
        <p:txBody>
          <a:bodyPr/>
          <a:lstStyle/>
          <a:p>
            <a:pPr algn="ctr"/>
            <a:endParaRPr lang="fr-FR" dirty="0"/>
          </a:p>
          <a:p>
            <a:pPr algn="ctr"/>
            <a:endParaRPr lang="fr-FR" dirty="0"/>
          </a:p>
          <a:p>
            <a:r>
              <a:rPr lang="fr-FR" dirty="0"/>
              <a:t>Pierre avait 280€, il a acheté un livre à 12 € et une console à 155€, </a:t>
            </a:r>
          </a:p>
          <a:p>
            <a:pPr marL="0" indent="0">
              <a:buNone/>
            </a:pPr>
            <a:r>
              <a:rPr lang="fr-FR" dirty="0"/>
              <a:t>    Combien lui reste-t-il ?</a:t>
            </a:r>
          </a:p>
        </p:txBody>
      </p:sp>
    </p:spTree>
    <p:extLst>
      <p:ext uri="{BB962C8B-B14F-4D97-AF65-F5344CB8AC3E}">
        <p14:creationId xmlns:p14="http://schemas.microsoft.com/office/powerpoint/2010/main" val="185507630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1940</TotalTime>
  <Words>2468</Words>
  <Application>Microsoft Office PowerPoint</Application>
  <PresentationFormat>Grand écran</PresentationFormat>
  <Paragraphs>429</Paragraphs>
  <Slides>76</Slides>
  <Notes>1</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76</vt:i4>
      </vt:variant>
    </vt:vector>
  </HeadingPairs>
  <TitlesOfParts>
    <vt:vector size="84" baseType="lpstr">
      <vt:lpstr>Arial</vt:lpstr>
      <vt:lpstr>Arial Rounded MT Bold</vt:lpstr>
      <vt:lpstr>Arial, sans-serif</vt:lpstr>
      <vt:lpstr>Calibri</vt:lpstr>
      <vt:lpstr>Garamond</vt:lpstr>
      <vt:lpstr>Wingdings</vt:lpstr>
      <vt:lpstr>Organique</vt:lpstr>
      <vt:lpstr>Thème Office</vt:lpstr>
      <vt:lpstr>La résolution de problèmes</vt:lpstr>
      <vt:lpstr>Objectif du module</vt:lpstr>
      <vt:lpstr>4 temps de travail</vt:lpstr>
      <vt:lpstr>Ramener le réel dans la formation</vt:lpstr>
      <vt:lpstr>1. Quels problèmes enseigner, quand ?</vt:lpstr>
      <vt:lpstr>1. Quels problèmes enseigner ? Quand ?</vt:lpstr>
      <vt:lpstr>1. Quels problèmes enseigner ? Quand ?</vt:lpstr>
      <vt:lpstr>1. Quels problèmes enseigner ? Quand ?</vt:lpstr>
      <vt:lpstr>La typologie de Catherine Houdement</vt:lpstr>
      <vt:lpstr>La typologie de Catherine Houdement</vt:lpstr>
      <vt:lpstr>La typologie de Catherine Houdement</vt:lpstr>
      <vt:lpstr>La typologie de Catherine Houdement</vt:lpstr>
      <vt:lpstr>La typologie de Catherine Houdement</vt:lpstr>
      <vt:lpstr>La typologie de Catherine Houdement</vt:lpstr>
      <vt:lpstr>Typologie de Vergnaud</vt:lpstr>
      <vt:lpstr>Typologie de Vergnaud</vt:lpstr>
      <vt:lpstr>Présentation PowerPoint</vt:lpstr>
      <vt:lpstr>Typologie de Vergnaud</vt:lpstr>
      <vt:lpstr>Typologie de Vergnaud</vt:lpstr>
      <vt:lpstr>Présentation PowerPoint</vt:lpstr>
      <vt:lpstr>Présentation PowerPoint</vt:lpstr>
      <vt:lpstr>Les travaux de recherche de Riley</vt:lpstr>
      <vt:lpstr>Ramener le réel dans la formation (suite)</vt:lpstr>
      <vt:lpstr>Ramener le réel dans la formation</vt:lpstr>
      <vt:lpstr> Un outil : une progression annuelle au CE1   </vt:lpstr>
      <vt:lpstr>Un outil : une progression annuelle au CE2 </vt:lpstr>
      <vt:lpstr>Progressions annuelles</vt:lpstr>
      <vt:lpstr>Présentation PowerPoint</vt:lpstr>
      <vt:lpstr>Présentation PowerPoint</vt:lpstr>
      <vt:lpstr>Présentation PowerPoint</vt:lpstr>
      <vt:lpstr>Présentation PowerPoint</vt:lpstr>
      <vt:lpstr>Présentation PowerPoint</vt:lpstr>
      <vt:lpstr>2. Les énoncés, quels obstacles, quels leviers ?</vt:lpstr>
      <vt:lpstr>2.Les énoncés, quels obstacles, quels leviers ?</vt:lpstr>
      <vt:lpstr>Les énoncés, quels obstacles, quels leviers ?</vt:lpstr>
      <vt:lpstr>Les énoncés, quels obstacles, quels leviers ?</vt:lpstr>
      <vt:lpstr>Les énoncés, quels obstacles, quels leviers ?</vt:lpstr>
      <vt:lpstr>Les énoncés, quels obstacles, quels leviers ?</vt:lpstr>
      <vt:lpstr>Les énoncés, quels obstacles, quels leviers ?</vt:lpstr>
      <vt:lpstr>Les énoncés, quels obstacles, quels leviers ?</vt:lpstr>
      <vt:lpstr>Les énoncés, quels obstacles, quels leviers ?</vt:lpstr>
      <vt:lpstr>Analyse de problèmes</vt:lpstr>
      <vt:lpstr>Modifier des énoncés de problème</vt:lpstr>
      <vt:lpstr>Le problème à modifier</vt:lpstr>
      <vt:lpstr>Modifier des énoncés de problème</vt:lpstr>
      <vt:lpstr>Ce qui favorise la résolution de problèmes</vt:lpstr>
      <vt:lpstr>Ce qui favorise la résolution de problèmes</vt:lpstr>
      <vt:lpstr>3. Représenter, modéliser</vt:lpstr>
      <vt:lpstr>3. Représenter , modéliser</vt:lpstr>
      <vt:lpstr>3. Représenter , modéliser</vt:lpstr>
      <vt:lpstr>3. Représenter , modéliser</vt:lpstr>
      <vt:lpstr>3. Représenter , modéliser</vt:lpstr>
      <vt:lpstr>3. Représenter , modéliser</vt:lpstr>
      <vt:lpstr>3. Représenter , modéliser (comparer des schémas)</vt:lpstr>
      <vt:lpstr>3. Représenter , modéliser (comparer des schémas)</vt:lpstr>
      <vt:lpstr>Représenter, modéliser repérer, mémoriser ce que l’on sait, ce que l’on cherche</vt:lpstr>
      <vt:lpstr>Représenter, modéliser repérer, mémoriser ce que l’on sait, ce que l’on cherche</vt:lpstr>
      <vt:lpstr>Représenter, modéliser sélectionner les informations pertinentes des schémas</vt:lpstr>
      <vt:lpstr>Représenter, modéliser sélectionner les informations pertinentes des schémas</vt:lpstr>
      <vt:lpstr>Représenter, modéliser chercher un schéma pour plusieurs problèmes d’une même structure</vt:lpstr>
      <vt:lpstr>Représenter, modéliser chercher un schéma pour plusieurs problèmes d’une même structure</vt:lpstr>
      <vt:lpstr>Représenter, modéliser être flexible dans l’utilisation des schémas</vt:lpstr>
      <vt:lpstr>Présentation PowerPoint</vt:lpstr>
      <vt:lpstr>Un exemple dans une classe de CE2</vt:lpstr>
      <vt:lpstr>Présentation PowerPoint</vt:lpstr>
      <vt:lpstr>Comment mettre en œuvre l’enseignement de la résolution de problème ?</vt:lpstr>
      <vt:lpstr>Présentation PowerPoint</vt:lpstr>
      <vt:lpstr>Comment mettre en œuvre l’enseignement de la résolution de problème ?</vt:lpstr>
      <vt:lpstr>RESOUDRE DES PROBLEMES</vt:lpstr>
      <vt:lpstr>Présentation PowerPoint</vt:lpstr>
      <vt:lpstr>Présentation PowerPoint</vt:lpstr>
      <vt:lpstr>Présentation PowerPoint</vt:lpstr>
      <vt:lpstr>Présentation PowerPoint</vt:lpstr>
      <vt:lpstr>Présentation PowerPoint</vt:lpstr>
      <vt:lpstr>Comment mettre en œuvre l’enseignement de la résolution de problème ?</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résolution de problèmes</dc:title>
  <dc:creator>nathalie.riehl@ac-dijon.fr</dc:creator>
  <cp:lastModifiedBy>Stéphane Tank</cp:lastModifiedBy>
  <cp:revision>102</cp:revision>
  <dcterms:created xsi:type="dcterms:W3CDTF">2020-01-12T09:14:38Z</dcterms:created>
  <dcterms:modified xsi:type="dcterms:W3CDTF">2020-02-14T15:38:37Z</dcterms:modified>
</cp:coreProperties>
</file>