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4"/>
  </p:sldMasterIdLst>
  <p:notesMasterIdLst>
    <p:notesMasterId r:id="rId15"/>
  </p:notesMasterIdLst>
  <p:handoutMasterIdLst>
    <p:handoutMasterId r:id="rId16"/>
  </p:handoutMasterIdLst>
  <p:sldIdLst>
    <p:sldId id="256" r:id="rId5"/>
    <p:sldId id="264" r:id="rId6"/>
    <p:sldId id="259" r:id="rId7"/>
    <p:sldId id="266" r:id="rId8"/>
    <p:sldId id="265" r:id="rId9"/>
    <p:sldId id="267" r:id="rId10"/>
    <p:sldId id="260" r:id="rId11"/>
    <p:sldId id="268" r:id="rId12"/>
    <p:sldId id="269" r:id="rId13"/>
    <p:sldId id="270" r:id="rId14"/>
  </p:sldIdLst>
  <p:sldSz cx="12192000" cy="6858000"/>
  <p:notesSz cx="6797675" cy="9926638"/>
  <p:defaultTextStyle>
    <a:defPPr rtl="0"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05" autoAdjust="0"/>
  </p:normalViewPr>
  <p:slideViewPr>
    <p:cSldViewPr snapToGrid="0">
      <p:cViewPr>
        <p:scale>
          <a:sx n="66" d="100"/>
          <a:sy n="66" d="100"/>
        </p:scale>
        <p:origin x="900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71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percentStack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tint val="94000"/>
                    <a:satMod val="100000"/>
                    <a:lumMod val="108000"/>
                  </a:schemeClr>
                </a:gs>
                <a:gs pos="50000">
                  <a:schemeClr val="accent1">
                    <a:tint val="98000"/>
                    <a:shade val="100000"/>
                    <a:satMod val="100000"/>
                    <a:lumMod val="100000"/>
                  </a:schemeClr>
                </a:gs>
                <a:gs pos="100000">
                  <a:schemeClr val="accent1">
                    <a:shade val="72000"/>
                    <a:satMod val="12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63500" dist="25400" dir="5400000" algn="ctr" rotWithShape="0">
                <a:srgbClr val="000000">
                  <a:alpha val="69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1200000"/>
              </a:lightRig>
            </a:scene3d>
            <a:sp3d prstMaterial="plastic">
              <a:bevelT w="25400" h="25400"/>
            </a:sp3d>
          </c:spPr>
          <c:invertIfNegative val="0"/>
          <c:cat>
            <c:strRef>
              <c:f>Sheet1!$A$2:$A$5</c:f>
              <c:strCache>
                <c:ptCount val="4"/>
                <c:pt idx="0">
                  <c:v>Réponse 5</c:v>
                </c:pt>
                <c:pt idx="1">
                  <c:v>Réponse 7</c:v>
                </c:pt>
                <c:pt idx="2">
                  <c:v>Réponse 9</c:v>
                </c:pt>
                <c:pt idx="3">
                  <c:v>Réponse 10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16</c:v>
                </c:pt>
                <c:pt idx="1">
                  <c:v>43</c:v>
                </c:pt>
                <c:pt idx="2">
                  <c:v>4</c:v>
                </c:pt>
                <c:pt idx="3">
                  <c:v>28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A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0-D091-4AF2-B4D2-4567C608271C}"/>
            </c:ext>
          </c:extLst>
        </c:ser>
        <c:ser>
          <c:idx val="1"/>
          <c:order val="1"/>
          <c:spPr>
            <a:gradFill rotWithShape="1">
              <a:gsLst>
                <a:gs pos="0">
                  <a:schemeClr val="accent2">
                    <a:tint val="94000"/>
                    <a:satMod val="100000"/>
                    <a:lumMod val="108000"/>
                  </a:schemeClr>
                </a:gs>
                <a:gs pos="50000">
                  <a:schemeClr val="accent2">
                    <a:tint val="98000"/>
                    <a:shade val="100000"/>
                    <a:satMod val="100000"/>
                    <a:lumMod val="100000"/>
                  </a:schemeClr>
                </a:gs>
                <a:gs pos="100000">
                  <a:schemeClr val="accent2">
                    <a:shade val="72000"/>
                    <a:satMod val="12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63500" dist="25400" dir="5400000" algn="ctr" rotWithShape="0">
                <a:srgbClr val="000000">
                  <a:alpha val="69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1200000"/>
              </a:lightRig>
            </a:scene3d>
            <a:sp3d prstMaterial="plastic">
              <a:bevelT w="25400" h="25400"/>
            </a:sp3d>
          </c:spPr>
          <c:invertIfNegative val="0"/>
          <c:cat>
            <c:strRef>
              <c:f>Sheet1!$A$2:$A$5</c:f>
              <c:strCache>
                <c:ptCount val="4"/>
                <c:pt idx="0">
                  <c:v>Réponse 5</c:v>
                </c:pt>
                <c:pt idx="1">
                  <c:v>Réponse 7</c:v>
                </c:pt>
                <c:pt idx="2">
                  <c:v>Réponse 9</c:v>
                </c:pt>
                <c:pt idx="3">
                  <c:v>Réponse 10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38</c:v>
                </c:pt>
                <c:pt idx="1">
                  <c:v>24</c:v>
                </c:pt>
                <c:pt idx="2">
                  <c:v>50</c:v>
                </c:pt>
                <c:pt idx="3">
                  <c:v>31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B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1-D091-4AF2-B4D2-4567C608271C}"/>
            </c:ext>
          </c:extLst>
        </c:ser>
        <c:ser>
          <c:idx val="2"/>
          <c:order val="2"/>
          <c:spPr>
            <a:gradFill rotWithShape="1">
              <a:gsLst>
                <a:gs pos="0">
                  <a:schemeClr val="accent3">
                    <a:tint val="94000"/>
                    <a:satMod val="100000"/>
                    <a:lumMod val="108000"/>
                  </a:schemeClr>
                </a:gs>
                <a:gs pos="50000">
                  <a:schemeClr val="accent3">
                    <a:tint val="98000"/>
                    <a:shade val="100000"/>
                    <a:satMod val="100000"/>
                    <a:lumMod val="100000"/>
                  </a:schemeClr>
                </a:gs>
                <a:gs pos="100000">
                  <a:schemeClr val="accent3">
                    <a:shade val="72000"/>
                    <a:satMod val="12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63500" dist="25400" dir="5400000" algn="ctr" rotWithShape="0">
                <a:srgbClr val="000000">
                  <a:alpha val="69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1200000"/>
              </a:lightRig>
            </a:scene3d>
            <a:sp3d prstMaterial="plastic">
              <a:bevelT w="25400" h="25400"/>
            </a:sp3d>
          </c:spPr>
          <c:invertIfNegative val="0"/>
          <c:cat>
            <c:strRef>
              <c:f>Sheet1!$A$2:$A$5</c:f>
              <c:strCache>
                <c:ptCount val="4"/>
                <c:pt idx="0">
                  <c:v>Réponse 5</c:v>
                </c:pt>
                <c:pt idx="1">
                  <c:v>Réponse 7</c:v>
                </c:pt>
                <c:pt idx="2">
                  <c:v>Réponse 9</c:v>
                </c:pt>
                <c:pt idx="3">
                  <c:v>Réponse 10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42</c:v>
                </c:pt>
                <c:pt idx="1">
                  <c:v>17</c:v>
                </c:pt>
                <c:pt idx="2">
                  <c:v>5</c:v>
                </c:pt>
                <c:pt idx="3">
                  <c:v>41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C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2-D091-4AF2-B4D2-4567C60827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15939599"/>
        <c:axId val="224596095"/>
        <c:axId val="0"/>
      </c:bar3DChart>
      <c:catAx>
        <c:axId val="21159395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fr-FR" sz="1197" b="0" i="0" u="none" strike="noStrike" kern="12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24596095"/>
        <c:crosses val="autoZero"/>
        <c:auto val="1"/>
        <c:lblAlgn val="ctr"/>
        <c:lblOffset val="100"/>
        <c:noMultiLvlLbl val="1"/>
      </c:catAx>
      <c:valAx>
        <c:axId val="2245960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fr-FR" sz="1197" b="0" i="0" u="none" strike="noStrike" kern="12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159395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fr-FR" sz="1197" b="0" i="0" u="none" strike="noStrike" kern="1200" baseline="0" noProof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fr-FR" noProof="0"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iconchunking_colorful2">
  <dgm:title val="iconchunking_colorful2"/>
  <dgm:desc val="iconchunking_colorful2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iconchunking_colorful2">
  <dgm:title val="iconchunking_colorful2"/>
  <dgm:desc val="iconchunking_colorful2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720856-93F0-4CC7-B7FD-2466914A11D4}" type="doc">
      <dgm:prSet loTypeId="urn:microsoft.com/office/officeart/2005/8/layout/cycle2" loCatId="cycle" qsTypeId="urn:microsoft.com/office/officeart/2005/8/quickstyle/simple4" qsCatId="simple" csTypeId="urn:microsoft.com/office/officeart/2005/8/colors/iconchunking_colorful2" csCatId="other" phldr="1"/>
      <dgm:spPr/>
    </dgm:pt>
    <dgm:pt modelId="{81BEB84D-9A77-49C6-9301-B3359FCAC75F}">
      <dgm:prSet phldrT="[Text]" custT="1"/>
      <dgm:spPr/>
      <dgm:t>
        <a:bodyPr rtlCol="0"/>
        <a:lstStyle/>
        <a:p>
          <a:pPr rtl="0">
            <a:defRPr cap="all"/>
          </a:pPr>
          <a:r>
            <a:rPr lang="fr-FR" sz="3200" b="1" dirty="0">
              <a:solidFill>
                <a:schemeClr val="tx1"/>
              </a:solidFill>
            </a:rPr>
            <a:t>Parmi ces postures, lesquelles seraient à privilégier selon vous ?</a:t>
          </a:r>
          <a:endParaRPr lang="fr-FR" sz="3200" b="1" noProof="0" dirty="0">
            <a:solidFill>
              <a:schemeClr val="tx1"/>
            </a:solidFill>
          </a:endParaRPr>
        </a:p>
      </dgm:t>
    </dgm:pt>
    <dgm:pt modelId="{AE4D0D43-0332-4F79-8D35-BCD8C10758AE}" type="parTrans" cxnId="{420EF6C4-7321-43BE-A2FC-253606B1E06A}">
      <dgm:prSet/>
      <dgm:spPr/>
      <dgm:t>
        <a:bodyPr rtlCol="0"/>
        <a:lstStyle/>
        <a:p>
          <a:pPr rtl="0"/>
          <a:endParaRPr lang="fr-FR" sz="1800" b="1" noProof="0" dirty="0">
            <a:solidFill>
              <a:schemeClr val="tx1"/>
            </a:solidFill>
          </a:endParaRPr>
        </a:p>
      </dgm:t>
    </dgm:pt>
    <dgm:pt modelId="{5D260F18-25D2-4074-87F1-7E78DDA61C58}" type="sibTrans" cxnId="{420EF6C4-7321-43BE-A2FC-253606B1E06A}">
      <dgm:prSet custT="1"/>
      <dgm:spPr/>
      <dgm:t>
        <a:bodyPr rtlCol="0"/>
        <a:lstStyle/>
        <a:p>
          <a:pPr rtl="0"/>
          <a:endParaRPr lang="fr-FR" sz="1000" b="1" noProof="0" dirty="0">
            <a:solidFill>
              <a:schemeClr val="tx1"/>
            </a:solidFill>
          </a:endParaRPr>
        </a:p>
      </dgm:t>
    </dgm:pt>
    <dgm:pt modelId="{CFF0578C-D7F7-460F-9A5B-2648300DC722}" type="pres">
      <dgm:prSet presAssocID="{C7720856-93F0-4CC7-B7FD-2466914A11D4}" presName="cycle" presStyleCnt="0">
        <dgm:presLayoutVars>
          <dgm:dir/>
          <dgm:resizeHandles val="exact"/>
        </dgm:presLayoutVars>
      </dgm:prSet>
      <dgm:spPr/>
    </dgm:pt>
    <dgm:pt modelId="{12634DEF-EB28-4610-9B13-DE68830D508A}" type="pres">
      <dgm:prSet presAssocID="{81BEB84D-9A77-49C6-9301-B3359FCAC75F}" presName="node" presStyleLbl="node1" presStyleIdx="0" presStyleCnt="1" custScaleX="88459" custScaleY="95183" custRadScaleRad="115330" custRadScaleInc="310">
        <dgm:presLayoutVars>
          <dgm:bulletEnabled val="1"/>
        </dgm:presLayoutVars>
      </dgm:prSet>
      <dgm:spPr/>
    </dgm:pt>
  </dgm:ptLst>
  <dgm:cxnLst>
    <dgm:cxn modelId="{CB0CD716-BE90-4C78-91C1-59C04F4FDB51}" type="presOf" srcId="{81BEB84D-9A77-49C6-9301-B3359FCAC75F}" destId="{12634DEF-EB28-4610-9B13-DE68830D508A}" srcOrd="0" destOrd="0" presId="urn:microsoft.com/office/officeart/2005/8/layout/cycle2"/>
    <dgm:cxn modelId="{420EF6C4-7321-43BE-A2FC-253606B1E06A}" srcId="{C7720856-93F0-4CC7-B7FD-2466914A11D4}" destId="{81BEB84D-9A77-49C6-9301-B3359FCAC75F}" srcOrd="0" destOrd="0" parTransId="{AE4D0D43-0332-4F79-8D35-BCD8C10758AE}" sibTransId="{5D260F18-25D2-4074-87F1-7E78DDA61C58}"/>
    <dgm:cxn modelId="{FF3D82D2-C4A7-4774-8B1C-248DC3678276}" type="presOf" srcId="{C7720856-93F0-4CC7-B7FD-2466914A11D4}" destId="{CFF0578C-D7F7-460F-9A5B-2648300DC722}" srcOrd="0" destOrd="0" presId="urn:microsoft.com/office/officeart/2005/8/layout/cycle2"/>
    <dgm:cxn modelId="{1241BBAC-69D4-456F-9605-0D846A59B72A}" type="presParOf" srcId="{CFF0578C-D7F7-460F-9A5B-2648300DC722}" destId="{12634DEF-EB28-4610-9B13-DE68830D508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720856-93F0-4CC7-B7FD-2466914A11D4}" type="doc">
      <dgm:prSet loTypeId="urn:microsoft.com/office/officeart/2005/8/layout/cycle2" loCatId="cycle" qsTypeId="urn:microsoft.com/office/officeart/2005/8/quickstyle/simple4" qsCatId="simple" csTypeId="urn:microsoft.com/office/officeart/2005/8/colors/iconchunking_colorful2" csCatId="other" phldr="1"/>
      <dgm:spPr/>
    </dgm:pt>
    <dgm:pt modelId="{81BEB84D-9A77-49C6-9301-B3359FCAC75F}">
      <dgm:prSet phldrT="[Text]" custT="1"/>
      <dgm:spPr/>
      <dgm:t>
        <a:bodyPr rtlCol="0"/>
        <a:lstStyle/>
        <a:p>
          <a:pPr rtl="0">
            <a:defRPr cap="all"/>
          </a:pPr>
          <a:r>
            <a:rPr lang="fr-FR" sz="4000" b="1" dirty="0">
              <a:solidFill>
                <a:schemeClr val="tx1"/>
              </a:solidFill>
            </a:rPr>
            <a:t>LES POSTURES ÉLÈVES</a:t>
          </a:r>
          <a:endParaRPr lang="fr-FR" sz="4000" b="1" noProof="0" dirty="0">
            <a:solidFill>
              <a:schemeClr val="tx1"/>
            </a:solidFill>
          </a:endParaRPr>
        </a:p>
      </dgm:t>
    </dgm:pt>
    <dgm:pt modelId="{AE4D0D43-0332-4F79-8D35-BCD8C10758AE}" type="parTrans" cxnId="{420EF6C4-7321-43BE-A2FC-253606B1E06A}">
      <dgm:prSet/>
      <dgm:spPr/>
      <dgm:t>
        <a:bodyPr rtlCol="0"/>
        <a:lstStyle/>
        <a:p>
          <a:pPr rtl="0"/>
          <a:endParaRPr lang="fr-FR" sz="1800" b="1" noProof="0" dirty="0">
            <a:solidFill>
              <a:schemeClr val="tx1"/>
            </a:solidFill>
          </a:endParaRPr>
        </a:p>
      </dgm:t>
    </dgm:pt>
    <dgm:pt modelId="{5D260F18-25D2-4074-87F1-7E78DDA61C58}" type="sibTrans" cxnId="{420EF6C4-7321-43BE-A2FC-253606B1E06A}">
      <dgm:prSet custT="1"/>
      <dgm:spPr/>
      <dgm:t>
        <a:bodyPr rtlCol="0"/>
        <a:lstStyle/>
        <a:p>
          <a:pPr rtl="0"/>
          <a:endParaRPr lang="fr-FR" sz="1000" b="1" noProof="0" dirty="0">
            <a:solidFill>
              <a:schemeClr val="tx1"/>
            </a:solidFill>
          </a:endParaRPr>
        </a:p>
      </dgm:t>
    </dgm:pt>
    <dgm:pt modelId="{CFF0578C-D7F7-460F-9A5B-2648300DC722}" type="pres">
      <dgm:prSet presAssocID="{C7720856-93F0-4CC7-B7FD-2466914A11D4}" presName="cycle" presStyleCnt="0">
        <dgm:presLayoutVars>
          <dgm:dir/>
          <dgm:resizeHandles val="exact"/>
        </dgm:presLayoutVars>
      </dgm:prSet>
      <dgm:spPr/>
    </dgm:pt>
    <dgm:pt modelId="{12634DEF-EB28-4610-9B13-DE68830D508A}" type="pres">
      <dgm:prSet presAssocID="{81BEB84D-9A77-49C6-9301-B3359FCAC75F}" presName="node" presStyleLbl="node1" presStyleIdx="0" presStyleCnt="1" custScaleX="88459" custScaleY="95183" custRadScaleRad="115330" custRadScaleInc="310">
        <dgm:presLayoutVars>
          <dgm:bulletEnabled val="1"/>
        </dgm:presLayoutVars>
      </dgm:prSet>
      <dgm:spPr/>
    </dgm:pt>
  </dgm:ptLst>
  <dgm:cxnLst>
    <dgm:cxn modelId="{CB0CD716-BE90-4C78-91C1-59C04F4FDB51}" type="presOf" srcId="{81BEB84D-9A77-49C6-9301-B3359FCAC75F}" destId="{12634DEF-EB28-4610-9B13-DE68830D508A}" srcOrd="0" destOrd="0" presId="urn:microsoft.com/office/officeart/2005/8/layout/cycle2"/>
    <dgm:cxn modelId="{420EF6C4-7321-43BE-A2FC-253606B1E06A}" srcId="{C7720856-93F0-4CC7-B7FD-2466914A11D4}" destId="{81BEB84D-9A77-49C6-9301-B3359FCAC75F}" srcOrd="0" destOrd="0" parTransId="{AE4D0D43-0332-4F79-8D35-BCD8C10758AE}" sibTransId="{5D260F18-25D2-4074-87F1-7E78DDA61C58}"/>
    <dgm:cxn modelId="{FF3D82D2-C4A7-4774-8B1C-248DC3678276}" type="presOf" srcId="{C7720856-93F0-4CC7-B7FD-2466914A11D4}" destId="{CFF0578C-D7F7-460F-9A5B-2648300DC722}" srcOrd="0" destOrd="0" presId="urn:microsoft.com/office/officeart/2005/8/layout/cycle2"/>
    <dgm:cxn modelId="{1241BBAC-69D4-456F-9605-0D846A59B72A}" type="presParOf" srcId="{CFF0578C-D7F7-460F-9A5B-2648300DC722}" destId="{12634DEF-EB28-4610-9B13-DE68830D508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634DEF-EB28-4610-9B13-DE68830D508A}">
      <dsp:nvSpPr>
        <dsp:cNvPr id="0" name=""/>
        <dsp:cNvSpPr/>
      </dsp:nvSpPr>
      <dsp:spPr>
        <a:xfrm>
          <a:off x="0" y="0"/>
          <a:ext cx="3789987" cy="407807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rtlCol="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3200" b="1" kern="1200" dirty="0">
              <a:solidFill>
                <a:schemeClr val="tx1"/>
              </a:solidFill>
            </a:rPr>
            <a:t>Parmi ces postures, lesquelles seraient à privilégier selon vous ?</a:t>
          </a:r>
          <a:endParaRPr lang="fr-FR" sz="3200" b="1" kern="1200" noProof="0" dirty="0">
            <a:solidFill>
              <a:schemeClr val="tx1"/>
            </a:solidFill>
          </a:endParaRPr>
        </a:p>
      </dsp:txBody>
      <dsp:txXfrm>
        <a:off x="555031" y="597220"/>
        <a:ext cx="2679925" cy="28836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634DEF-EB28-4610-9B13-DE68830D508A}">
      <dsp:nvSpPr>
        <dsp:cNvPr id="0" name=""/>
        <dsp:cNvSpPr/>
      </dsp:nvSpPr>
      <dsp:spPr>
        <a:xfrm>
          <a:off x="0" y="0"/>
          <a:ext cx="3789987" cy="407807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rtlCol="0" anchor="ctr" anchorCtr="0">
          <a:noAutofit/>
        </a:bodyPr>
        <a:lstStyle/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4000" b="1" kern="1200" dirty="0">
              <a:solidFill>
                <a:schemeClr val="tx1"/>
              </a:solidFill>
            </a:rPr>
            <a:t>LES POSTURES ÉLÈVES</a:t>
          </a:r>
          <a:endParaRPr lang="fr-FR" sz="4000" b="1" kern="1200" noProof="0" dirty="0">
            <a:solidFill>
              <a:schemeClr val="tx1"/>
            </a:solidFill>
          </a:endParaRPr>
        </a:p>
      </dsp:txBody>
      <dsp:txXfrm>
        <a:off x="555031" y="597220"/>
        <a:ext cx="2679925" cy="28836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>
            <a:extLst>
              <a:ext uri="{FF2B5EF4-FFF2-40B4-BE49-F238E27FC236}">
                <a16:creationId xmlns:a16="http://schemas.microsoft.com/office/drawing/2014/main" id="{C2AEF700-9B0B-4359-8356-DCE7EE4E41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B9BF05B-06DB-4EC8-B476-CF95F9BD85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0D06730-FAD4-4E98-BEBC-97AE7B922863}" type="datetime1">
              <a:rPr lang="fr-FR" smtClean="0"/>
              <a:t>14/11/2025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321952E-79CD-4E03-AAEB-C22680419E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3DCA65F-8548-4E36-8331-FD471638BD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8CE0281-66A0-46B8-BDE2-AEF0C74537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5735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11D5AF1-2EB9-453A-B3F3-35AFCBEE7222}" type="datetime1">
              <a:rPr lang="fr-FR" noProof="0" smtClean="0"/>
              <a:t>14/11/2025</a:t>
            </a:fld>
            <a:endParaRPr lang="fr-FR" noProof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 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9EDED1C-4656-4CF8-AD34-DC4A65BB3913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8954299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EDED1C-4656-4CF8-AD34-DC4A65BB3913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0842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EDED1C-4656-4CF8-AD34-DC4A65BB3913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3805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EDED1C-4656-4CF8-AD34-DC4A65BB391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3230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EDED1C-4656-4CF8-AD34-DC4A65BB391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0719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EDED1C-4656-4CF8-AD34-DC4A65BB391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3027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EDED1C-4656-4CF8-AD34-DC4A65BB391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3078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EDED1C-4656-4CF8-AD34-DC4A65BB391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078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EDED1C-4656-4CF8-AD34-DC4A65BB391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9177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EDED1C-4656-4CF8-AD34-DC4A65BB391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6265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EDED1C-4656-4CF8-AD34-DC4A65BB3913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1772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Droplets-HD-Title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rtlCol="0" anchor="b">
            <a:normAutofit/>
          </a:bodyPr>
          <a:lstStyle>
            <a:lvl1pPr algn="ctr">
              <a:defRPr sz="48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 rtlCol="0"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41776A-F263-4B2C-90DD-E966BEB60362}" type="datetime1">
              <a:rPr lang="fr-FR" noProof="0" smtClean="0"/>
              <a:t>14/11/2025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287403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’image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913774" y="5108728"/>
            <a:ext cx="10364452" cy="682472"/>
          </a:xfrm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A06BFDC-B9F0-472E-AD81-7CADDBEE9D22}" type="datetime1">
              <a:rPr lang="fr-FR" noProof="0" smtClean="0"/>
              <a:t>14/11/2025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576979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rtlCol="0" anchor="ctr"/>
          <a:lstStyle>
            <a:lvl1pPr algn="ctr">
              <a:defRPr sz="32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913775" y="4204821"/>
            <a:ext cx="10364452" cy="1586380"/>
          </a:xfrm>
        </p:spPr>
        <p:txBody>
          <a:bodyPr rtlCol="0"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9F23706-580A-4D60-8264-8FCA3ECC2E13}" type="datetime1">
              <a:rPr lang="fr-FR" noProof="0" smtClean="0"/>
              <a:t>14/11/2025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12422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half" idx="13" hasCustomPrompt="1"/>
          </p:nvPr>
        </p:nvSpPr>
        <p:spPr>
          <a:xfrm>
            <a:off x="1720644" y="3610032"/>
            <a:ext cx="8752299" cy="59478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913774" y="4372796"/>
            <a:ext cx="10364452" cy="1421053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4019C6D-94D0-473E-A114-9D9E543B4D42}" type="datetime1">
              <a:rPr lang="fr-FR" noProof="0" smtClean="0"/>
              <a:t>14/11/2025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13" name="Zone de texte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fr-FR" sz="8000" noProof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Zone de texte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fr-FR" sz="8000" noProof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1610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professionn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rtlCol="0" anchor="b"/>
          <a:lstStyle>
            <a:lvl1pPr algn="ctr">
              <a:defRPr sz="32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913775" y="4662335"/>
            <a:ext cx="10364452" cy="1140644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2CAACB4-65C8-4633-BA90-492A80A15858}" type="datetime1">
              <a:rPr lang="fr-FR" noProof="0" smtClean="0"/>
              <a:t>14/11/2025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79213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913774" y="2367093"/>
            <a:ext cx="3298976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8" name="Espace réservé du texte 3"/>
          <p:cNvSpPr>
            <a:spLocks noGrp="1"/>
          </p:cNvSpPr>
          <p:nvPr>
            <p:ph type="body" sz="half" idx="15" hasCustomPrompt="1"/>
          </p:nvPr>
        </p:nvSpPr>
        <p:spPr>
          <a:xfrm>
            <a:off x="913774" y="2943355"/>
            <a:ext cx="3298976" cy="284784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452389" y="2367093"/>
            <a:ext cx="3291521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0" name="Espace réservé du texte 3"/>
          <p:cNvSpPr>
            <a:spLocks noGrp="1"/>
          </p:cNvSpPr>
          <p:nvPr>
            <p:ph type="body" sz="half" idx="16" hasCustomPrompt="1"/>
          </p:nvPr>
        </p:nvSpPr>
        <p:spPr>
          <a:xfrm>
            <a:off x="4441348" y="2943355"/>
            <a:ext cx="3303351" cy="284784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1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298" y="2367093"/>
            <a:ext cx="3304928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half" idx="17" hasCustomPrompt="1"/>
          </p:nvPr>
        </p:nvSpPr>
        <p:spPr>
          <a:xfrm>
            <a:off x="7973298" y="2943355"/>
            <a:ext cx="3304928" cy="284784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7E343B9-AA2E-48D5-BE4F-2C30E3E1020E}" type="datetime1">
              <a:rPr lang="fr-FR" noProof="0" smtClean="0"/>
              <a:t>14/11/2025</a:t>
            </a:fld>
            <a:endParaRPr lang="fr-FR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188399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r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19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913774" y="4204820"/>
            <a:ext cx="3296409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20" name="Espace réservé d’image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1" name="Espace réservé du texte 3"/>
          <p:cNvSpPr>
            <a:spLocks noGrp="1"/>
          </p:cNvSpPr>
          <p:nvPr>
            <p:ph type="body" sz="half" idx="18" hasCustomPrompt="1"/>
          </p:nvPr>
        </p:nvSpPr>
        <p:spPr>
          <a:xfrm>
            <a:off x="913774" y="4781082"/>
            <a:ext cx="3296409" cy="101011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442759" y="4204820"/>
            <a:ext cx="3301828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23" name="Espace réservé d’image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4" name="Espace réservé du texte 3"/>
          <p:cNvSpPr>
            <a:spLocks noGrp="1"/>
          </p:cNvSpPr>
          <p:nvPr>
            <p:ph type="body" sz="half" idx="19" hasCustomPrompt="1"/>
          </p:nvPr>
        </p:nvSpPr>
        <p:spPr>
          <a:xfrm>
            <a:off x="4441348" y="4781080"/>
            <a:ext cx="3303352" cy="101011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2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298" y="4204820"/>
            <a:ext cx="3300681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26" name="Espace réservé d’image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7" name="Espace réservé du texte 3"/>
          <p:cNvSpPr>
            <a:spLocks noGrp="1"/>
          </p:cNvSpPr>
          <p:nvPr>
            <p:ph type="body" sz="half" idx="20" hasCustomPrompt="1"/>
          </p:nvPr>
        </p:nvSpPr>
        <p:spPr>
          <a:xfrm>
            <a:off x="7973173" y="4781078"/>
            <a:ext cx="3305053" cy="1010121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F7D9466-66DB-420D-BB1F-ED8D91724B10}" type="datetime1">
              <a:rPr lang="fr-FR" noProof="0" smtClean="0"/>
              <a:t>14/11/2025</a:t>
            </a:fld>
            <a:endParaRPr lang="fr-FR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797418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11" name="Espace réservé du texte vertical 2"/>
          <p:cNvSpPr>
            <a:spLocks noGrp="1"/>
          </p:cNvSpPr>
          <p:nvPr>
            <p:ph type="body" orient="vert" sz="quarter" idx="13" hasCustomPrompt="1"/>
          </p:nvPr>
        </p:nvSpPr>
        <p:spPr>
          <a:xfrm>
            <a:off x="913775" y="2367093"/>
            <a:ext cx="10364452" cy="3424107"/>
          </a:xfrm>
        </p:spPr>
        <p:txBody>
          <a:bodyPr vert="eaVert" rtlCol="0"/>
          <a:lstStyle>
            <a:lvl1pPr>
              <a:buNone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2B529D-945B-4FC4-9ECC-3EC453394E5F}" type="datetime1">
              <a:rPr lang="fr-FR" noProof="0" smtClean="0"/>
              <a:t>14/11/2025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339669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8" name="Espace réservé du texte vertical 2"/>
          <p:cNvSpPr>
            <a:spLocks noGrp="1"/>
          </p:cNvSpPr>
          <p:nvPr>
            <p:ph type="body" orient="vert" sz="quarter" idx="13" hasCustomPrompt="1"/>
          </p:nvPr>
        </p:nvSpPr>
        <p:spPr>
          <a:xfrm>
            <a:off x="913775" y="609601"/>
            <a:ext cx="7658724" cy="5181599"/>
          </a:xfrm>
        </p:spPr>
        <p:txBody>
          <a:bodyPr vert="eaVert" rtlCol="0"/>
          <a:lstStyle>
            <a:lvl1pPr>
              <a:buNone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38643B4-F3AA-45A6-B315-4792A5F55688}" type="datetime1">
              <a:rPr lang="fr-FR" noProof="0" smtClean="0"/>
              <a:t>14/11/2025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555640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 rtlCol="0" anchor="ctr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EA1599-3AD3-42AE-8428-F2CD95F6393A}" type="datetime1">
              <a:rPr lang="fr-FR" noProof="0" smtClean="0"/>
              <a:t>14/11/2025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024972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12" name="Espace réservé du contenu 2"/>
          <p:cNvSpPr>
            <a:spLocks noGrp="1"/>
          </p:cNvSpPr>
          <p:nvPr>
            <p:ph sz="quarter" idx="13" hasCustomPrompt="1"/>
          </p:nvPr>
        </p:nvSpPr>
        <p:spPr>
          <a:xfrm>
            <a:off x="913774" y="2367092"/>
            <a:ext cx="10363826" cy="3424107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E97113-AABC-4F8B-9F8E-39AC48EEC2DD}" type="datetime1">
              <a:rPr lang="fr-FR" noProof="0" smtClean="0"/>
              <a:t>14/11/2025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062707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rtlCol="0" anchor="b">
            <a:normAutofit/>
          </a:bodyPr>
          <a:lstStyle>
            <a:lvl1pPr>
              <a:defRPr sz="40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913774" y="3657457"/>
            <a:ext cx="10351752" cy="1368183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C86D82-351B-4792-AC59-D4F9871A614A}" type="datetime1">
              <a:rPr lang="fr-FR" noProof="0" smtClean="0"/>
              <a:t>14/11/2025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875351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12" name="Espace réservé du contenu 2"/>
          <p:cNvSpPr>
            <a:spLocks noGrp="1"/>
          </p:cNvSpPr>
          <p:nvPr>
            <p:ph sz="quarter" idx="13" hasCustomPrompt="1"/>
          </p:nvPr>
        </p:nvSpPr>
        <p:spPr>
          <a:xfrm>
            <a:off x="913774" y="2367092"/>
            <a:ext cx="5106026" cy="3424107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3" name="Espace réservé du contenu 3"/>
          <p:cNvSpPr>
            <a:spLocks noGrp="1"/>
          </p:cNvSpPr>
          <p:nvPr>
            <p:ph sz="quarter" idx="14" hasCustomPrompt="1"/>
          </p:nvPr>
        </p:nvSpPr>
        <p:spPr>
          <a:xfrm>
            <a:off x="6172200" y="2367092"/>
            <a:ext cx="5105400" cy="3424107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37297C0-9607-4F54-90C4-895420E86109}" type="datetime1">
              <a:rPr lang="fr-FR" noProof="0" smtClean="0"/>
              <a:t>14/11/2025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551646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1146328" y="2371018"/>
            <a:ext cx="4873474" cy="679994"/>
          </a:xfrm>
        </p:spPr>
        <p:txBody>
          <a:bodyPr rtlCol="0"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12" name="Espace réservé du contenu 3"/>
          <p:cNvSpPr>
            <a:spLocks noGrp="1"/>
          </p:cNvSpPr>
          <p:nvPr>
            <p:ph sz="quarter" idx="13" hasCustomPrompt="1"/>
          </p:nvPr>
        </p:nvSpPr>
        <p:spPr>
          <a:xfrm>
            <a:off x="913774" y="3051012"/>
            <a:ext cx="5106027" cy="2740187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6396423" y="2371018"/>
            <a:ext cx="4881804" cy="679994"/>
          </a:xfrm>
        </p:spPr>
        <p:txBody>
          <a:bodyPr rtlCol="0"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13" name="Espace réservé du contenu 5"/>
          <p:cNvSpPr>
            <a:spLocks noGrp="1"/>
          </p:cNvSpPr>
          <p:nvPr>
            <p:ph sz="quarter" idx="14" hasCustomPrompt="1"/>
          </p:nvPr>
        </p:nvSpPr>
        <p:spPr>
          <a:xfrm>
            <a:off x="6172200" y="3051012"/>
            <a:ext cx="5105401" cy="2740187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9EB9DB1-D669-4F3A-8771-6A2DACE9D9F4}" type="datetime1">
              <a:rPr lang="fr-FR" noProof="0" smtClean="0"/>
              <a:t>14/11/2025</a:t>
            </a:fld>
            <a:endParaRPr lang="fr-FR" noProof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720249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F04B7F6-DED3-463D-95BA-9CFACAE323D5}" type="datetime1">
              <a:rPr lang="fr-FR" noProof="0" smtClean="0"/>
              <a:t>14/11/2025</a:t>
            </a:fld>
            <a:endParaRPr lang="fr-FR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613326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9A56C45-5598-44F4-9A28-EC74B11AA518}" type="datetime1">
              <a:rPr lang="fr-FR" noProof="0" smtClean="0"/>
              <a:t>14/11/2025</a:t>
            </a:fld>
            <a:endParaRPr lang="fr-FR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753794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rtlCol="0" anchor="b"/>
          <a:lstStyle>
            <a:lvl1pPr algn="ctr">
              <a:defRPr sz="32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10" name="Espace réservé du contenu 2"/>
          <p:cNvSpPr>
            <a:spLocks noGrp="1"/>
          </p:cNvSpPr>
          <p:nvPr>
            <p:ph sz="quarter" idx="13" hasCustomPrompt="1"/>
          </p:nvPr>
        </p:nvSpPr>
        <p:spPr>
          <a:xfrm>
            <a:off x="5078062" y="609600"/>
            <a:ext cx="6200163" cy="5181599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913774" y="2632852"/>
            <a:ext cx="3935689" cy="3158348"/>
          </a:xfrm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C49F434-4EE7-48F2-8192-F36E996D6D28}" type="datetime1">
              <a:rPr lang="fr-FR" noProof="0" smtClean="0"/>
              <a:t>14/11/2025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885185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rtlCol="0" anchor="b"/>
          <a:lstStyle>
            <a:lvl1pPr algn="ctr">
              <a:defRPr sz="32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’image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2632852"/>
            <a:ext cx="5934949" cy="3158347"/>
          </a:xfrm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EA0DBB-E672-4A6D-9FC2-9ED42A339757}" type="datetime1">
              <a:rPr lang="fr-FR" noProof="0" smtClean="0"/>
              <a:t>14/11/2025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082491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-FR" noProof="0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rtl="0"/>
            <a:fld id="{E2C808CB-0262-46B1-93EA-9DF16CAA1D01}" type="datetime1">
              <a:rPr lang="fr-FR" noProof="0" smtClean="0"/>
              <a:t>14/11/2025</a:t>
            </a:fld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rtl="0"/>
            <a:fld id="{6D22F896-40B5-4ADD-8801-0D06FADFA095}" type="slidenum">
              <a:rPr lang="fr-FR" noProof="0" smtClean="0"/>
              <a:pPr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75226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705" r:id="rId18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hyperlink" Target="https://padlet.com/bertrand_randavel/le-ciel-et-la-terre-diw4d6wzg43k" TargetMode="External"/><Relationship Id="rId4" Type="http://schemas.openxmlformats.org/officeDocument/2006/relationships/hyperlink" Target="https://nuage02.apps.education.fr/index.php/s/6JMm98N622ibApq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1.xml"/><Relationship Id="rId11" Type="http://schemas.openxmlformats.org/officeDocument/2006/relationships/image" Target="../media/image13.png"/><Relationship Id="rId5" Type="http://schemas.openxmlformats.org/officeDocument/2006/relationships/image" Target="../media/image12.jpeg"/><Relationship Id="rId10" Type="http://schemas.microsoft.com/office/2007/relationships/diagramDrawing" Target="../diagrams/drawing1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2.xml"/><Relationship Id="rId11" Type="http://schemas.openxmlformats.org/officeDocument/2006/relationships/image" Target="../media/image14.png"/><Relationship Id="rId5" Type="http://schemas.openxmlformats.org/officeDocument/2006/relationships/image" Target="../media/image12.jpeg"/><Relationship Id="rId10" Type="http://schemas.microsoft.com/office/2007/relationships/diagramDrawing" Target="../diagrams/drawing2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nuage02.apps.education.fr/index.php/s/FfAGcHBgBStp8sx" TargetMode="External"/><Relationship Id="rId5" Type="http://schemas.openxmlformats.org/officeDocument/2006/relationships/image" Target="../media/image19.PNG"/><Relationship Id="rId4" Type="http://schemas.openxmlformats.org/officeDocument/2006/relationships/hyperlink" Target="https://nuage02.apps.education.fr/index.php/s/rESfJAxSmrXNz4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A391C69-E52F-4DC0-B51A-0DABC5484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pic>
        <p:nvPicPr>
          <p:cNvPr id="12" name="Image 2">
            <a:extLst>
              <a:ext uri="{FF2B5EF4-FFF2-40B4-BE49-F238E27FC236}">
                <a16:creationId xmlns:a16="http://schemas.microsoft.com/office/drawing/2014/main" id="{C3C7ED6A-DE7F-4002-9699-B659DE551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 13">
            <a:extLst>
              <a:ext uri="{FF2B5EF4-FFF2-40B4-BE49-F238E27FC236}">
                <a16:creationId xmlns:a16="http://schemas.microsoft.com/office/drawing/2014/main" id="{048390FD-448E-4FF2-AEE8-C46960568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59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BD259F2-A289-4420-B3EB-BBC6A904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BE7596B-F237-47DD-989E-9D8B0B49B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63563" y="1479550"/>
            <a:ext cx="5280026" cy="2149915"/>
          </a:xfrm>
        </p:spPr>
        <p:txBody>
          <a:bodyPr rtlCol="0">
            <a:normAutofit/>
          </a:bodyPr>
          <a:lstStyle/>
          <a:p>
            <a:pPr rtl="0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PARTENARIAT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Écoles - iut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063915B-82A1-4F1C-B5C6-3E18DDD972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07886" y="4210048"/>
            <a:ext cx="5280027" cy="1371599"/>
          </a:xfrm>
        </p:spPr>
        <p:txBody>
          <a:bodyPr rtlCol="0">
            <a:normAutofit fontScale="92500" lnSpcReduction="10000"/>
          </a:bodyPr>
          <a:lstStyle/>
          <a:p>
            <a:pPr rtl="0"/>
            <a:endParaRPr lang="fr-FR" dirty="0"/>
          </a:p>
          <a:p>
            <a:pPr rtl="0"/>
            <a:r>
              <a:rPr lang="fr-FR" dirty="0"/>
              <a:t>Mardi 18 novembre 2025</a:t>
            </a:r>
          </a:p>
          <a:p>
            <a:pPr rtl="0"/>
            <a:r>
              <a:rPr lang="fr-FR" dirty="0"/>
              <a:t>13h30 – 16h30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D05FB10-2137-4721-9556-A3DB05A679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192172" y="-3"/>
            <a:ext cx="7999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2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48FE65CB-EFD8-497D-A30A-093E20EAC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pic>
        <p:nvPicPr>
          <p:cNvPr id="115" name="Image 114">
            <a:extLst>
              <a:ext uri="{FF2B5EF4-FFF2-40B4-BE49-F238E27FC236}">
                <a16:creationId xmlns:a16="http://schemas.microsoft.com/office/drawing/2014/main" id="{E3265C2A-0A58-43AD-A406-8F4478E28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D1EF2F2-8BB1-4DE1-8D22-07471B8FCD3F}"/>
              </a:ext>
            </a:extLst>
          </p:cNvPr>
          <p:cNvSpPr txBox="1"/>
          <p:nvPr/>
        </p:nvSpPr>
        <p:spPr>
          <a:xfrm>
            <a:off x="7078320" y="153713"/>
            <a:ext cx="4646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Des séquences sont disponibles </a:t>
            </a:r>
            <a:r>
              <a:rPr lang="fr-FR" sz="3200" b="1" dirty="0">
                <a:hlinkClick r:id="rId4"/>
              </a:rPr>
              <a:t>ici</a:t>
            </a:r>
            <a:endParaRPr lang="fr-FR" sz="3200" b="1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B69AB19-250D-439A-A8CA-1E79941FC259}"/>
              </a:ext>
            </a:extLst>
          </p:cNvPr>
          <p:cNvSpPr txBox="1"/>
          <p:nvPr/>
        </p:nvSpPr>
        <p:spPr>
          <a:xfrm>
            <a:off x="6996407" y="3212389"/>
            <a:ext cx="44875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Et d’autres dont des liens vers des vidéos </a:t>
            </a:r>
            <a:r>
              <a:rPr lang="fr-FR" sz="3200" b="1" dirty="0">
                <a:hlinkClick r:id="rId5"/>
              </a:rPr>
              <a:t>ici</a:t>
            </a:r>
            <a:endParaRPr lang="fr-FR" sz="32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59AAF40-87C8-47A5-9C53-01B93EE04A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29" y="1682129"/>
            <a:ext cx="6424246" cy="428283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E1106FF-8A46-49A1-9F8B-1759DE253F4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301" y="639702"/>
            <a:ext cx="2569697" cy="2553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6FF1C33-0CA0-4FEA-9D0D-13CB710DBF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2302" y="4269551"/>
            <a:ext cx="2569698" cy="256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04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48FE65CB-EFD8-497D-A30A-093E20EAC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pic>
        <p:nvPicPr>
          <p:cNvPr id="115" name="Image 114">
            <a:extLst>
              <a:ext uri="{FF2B5EF4-FFF2-40B4-BE49-F238E27FC236}">
                <a16:creationId xmlns:a16="http://schemas.microsoft.com/office/drawing/2014/main" id="{E3265C2A-0A58-43AD-A406-8F4478E28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850B972-0B7A-40CD-9E79-07E8A87A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2439" y="529370"/>
            <a:ext cx="6759607" cy="922086"/>
          </a:xfrm>
        </p:spPr>
        <p:txBody>
          <a:bodyPr rtlCol="0">
            <a:noAutofit/>
          </a:bodyPr>
          <a:lstStyle/>
          <a:p>
            <a:pPr algn="l" rtl="0"/>
            <a:r>
              <a:rPr lang="fr-FR" sz="4000" b="1" dirty="0"/>
              <a:t>PRISE DE REPRÉSENTATIONS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344144-CBB0-4C7B-BCC5-13E92DFB6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6285" y="0"/>
            <a:ext cx="3265715" cy="2177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78833F1-7211-47CE-9E26-EDB567B8E4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631" y="1827337"/>
            <a:ext cx="4475773" cy="428928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3AF07E4-A29F-4D21-9768-DB673C5D89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7371" y="3387340"/>
            <a:ext cx="7386446" cy="205881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788BD7F-C51A-468D-B8B6-C43A32089A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7558" y="5596060"/>
            <a:ext cx="1987589" cy="1041118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88B67FDF-F85F-4C7F-894E-9F673027377A}"/>
              </a:ext>
            </a:extLst>
          </p:cNvPr>
          <p:cNvSpPr txBox="1"/>
          <p:nvPr/>
        </p:nvSpPr>
        <p:spPr>
          <a:xfrm>
            <a:off x="5546501" y="1964940"/>
            <a:ext cx="52683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latin typeface="Arial Rounded MT Bold" panose="020F0704030504030204" pitchFamily="34" charset="0"/>
                <a:cs typeface="Arial" panose="020B0604020202020204" pitchFamily="34" charset="0"/>
              </a:rPr>
              <a:t>Flashez ce </a:t>
            </a:r>
            <a:r>
              <a:rPr lang="fr-FR" sz="4000" b="1" dirty="0" err="1">
                <a:latin typeface="Arial Rounded MT Bold" panose="020F0704030504030204" pitchFamily="34" charset="0"/>
                <a:cs typeface="Arial" panose="020B0604020202020204" pitchFamily="34" charset="0"/>
              </a:rPr>
              <a:t>QrCode</a:t>
            </a:r>
            <a:r>
              <a:rPr lang="fr-FR" sz="4000" b="1" dirty="0"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4000" dirty="0">
                <a:solidFill>
                  <a:schemeClr val="tx2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Ou</a:t>
            </a:r>
          </a:p>
        </p:txBody>
      </p:sp>
      <p:sp>
        <p:nvSpPr>
          <p:cNvPr id="21" name="Flèche : gauche 20">
            <a:extLst>
              <a:ext uri="{FF2B5EF4-FFF2-40B4-BE49-F238E27FC236}">
                <a16:creationId xmlns:a16="http://schemas.microsoft.com/office/drawing/2014/main" id="{7AAF1768-9902-4C50-ADF9-36BF16C9189B}"/>
              </a:ext>
            </a:extLst>
          </p:cNvPr>
          <p:cNvSpPr/>
          <p:nvPr/>
        </p:nvSpPr>
        <p:spPr>
          <a:xfrm>
            <a:off x="4577371" y="2177144"/>
            <a:ext cx="854901" cy="217714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6403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630259-2E99-42C6-925A-ED71BD9ED2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D7ECD05-B4E0-4A46-AE36-17B3B1B20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2065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10643E1-7ABA-4C1E-A734-A26C5D704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2064" y="0"/>
            <a:ext cx="4059936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2068" y="521822"/>
            <a:ext cx="2844002" cy="373674"/>
          </a:xfrm>
          <a:noFill/>
        </p:spPr>
        <p:txBody>
          <a:bodyPr rtlCol="0">
            <a:normAutofit fontScale="90000"/>
          </a:bodyPr>
          <a:lstStyle/>
          <a:p>
            <a:pPr algn="l" rtl="0"/>
            <a:r>
              <a:rPr lang="fr-FR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RETENIR :</a:t>
            </a:r>
          </a:p>
        </p:txBody>
      </p:sp>
      <p:graphicFrame>
        <p:nvGraphicFramePr>
          <p:cNvPr id="6" name="Espace réservé du contenu 5" descr="Graphique">
            <a:extLst>
              <a:ext uri="{FF2B5EF4-FFF2-40B4-BE49-F238E27FC236}">
                <a16:creationId xmlns:a16="http://schemas.microsoft.com/office/drawing/2014/main" id="{4F8339CB-596F-46C7-A612-EA1CB5750E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5957648"/>
              </p:ext>
            </p:extLst>
          </p:nvPr>
        </p:nvGraphicFramePr>
        <p:xfrm>
          <a:off x="530942" y="442452"/>
          <a:ext cx="7108723" cy="5899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4A3A9F29-58CD-4CD6-95B7-9E9D01C25609}"/>
              </a:ext>
            </a:extLst>
          </p:cNvPr>
          <p:cNvSpPr txBox="1"/>
          <p:nvPr/>
        </p:nvSpPr>
        <p:spPr>
          <a:xfrm>
            <a:off x="8242609" y="1417318"/>
            <a:ext cx="394939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400" dirty="0"/>
              <a:t>L’importance de la manipulation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400" dirty="0"/>
              <a:t>Les élèves ont déjà des représentations initiales sur lesquelles il faut rebondir.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400" dirty="0"/>
              <a:t>Une hétérogénéité importante et réelle.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400" dirty="0"/>
              <a:t>Ils sont capables de formuler des hypothèses et de les tester si on les accompagne.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4A631C6-B17E-4F41-B054-86715D7652EA}"/>
              </a:ext>
            </a:extLst>
          </p:cNvPr>
          <p:cNvSpPr txBox="1"/>
          <p:nvPr/>
        </p:nvSpPr>
        <p:spPr>
          <a:xfrm>
            <a:off x="1963367" y="6076683"/>
            <a:ext cx="5922497" cy="523220"/>
          </a:xfrm>
          <a:prstGeom prst="rect">
            <a:avLst/>
          </a:prstGeom>
          <a:solidFill>
            <a:schemeClr val="accent2">
              <a:hueOff val="0"/>
              <a:satOff val="0"/>
              <a:lumOff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b="1" dirty="0"/>
              <a:t>Comment bien respecter ces critères ?</a:t>
            </a:r>
          </a:p>
        </p:txBody>
      </p:sp>
    </p:spTree>
    <p:extLst>
      <p:ext uri="{BB962C8B-B14F-4D97-AF65-F5344CB8AC3E}">
        <p14:creationId xmlns:p14="http://schemas.microsoft.com/office/powerpoint/2010/main" val="4112772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630259-2E99-42C6-925A-ED71BD9ED2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D7ECD05-B4E0-4A46-AE36-17B3B1B20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2065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10643E1-7ABA-4C1E-A734-A26C5D704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2064" y="0"/>
            <a:ext cx="4059936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2609" y="634363"/>
            <a:ext cx="3175304" cy="373674"/>
          </a:xfrm>
          <a:noFill/>
        </p:spPr>
        <p:txBody>
          <a:bodyPr rtlCol="0">
            <a:normAutofit fontScale="90000"/>
          </a:bodyPr>
          <a:lstStyle/>
          <a:p>
            <a:pPr algn="l" rtl="0"/>
            <a:r>
              <a:rPr lang="fr-FR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démarche scientifique :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A3A9F29-58CD-4CD6-95B7-9E9D01C25609}"/>
              </a:ext>
            </a:extLst>
          </p:cNvPr>
          <p:cNvSpPr txBox="1"/>
          <p:nvPr/>
        </p:nvSpPr>
        <p:spPr>
          <a:xfrm>
            <a:off x="8168076" y="1642400"/>
            <a:ext cx="39493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2800" dirty="0"/>
              <a:t>Établir une problématique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800" dirty="0"/>
              <a:t>Émettre des hypothèses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800" dirty="0"/>
              <a:t>Expérimenter pour valider ces hypothèses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800" dirty="0"/>
              <a:t>Analyser les résultats obtenus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800" dirty="0"/>
              <a:t>Structurer la (ou le)s connaissance(s)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E97D1A0-EEA9-42B6-BCEC-168DA066E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91178" flipH="1">
            <a:off x="825599" y="-6904"/>
            <a:ext cx="6202381" cy="5855318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</p:spTree>
    <p:extLst>
      <p:ext uri="{BB962C8B-B14F-4D97-AF65-F5344CB8AC3E}">
        <p14:creationId xmlns:p14="http://schemas.microsoft.com/office/powerpoint/2010/main" val="933061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F86BEAF-FD24-4827-AD37-6785EBC9C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C3B8C6B-63CA-4384-8059-2036BE520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pic>
        <p:nvPicPr>
          <p:cNvPr id="28" name="Image 2">
            <a:extLst>
              <a:ext uri="{FF2B5EF4-FFF2-40B4-BE49-F238E27FC236}">
                <a16:creationId xmlns:a16="http://schemas.microsoft.com/office/drawing/2014/main" id="{F5B52056-26AD-4841-8A16-C1D9E3C09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Espace réservé du contenu 5" descr="Formule">
            <a:extLst>
              <a:ext uri="{FF2B5EF4-FFF2-40B4-BE49-F238E27FC236}">
                <a16:creationId xmlns:a16="http://schemas.microsoft.com/office/drawing/2014/main" id="{29B78601-F415-4A48-AB86-2F6B81FA913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0" y="10"/>
            <a:ext cx="4024741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71B03AA-C0EB-4104-84F8-E1AB8BFBE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47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09C2B723-6C2F-49DE-A429-50BDFD1AD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2" name="Espace réservé du contenu 8" descr="Graphique SmartArt">
            <a:extLst>
              <a:ext uri="{FF2B5EF4-FFF2-40B4-BE49-F238E27FC236}">
                <a16:creationId xmlns:a16="http://schemas.microsoft.com/office/drawing/2014/main" id="{392A9BA3-CD8D-4E63-8279-5904B3797DA7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023936180"/>
              </p:ext>
            </p:extLst>
          </p:nvPr>
        </p:nvGraphicFramePr>
        <p:xfrm>
          <a:off x="0" y="1285567"/>
          <a:ext cx="6812553" cy="4286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0C96BE4F-DF17-45A1-8143-27E226FE23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15766" y="91282"/>
            <a:ext cx="7230097" cy="667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36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F86BEAF-FD24-4827-AD37-6785EBC9C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C3B8C6B-63CA-4384-8059-2036BE520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pic>
        <p:nvPicPr>
          <p:cNvPr id="28" name="Image 2">
            <a:extLst>
              <a:ext uri="{FF2B5EF4-FFF2-40B4-BE49-F238E27FC236}">
                <a16:creationId xmlns:a16="http://schemas.microsoft.com/office/drawing/2014/main" id="{F5B52056-26AD-4841-8A16-C1D9E3C09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Espace réservé du contenu 5" descr="Formule">
            <a:extLst>
              <a:ext uri="{FF2B5EF4-FFF2-40B4-BE49-F238E27FC236}">
                <a16:creationId xmlns:a16="http://schemas.microsoft.com/office/drawing/2014/main" id="{29B78601-F415-4A48-AB86-2F6B81FA913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0" y="10"/>
            <a:ext cx="4024741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71B03AA-C0EB-4104-84F8-E1AB8BFBE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47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09C2B723-6C2F-49DE-A429-50BDFD1AD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2" name="Espace réservé du contenu 8" descr="Graphique SmartArt">
            <a:extLst>
              <a:ext uri="{FF2B5EF4-FFF2-40B4-BE49-F238E27FC236}">
                <a16:creationId xmlns:a16="http://schemas.microsoft.com/office/drawing/2014/main" id="{392A9BA3-CD8D-4E63-8279-5904B3797DA7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127466667"/>
              </p:ext>
            </p:extLst>
          </p:nvPr>
        </p:nvGraphicFramePr>
        <p:xfrm>
          <a:off x="0" y="1285567"/>
          <a:ext cx="6812553" cy="4286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F8B9457F-EDD7-4CDB-A9D1-DBD2027FA5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03042" y="56271"/>
            <a:ext cx="7444462" cy="672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03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2255CADE-DCE0-447F-B290-2AE78E5E5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pic>
        <p:nvPicPr>
          <p:cNvPr id="52" name="Image 2">
            <a:extLst>
              <a:ext uri="{FF2B5EF4-FFF2-40B4-BE49-F238E27FC236}">
                <a16:creationId xmlns:a16="http://schemas.microsoft.com/office/drawing/2014/main" id="{240987D2-7FAC-4B65-A97B-0EAADE73B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27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4245587C-701C-48A1-9B6B-10C3DF81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3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id="{2E5CF545-7AAF-4A13-8871-089E929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2B77B0A-41A1-428C-897D-2AEE4B4A5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692" y="130626"/>
            <a:ext cx="4992990" cy="13334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-FR" sz="4000" b="1" dirty="0"/>
              <a:t>Construction de séances/</a:t>
            </a:r>
            <a:r>
              <a:rPr lang="fr-FR" sz="4000" b="1" dirty="0" err="1"/>
              <a:t>sÉquences</a:t>
            </a:r>
            <a:endParaRPr lang="fr-FR" sz="4000" b="1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38BA689-20E2-4C6E-9788-5A871F3D1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40049" y="1862037"/>
            <a:ext cx="4563652" cy="4317219"/>
          </a:xfrm>
        </p:spPr>
        <p:txBody>
          <a:bodyPr vert="horz" lIns="91440" tIns="45720" rIns="91440" bIns="45720" rtlCol="0">
            <a:normAutofit fontScale="32500" lnSpcReduction="20000"/>
          </a:bodyPr>
          <a:lstStyle/>
          <a:p>
            <a:pPr algn="l" rtl="0"/>
            <a:r>
              <a:rPr lang="fr-FR" sz="7400" cap="non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Avant, il est important de se poser les bonnes questions :</a:t>
            </a:r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fr-FR" sz="7400" cap="non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je dois apporter des réponses à toutes les questions des élèves ?</a:t>
            </a:r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fr-FR" sz="7400" cap="non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je dois répondre à toutes les demandes de construction ?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819F0F1-1DF6-402B-9F61-667887C55E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56" y="0"/>
            <a:ext cx="69419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10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2255CADE-DCE0-447F-B290-2AE78E5E5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pic>
        <p:nvPicPr>
          <p:cNvPr id="52" name="Image 2">
            <a:extLst>
              <a:ext uri="{FF2B5EF4-FFF2-40B4-BE49-F238E27FC236}">
                <a16:creationId xmlns:a16="http://schemas.microsoft.com/office/drawing/2014/main" id="{240987D2-7FAC-4B65-A97B-0EAADE73B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27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4245587C-701C-48A1-9B6B-10C3DF81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3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id="{2E5CF545-7AAF-4A13-8871-089E929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2B77B0A-41A1-428C-897D-2AEE4B4A5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0" y="1059093"/>
            <a:ext cx="6223128" cy="8029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-FR" sz="4000" b="1" dirty="0"/>
              <a:t>Mise en application :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38BA689-20E2-4C6E-9788-5A871F3D1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73717" y="130626"/>
            <a:ext cx="5072275" cy="698283"/>
          </a:xfr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algn="l" rtl="0"/>
            <a:r>
              <a:rPr lang="fr-FR" sz="7400" cap="non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 groupe, selon la thématique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B5B686-E38D-4C68-AB57-9FFAA77FD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" y="2291556"/>
            <a:ext cx="5645248" cy="3763499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AFD4349-39C3-485F-A963-F86DD56A22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2985" y="1617465"/>
            <a:ext cx="5072275" cy="3381516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F5B04B92-32B8-419C-873A-2E18AA3D725A}"/>
              </a:ext>
            </a:extLst>
          </p:cNvPr>
          <p:cNvSpPr txBox="1">
            <a:spLocks/>
          </p:cNvSpPr>
          <p:nvPr/>
        </p:nvSpPr>
        <p:spPr>
          <a:xfrm>
            <a:off x="7829658" y="5356772"/>
            <a:ext cx="5072275" cy="6982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2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b="1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Objectif :</a:t>
            </a:r>
            <a:br>
              <a:rPr lang="fr-FR" sz="2800" b="1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800" b="1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Préparer la première séance</a:t>
            </a:r>
          </a:p>
        </p:txBody>
      </p:sp>
    </p:spTree>
    <p:extLst>
      <p:ext uri="{BB962C8B-B14F-4D97-AF65-F5344CB8AC3E}">
        <p14:creationId xmlns:p14="http://schemas.microsoft.com/office/powerpoint/2010/main" val="3593829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48FE65CB-EFD8-497D-A30A-093E20EAC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pic>
        <p:nvPicPr>
          <p:cNvPr id="115" name="Image 114">
            <a:extLst>
              <a:ext uri="{FF2B5EF4-FFF2-40B4-BE49-F238E27FC236}">
                <a16:creationId xmlns:a16="http://schemas.microsoft.com/office/drawing/2014/main" id="{E3265C2A-0A58-43AD-A406-8F4478E28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D1EF2F2-8BB1-4DE1-8D22-07471B8FCD3F}"/>
              </a:ext>
            </a:extLst>
          </p:cNvPr>
          <p:cNvSpPr txBox="1"/>
          <p:nvPr/>
        </p:nvSpPr>
        <p:spPr>
          <a:xfrm>
            <a:off x="7127630" y="773723"/>
            <a:ext cx="4646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Les critères d’évaluation sont recensés sur </a:t>
            </a:r>
            <a:r>
              <a:rPr lang="fr-FR" sz="3200" b="1" dirty="0">
                <a:hlinkClick r:id="rId4"/>
              </a:rPr>
              <a:t>une grille</a:t>
            </a:r>
            <a:endParaRPr lang="fr-FR" sz="3200" b="1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FBCD28C-0D1E-4B20-A956-21E405034E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17785"/>
            <a:ext cx="6709703" cy="447313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2B69AB19-250D-439A-A8CA-1E79941FC259}"/>
              </a:ext>
            </a:extLst>
          </p:cNvPr>
          <p:cNvSpPr txBox="1"/>
          <p:nvPr/>
        </p:nvSpPr>
        <p:spPr>
          <a:xfrm>
            <a:off x="7286478" y="2739683"/>
            <a:ext cx="44875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Après chaque intervention un compte rendu doit être envoyé à l’enseignant(e), et à votre professeur.</a:t>
            </a:r>
          </a:p>
          <a:p>
            <a:r>
              <a:rPr lang="fr-FR" sz="3200" b="1" dirty="0">
                <a:hlinkClick r:id="rId6"/>
              </a:rPr>
              <a:t>Fiche de compte rendu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3992823858"/>
      </p:ext>
    </p:extLst>
  </p:cSld>
  <p:clrMapOvr>
    <a:masterClrMapping/>
  </p:clrMapOvr>
</p:sld>
</file>

<file path=ppt/theme/theme1.xml><?xml version="1.0" encoding="utf-8"?>
<a:theme xmlns:a="http://schemas.openxmlformats.org/drawingml/2006/main" name="Gouttelette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0521331_TF33443810_Win32" id="{6A42EC84-903C-4159-A4E1-3FF4EB770DE4}" vid="{408142B1-B405-4455-B45A-1DCBB666253C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BA7D41-7EBD-45D7-AFB8-22EF4BFA6BA2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purl.org/dc/terms/"/>
    <ds:schemaRef ds:uri="http://purl.org/dc/elements/1.1/"/>
    <ds:schemaRef ds:uri="http://schemas.microsoft.com/office/2006/documentManagement/types"/>
    <ds:schemaRef ds:uri="16c05727-aa75-4e4a-9b5f-8a80a1165891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8E52988-C458-4121-9BF8-864CDB291D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9C9275B-1E7E-409A-9467-302622C468D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Conception pour laboratoires</Template>
  <TotalTime>93</TotalTime>
  <Words>226</Words>
  <Application>Microsoft Office PowerPoint</Application>
  <PresentationFormat>Grand écran</PresentationFormat>
  <Paragraphs>44</Paragraphs>
  <Slides>10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6" baseType="lpstr">
      <vt:lpstr>Arial</vt:lpstr>
      <vt:lpstr>Arial Rounded MT Bold</vt:lpstr>
      <vt:lpstr>Calibri</vt:lpstr>
      <vt:lpstr>Tw Cen MT</vt:lpstr>
      <vt:lpstr>Wingdings</vt:lpstr>
      <vt:lpstr>Gouttelette</vt:lpstr>
      <vt:lpstr>PARTENARIAT Écoles - iut</vt:lpstr>
      <vt:lpstr>PRISE DE REPRÉSENTATIONS</vt:lpstr>
      <vt:lpstr>À RETENIR :</vt:lpstr>
      <vt:lpstr>La démarche scientifique :</vt:lpstr>
      <vt:lpstr>Présentation PowerPoint</vt:lpstr>
      <vt:lpstr>Présentation PowerPoint</vt:lpstr>
      <vt:lpstr>Construction de séances/sÉquences</vt:lpstr>
      <vt:lpstr>Mise en application :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PARTENARIAT Écoles - iut</dc:title>
  <dc:creator>Stéphane Tank</dc:creator>
  <cp:lastModifiedBy>Stéphane Tank</cp:lastModifiedBy>
  <cp:revision>12</cp:revision>
  <cp:lastPrinted>2025-11-14T09:49:48Z</cp:lastPrinted>
  <dcterms:created xsi:type="dcterms:W3CDTF">2025-11-14T08:29:41Z</dcterms:created>
  <dcterms:modified xsi:type="dcterms:W3CDTF">2025-11-14T11:11:48Z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