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(MS)" panose="020B0604020202020204" charset="0"/>
      <p:regular r:id="rId18"/>
    </p:embeddedFont>
    <p:embeddedFont>
      <p:font typeface="Gagalin" panose="020B0604020202020204" charset="0"/>
      <p:regular r:id="rId19"/>
    </p:embeddedFont>
    <p:embeddedFont>
      <p:font typeface="Mixa" panose="020B0604020202020204" charset="0"/>
      <p:regular r:id="rId20"/>
    </p:embeddedFont>
    <p:embeddedFont>
      <p:font typeface="Open Sans Bold" panose="020B0604020202020204" charset="0"/>
      <p:regular r:id="rId21"/>
      <p:bold r:id="rId22"/>
    </p:embeddedFont>
    <p:embeddedFont>
      <p:font typeface="Roca One Bold" panose="020B0604020202020204" charset="0"/>
      <p:regular r:id="rId23"/>
      <p:bold r:id="rId24"/>
    </p:embeddedFont>
    <p:embeddedFont>
      <p:font typeface="Varela Round" panose="020B0604020202020204" charset="-79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587" autoAdjust="0"/>
  </p:normalViewPr>
  <p:slideViewPr>
    <p:cSldViewPr>
      <p:cViewPr varScale="1">
        <p:scale>
          <a:sx n="49" d="100"/>
          <a:sy n="49" d="100"/>
        </p:scale>
        <p:origin x="57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nuage02.apps.education.fr/index.php/s/G5WpSqr9cSijRKS" TargetMode="External"/><Relationship Id="rId3" Type="http://schemas.openxmlformats.org/officeDocument/2006/relationships/image" Target="../media/image58.png"/><Relationship Id="rId7" Type="http://schemas.openxmlformats.org/officeDocument/2006/relationships/hyperlink" Target="https://nuage02.apps.education.fr/index.php/s/eH88CTS8p8eoept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5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en71-chalon1.cir.ac-dijon.fr/wp-content/uploads/sites/9/Robots/Presentation_kit_robotique_ac-mp.pdf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nuage02.apps.education.fr/index.php/s/K8iBzKEasxyXsrH" TargetMode="External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28.png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12" Type="http://schemas.openxmlformats.org/officeDocument/2006/relationships/image" Target="../media/image2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22.png"/><Relationship Id="rId5" Type="http://schemas.openxmlformats.org/officeDocument/2006/relationships/image" Target="../media/image24.png"/><Relationship Id="rId10" Type="http://schemas.openxmlformats.org/officeDocument/2006/relationships/image" Target="../media/image7.svg"/><Relationship Id="rId4" Type="http://schemas.openxmlformats.org/officeDocument/2006/relationships/image" Target="../media/image11.svg"/><Relationship Id="rId9" Type="http://schemas.openxmlformats.org/officeDocument/2006/relationships/image" Target="../media/image6.png"/><Relationship Id="rId14" Type="http://schemas.openxmlformats.org/officeDocument/2006/relationships/image" Target="../media/image2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6.png"/><Relationship Id="rId7" Type="http://schemas.openxmlformats.org/officeDocument/2006/relationships/image" Target="../media/image22.png"/><Relationship Id="rId12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52.png"/><Relationship Id="rId5" Type="http://schemas.openxmlformats.org/officeDocument/2006/relationships/image" Target="../media/image6.png"/><Relationship Id="rId10" Type="http://schemas.openxmlformats.org/officeDocument/2006/relationships/image" Target="../media/image29.svg"/><Relationship Id="rId4" Type="http://schemas.openxmlformats.org/officeDocument/2006/relationships/image" Target="../media/image27.sv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4.png"/><Relationship Id="rId7" Type="http://schemas.openxmlformats.org/officeDocument/2006/relationships/image" Target="../media/image1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hyperlink" Target="https://padlet.com/atice_chalon1/ressources-codage-programmation-algorithmie-b4q2ft36m7sk" TargetMode="External"/><Relationship Id="rId4" Type="http://schemas.openxmlformats.org/officeDocument/2006/relationships/image" Target="../media/image55.svg"/><Relationship Id="rId9" Type="http://schemas.openxmlformats.org/officeDocument/2006/relationships/image" Target="../media/image5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openxmlformats.org/officeDocument/2006/relationships/hyperlink" Target="https://lightbot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hyperlink" Target="https://numerique53.ac-nantes.fr/ressources/tuxbot/index.php" TargetMode="External"/><Relationship Id="rId10" Type="http://schemas.openxmlformats.org/officeDocument/2006/relationships/image" Target="../media/image57.svg"/><Relationship Id="rId4" Type="http://schemas.openxmlformats.org/officeDocument/2006/relationships/image" Target="../media/image59.svg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2126758" y="2141688"/>
            <a:ext cx="13945790" cy="6161504"/>
          </a:xfrm>
          <a:custGeom>
            <a:avLst/>
            <a:gdLst/>
            <a:ahLst/>
            <a:cxnLst/>
            <a:rect l="l" t="t" r="r" b="b"/>
            <a:pathLst>
              <a:path w="13945790" h="6161504">
                <a:moveTo>
                  <a:pt x="0" y="0"/>
                </a:moveTo>
                <a:lnTo>
                  <a:pt x="13945791" y="0"/>
                </a:lnTo>
                <a:lnTo>
                  <a:pt x="13945791" y="6161504"/>
                </a:lnTo>
                <a:lnTo>
                  <a:pt x="0" y="61615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3227816" y="1741152"/>
            <a:ext cx="502856" cy="482742"/>
          </a:xfrm>
          <a:custGeom>
            <a:avLst/>
            <a:gdLst/>
            <a:ahLst/>
            <a:cxnLst/>
            <a:rect l="l" t="t" r="r" b="b"/>
            <a:pathLst>
              <a:path w="502856" h="482742">
                <a:moveTo>
                  <a:pt x="0" y="0"/>
                </a:moveTo>
                <a:lnTo>
                  <a:pt x="502856" y="0"/>
                </a:lnTo>
                <a:lnTo>
                  <a:pt x="502856" y="482742"/>
                </a:lnTo>
                <a:lnTo>
                  <a:pt x="0" y="482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13224851" y="8303192"/>
            <a:ext cx="502856" cy="482742"/>
          </a:xfrm>
          <a:custGeom>
            <a:avLst/>
            <a:gdLst/>
            <a:ahLst/>
            <a:cxnLst/>
            <a:rect l="l" t="t" r="r" b="b"/>
            <a:pathLst>
              <a:path w="502856" h="482742">
                <a:moveTo>
                  <a:pt x="0" y="0"/>
                </a:moveTo>
                <a:lnTo>
                  <a:pt x="502856" y="0"/>
                </a:lnTo>
                <a:lnTo>
                  <a:pt x="502856" y="482742"/>
                </a:lnTo>
                <a:lnTo>
                  <a:pt x="0" y="4827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 rot="2416153">
            <a:off x="8658520" y="6565587"/>
            <a:ext cx="1847411" cy="2762484"/>
          </a:xfrm>
          <a:custGeom>
            <a:avLst/>
            <a:gdLst/>
            <a:ahLst/>
            <a:cxnLst/>
            <a:rect l="l" t="t" r="r" b="b"/>
            <a:pathLst>
              <a:path w="1847411" h="2762484">
                <a:moveTo>
                  <a:pt x="0" y="0"/>
                </a:moveTo>
                <a:lnTo>
                  <a:pt x="1847412" y="0"/>
                </a:lnTo>
                <a:lnTo>
                  <a:pt x="1847412" y="2762484"/>
                </a:lnTo>
                <a:lnTo>
                  <a:pt x="0" y="27624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6458519" y="805394"/>
            <a:ext cx="2216405" cy="2836998"/>
          </a:xfrm>
          <a:custGeom>
            <a:avLst/>
            <a:gdLst/>
            <a:ahLst/>
            <a:cxnLst/>
            <a:rect l="l" t="t" r="r" b="b"/>
            <a:pathLst>
              <a:path w="2216405" h="2836998">
                <a:moveTo>
                  <a:pt x="0" y="0"/>
                </a:moveTo>
                <a:lnTo>
                  <a:pt x="2216404" y="0"/>
                </a:lnTo>
                <a:lnTo>
                  <a:pt x="2216404" y="2836999"/>
                </a:lnTo>
                <a:lnTo>
                  <a:pt x="0" y="283699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 rot="1863273">
            <a:off x="14727448" y="3519105"/>
            <a:ext cx="649022" cy="4056386"/>
          </a:xfrm>
          <a:custGeom>
            <a:avLst/>
            <a:gdLst/>
            <a:ahLst/>
            <a:cxnLst/>
            <a:rect l="l" t="t" r="r" b="b"/>
            <a:pathLst>
              <a:path w="649022" h="4056386">
                <a:moveTo>
                  <a:pt x="0" y="0"/>
                </a:moveTo>
                <a:lnTo>
                  <a:pt x="649022" y="0"/>
                </a:lnTo>
                <a:lnTo>
                  <a:pt x="649022" y="4056387"/>
                </a:lnTo>
                <a:lnTo>
                  <a:pt x="0" y="405638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TextBox 9"/>
          <p:cNvSpPr txBox="1"/>
          <p:nvPr/>
        </p:nvSpPr>
        <p:spPr>
          <a:xfrm>
            <a:off x="3479244" y="3680660"/>
            <a:ext cx="11329512" cy="2702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10400">
                <a:solidFill>
                  <a:srgbClr val="2E2C7F"/>
                </a:solidFill>
                <a:latin typeface="Gagalin"/>
              </a:rPr>
              <a:t>FORMATION CLASSE ROBOTS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23949" y="9505314"/>
            <a:ext cx="6000520" cy="4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 dirty="0">
                <a:solidFill>
                  <a:srgbClr val="2E2C7F"/>
                </a:solidFill>
                <a:latin typeface="Roca One Bold"/>
              </a:rPr>
              <a:t>MERCREDI 5 MAI 2025</a:t>
            </a:r>
          </a:p>
        </p:txBody>
      </p:sp>
      <p:sp>
        <p:nvSpPr>
          <p:cNvPr id="11" name="Freeform 11"/>
          <p:cNvSpPr/>
          <p:nvPr/>
        </p:nvSpPr>
        <p:spPr>
          <a:xfrm>
            <a:off x="96807" y="-993840"/>
            <a:ext cx="5262041" cy="2183747"/>
          </a:xfrm>
          <a:custGeom>
            <a:avLst/>
            <a:gdLst/>
            <a:ahLst/>
            <a:cxnLst/>
            <a:rect l="l" t="t" r="r" b="b"/>
            <a:pathLst>
              <a:path w="5262041" h="2183747">
                <a:moveTo>
                  <a:pt x="0" y="0"/>
                </a:moveTo>
                <a:lnTo>
                  <a:pt x="5262042" y="0"/>
                </a:lnTo>
                <a:lnTo>
                  <a:pt x="5262042" y="2183747"/>
                </a:lnTo>
                <a:lnTo>
                  <a:pt x="0" y="218374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12531345" y="-2235847"/>
            <a:ext cx="4078795" cy="4114800"/>
          </a:xfrm>
          <a:custGeom>
            <a:avLst/>
            <a:gdLst/>
            <a:ahLst/>
            <a:cxnLst/>
            <a:rect l="l" t="t" r="r" b="b"/>
            <a:pathLst>
              <a:path w="4078795" h="4114800">
                <a:moveTo>
                  <a:pt x="0" y="0"/>
                </a:moveTo>
                <a:lnTo>
                  <a:pt x="4078796" y="0"/>
                </a:lnTo>
                <a:lnTo>
                  <a:pt x="40787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 rot="3928571">
            <a:off x="2391658" y="2472534"/>
            <a:ext cx="434983" cy="3025969"/>
          </a:xfrm>
          <a:custGeom>
            <a:avLst/>
            <a:gdLst/>
            <a:ahLst/>
            <a:cxnLst/>
            <a:rect l="l" t="t" r="r" b="b"/>
            <a:pathLst>
              <a:path w="434983" h="3025969">
                <a:moveTo>
                  <a:pt x="0" y="0"/>
                </a:moveTo>
                <a:lnTo>
                  <a:pt x="434983" y="0"/>
                </a:lnTo>
                <a:lnTo>
                  <a:pt x="434983" y="3025969"/>
                </a:lnTo>
                <a:lnTo>
                  <a:pt x="0" y="302596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>
            <a:off x="14552741" y="794682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376212" y="2798603"/>
            <a:ext cx="1036023" cy="722626"/>
          </a:xfrm>
          <a:custGeom>
            <a:avLst/>
            <a:gdLst/>
            <a:ahLst/>
            <a:cxnLst/>
            <a:rect l="l" t="t" r="r" b="b"/>
            <a:pathLst>
              <a:path w="1036023" h="722626">
                <a:moveTo>
                  <a:pt x="0" y="0"/>
                </a:moveTo>
                <a:lnTo>
                  <a:pt x="1036023" y="0"/>
                </a:lnTo>
                <a:lnTo>
                  <a:pt x="1036023" y="722627"/>
                </a:lnTo>
                <a:lnTo>
                  <a:pt x="0" y="72262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5689079" y="8544563"/>
            <a:ext cx="1036023" cy="722626"/>
          </a:xfrm>
          <a:custGeom>
            <a:avLst/>
            <a:gdLst/>
            <a:ahLst/>
            <a:cxnLst/>
            <a:rect l="l" t="t" r="r" b="b"/>
            <a:pathLst>
              <a:path w="1036023" h="722626">
                <a:moveTo>
                  <a:pt x="0" y="0"/>
                </a:moveTo>
                <a:lnTo>
                  <a:pt x="1036023" y="0"/>
                </a:lnTo>
                <a:lnTo>
                  <a:pt x="1036023" y="722626"/>
                </a:lnTo>
                <a:lnTo>
                  <a:pt x="0" y="72262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3" name="Freeform 3"/>
          <p:cNvSpPr/>
          <p:nvPr/>
        </p:nvSpPr>
        <p:spPr>
          <a:xfrm>
            <a:off x="2126758" y="2141688"/>
            <a:ext cx="13945790" cy="6161504"/>
          </a:xfrm>
          <a:custGeom>
            <a:avLst/>
            <a:gdLst/>
            <a:ahLst/>
            <a:cxnLst/>
            <a:rect l="l" t="t" r="r" b="b"/>
            <a:pathLst>
              <a:path w="13945790" h="6161504">
                <a:moveTo>
                  <a:pt x="0" y="0"/>
                </a:moveTo>
                <a:lnTo>
                  <a:pt x="13945791" y="0"/>
                </a:lnTo>
                <a:lnTo>
                  <a:pt x="13945791" y="6161504"/>
                </a:lnTo>
                <a:lnTo>
                  <a:pt x="0" y="61615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 rot="-224683">
            <a:off x="2321764" y="2050995"/>
            <a:ext cx="11424193" cy="1717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1"/>
              </a:lnSpc>
              <a:spcBef>
                <a:spcPct val="0"/>
              </a:spcBef>
            </a:pPr>
            <a:r>
              <a:rPr lang="en-US" sz="10001">
                <a:solidFill>
                  <a:srgbClr val="000000"/>
                </a:solidFill>
                <a:latin typeface="Gagalin"/>
              </a:rPr>
              <a:t>Les robots</a:t>
            </a:r>
          </a:p>
        </p:txBody>
      </p:sp>
      <p:sp>
        <p:nvSpPr>
          <p:cNvPr id="5" name="Freeform 5"/>
          <p:cNvSpPr/>
          <p:nvPr/>
        </p:nvSpPr>
        <p:spPr>
          <a:xfrm>
            <a:off x="12254730" y="-159412"/>
            <a:ext cx="5004570" cy="4617187"/>
          </a:xfrm>
          <a:custGeom>
            <a:avLst/>
            <a:gdLst/>
            <a:ahLst/>
            <a:cxnLst/>
            <a:rect l="l" t="t" r="r" b="b"/>
            <a:pathLst>
              <a:path w="5004570" h="4617187">
                <a:moveTo>
                  <a:pt x="0" y="0"/>
                </a:moveTo>
                <a:lnTo>
                  <a:pt x="5004570" y="0"/>
                </a:lnTo>
                <a:lnTo>
                  <a:pt x="5004570" y="4617188"/>
                </a:lnTo>
                <a:lnTo>
                  <a:pt x="0" y="46171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2731436" y="5143500"/>
            <a:ext cx="4667669" cy="4667669"/>
          </a:xfrm>
          <a:custGeom>
            <a:avLst/>
            <a:gdLst/>
            <a:ahLst/>
            <a:cxnLst/>
            <a:rect l="l" t="t" r="r" b="b"/>
            <a:pathLst>
              <a:path w="4667669" h="4667669">
                <a:moveTo>
                  <a:pt x="0" y="0"/>
                </a:moveTo>
                <a:lnTo>
                  <a:pt x="4667669" y="0"/>
                </a:lnTo>
                <a:lnTo>
                  <a:pt x="4667669" y="4667669"/>
                </a:lnTo>
                <a:lnTo>
                  <a:pt x="0" y="46676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 rot="-248612">
            <a:off x="6001512" y="3701748"/>
            <a:ext cx="6186318" cy="1219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</a:pPr>
            <a:r>
              <a:rPr lang="en-US" sz="7099">
                <a:solidFill>
                  <a:srgbClr val="000000"/>
                </a:solidFill>
                <a:latin typeface="Open Sans Bold"/>
              </a:rPr>
              <a:t>Lego WeDo</a:t>
            </a:r>
          </a:p>
        </p:txBody>
      </p:sp>
      <p:sp>
        <p:nvSpPr>
          <p:cNvPr id="8" name="TextBox 8"/>
          <p:cNvSpPr txBox="1"/>
          <p:nvPr/>
        </p:nvSpPr>
        <p:spPr>
          <a:xfrm rot="-248612">
            <a:off x="7244365" y="6264049"/>
            <a:ext cx="6186318" cy="1193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Open Sans Bold"/>
              </a:rPr>
              <a:t>OzoBot</a:t>
            </a:r>
          </a:p>
        </p:txBody>
      </p:sp>
      <p:sp>
        <p:nvSpPr>
          <p:cNvPr id="9" name="ZoneTexte 8">
            <a:hlinkClick r:id="rId7"/>
            <a:extLst>
              <a:ext uri="{FF2B5EF4-FFF2-40B4-BE49-F238E27FC236}">
                <a16:creationId xmlns:a16="http://schemas.microsoft.com/office/drawing/2014/main" id="{505CB43F-7F70-48BB-A17D-360947F5E5A0}"/>
              </a:ext>
            </a:extLst>
          </p:cNvPr>
          <p:cNvSpPr txBox="1"/>
          <p:nvPr/>
        </p:nvSpPr>
        <p:spPr>
          <a:xfrm>
            <a:off x="1524000" y="8799671"/>
            <a:ext cx="3162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/>
              <a:t>Ressources Lego </a:t>
            </a:r>
            <a:r>
              <a:rPr lang="fr-FR" sz="2400" i="1" dirty="0" err="1"/>
              <a:t>WeDo</a:t>
            </a:r>
            <a:endParaRPr lang="fr-FR" sz="2400" i="1" dirty="0"/>
          </a:p>
        </p:txBody>
      </p:sp>
      <p:sp>
        <p:nvSpPr>
          <p:cNvPr id="10" name="ZoneTexte 9">
            <a:hlinkClick r:id="rId8"/>
            <a:extLst>
              <a:ext uri="{FF2B5EF4-FFF2-40B4-BE49-F238E27FC236}">
                <a16:creationId xmlns:a16="http://schemas.microsoft.com/office/drawing/2014/main" id="{CF124CA7-1CB4-45BA-ADFF-59EB7643C781}"/>
              </a:ext>
            </a:extLst>
          </p:cNvPr>
          <p:cNvSpPr txBox="1"/>
          <p:nvPr/>
        </p:nvSpPr>
        <p:spPr>
          <a:xfrm>
            <a:off x="7758985" y="8833430"/>
            <a:ext cx="3162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/>
              <a:t>Ressources </a:t>
            </a:r>
            <a:r>
              <a:rPr lang="fr-FR" sz="2400" i="1" dirty="0" err="1"/>
              <a:t>Ozobot</a:t>
            </a:r>
            <a:endParaRPr lang="fr-FR" sz="2400" i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8E45EA15-DF88-4E6B-BFE3-D661D3377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337696" cy="10287000"/>
          </a:xfrm>
          <a:prstGeom prst="rect">
            <a:avLst/>
          </a:prstGeom>
        </p:spPr>
      </p:pic>
      <p:pic>
        <p:nvPicPr>
          <p:cNvPr id="18" name="Graphique 17" descr="Trombone avec un remplissage uni">
            <a:hlinkClick r:id="rId3"/>
            <a:extLst>
              <a:ext uri="{FF2B5EF4-FFF2-40B4-BE49-F238E27FC236}">
                <a16:creationId xmlns:a16="http://schemas.microsoft.com/office/drawing/2014/main" id="{0F480D0A-7DF1-4CBC-8FA0-75F62557EF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2400" y="9105900"/>
            <a:ext cx="609600" cy="609600"/>
          </a:xfrm>
          <a:prstGeom prst="rect">
            <a:avLst/>
          </a:prstGeom>
        </p:spPr>
      </p:pic>
      <p:pic>
        <p:nvPicPr>
          <p:cNvPr id="19" name="Graphique 18" descr="Trombone avec un remplissage uni">
            <a:hlinkClick r:id="rId6"/>
            <a:extLst>
              <a:ext uri="{FF2B5EF4-FFF2-40B4-BE49-F238E27FC236}">
                <a16:creationId xmlns:a16="http://schemas.microsoft.com/office/drawing/2014/main" id="{65128270-DBD7-411F-B054-3D860897D0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82200" y="9105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40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2401947" y="2486372"/>
            <a:ext cx="13945790" cy="6161504"/>
          </a:xfrm>
          <a:custGeom>
            <a:avLst/>
            <a:gdLst/>
            <a:ahLst/>
            <a:cxnLst/>
            <a:rect l="l" t="t" r="r" b="b"/>
            <a:pathLst>
              <a:path w="13945790" h="6161504">
                <a:moveTo>
                  <a:pt x="0" y="0"/>
                </a:moveTo>
                <a:lnTo>
                  <a:pt x="13945791" y="0"/>
                </a:lnTo>
                <a:lnTo>
                  <a:pt x="13945791" y="6161504"/>
                </a:lnTo>
                <a:lnTo>
                  <a:pt x="0" y="61615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 rot="-224683">
            <a:off x="3388412" y="3525095"/>
            <a:ext cx="8489317" cy="5288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526"/>
              </a:lnSpc>
            </a:pPr>
            <a:r>
              <a:rPr lang="en-US" sz="7518">
                <a:solidFill>
                  <a:srgbClr val="000000"/>
                </a:solidFill>
                <a:latin typeface="Gagalin"/>
              </a:rPr>
              <a:t>Quel projet ?</a:t>
            </a:r>
          </a:p>
          <a:p>
            <a:pPr algn="just">
              <a:lnSpc>
                <a:spcPts val="10526"/>
              </a:lnSpc>
            </a:pPr>
            <a:endParaRPr lang="en-US" sz="7518">
              <a:solidFill>
                <a:srgbClr val="000000"/>
              </a:solidFill>
              <a:latin typeface="Gagalin"/>
            </a:endParaRPr>
          </a:p>
          <a:p>
            <a:pPr algn="just">
              <a:lnSpc>
                <a:spcPts val="10526"/>
              </a:lnSpc>
            </a:pPr>
            <a:r>
              <a:rPr lang="en-US" sz="7518">
                <a:solidFill>
                  <a:srgbClr val="000000"/>
                </a:solidFill>
                <a:latin typeface="Gagalin"/>
              </a:rPr>
              <a:t>À QUELLES DATES ?</a:t>
            </a:r>
          </a:p>
          <a:p>
            <a:pPr algn="just">
              <a:lnSpc>
                <a:spcPts val="10526"/>
              </a:lnSpc>
              <a:spcBef>
                <a:spcPct val="0"/>
              </a:spcBef>
            </a:pPr>
            <a:endParaRPr lang="en-US" sz="7518">
              <a:solidFill>
                <a:srgbClr val="000000"/>
              </a:solidFill>
              <a:latin typeface="Gagalin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434000" y="3922259"/>
            <a:ext cx="5711576" cy="2277491"/>
          </a:xfrm>
          <a:custGeom>
            <a:avLst/>
            <a:gdLst/>
            <a:ahLst/>
            <a:cxnLst/>
            <a:rect l="l" t="t" r="r" b="b"/>
            <a:pathLst>
              <a:path w="5711576" h="2277491">
                <a:moveTo>
                  <a:pt x="0" y="0"/>
                </a:moveTo>
                <a:lnTo>
                  <a:pt x="5711576" y="0"/>
                </a:lnTo>
                <a:lnTo>
                  <a:pt x="5711576" y="2277490"/>
                </a:lnTo>
                <a:lnTo>
                  <a:pt x="0" y="22774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-1213915">
            <a:off x="792276" y="332641"/>
            <a:ext cx="1717599" cy="2198526"/>
          </a:xfrm>
          <a:custGeom>
            <a:avLst/>
            <a:gdLst/>
            <a:ahLst/>
            <a:cxnLst/>
            <a:rect l="l" t="t" r="r" b="b"/>
            <a:pathLst>
              <a:path w="1717599" h="2198526">
                <a:moveTo>
                  <a:pt x="0" y="0"/>
                </a:moveTo>
                <a:lnTo>
                  <a:pt x="1717598" y="0"/>
                </a:lnTo>
                <a:lnTo>
                  <a:pt x="1717598" y="2198526"/>
                </a:lnTo>
                <a:lnTo>
                  <a:pt x="0" y="21985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 rot="628761">
            <a:off x="14882009" y="278946"/>
            <a:ext cx="2896292" cy="2577700"/>
          </a:xfrm>
          <a:custGeom>
            <a:avLst/>
            <a:gdLst/>
            <a:ahLst/>
            <a:cxnLst/>
            <a:rect l="l" t="t" r="r" b="b"/>
            <a:pathLst>
              <a:path w="2896292" h="2577700">
                <a:moveTo>
                  <a:pt x="0" y="0"/>
                </a:moveTo>
                <a:lnTo>
                  <a:pt x="2896292" y="0"/>
                </a:lnTo>
                <a:lnTo>
                  <a:pt x="2896292" y="2577699"/>
                </a:lnTo>
                <a:lnTo>
                  <a:pt x="0" y="25776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777272" y="4072952"/>
            <a:ext cx="502856" cy="482742"/>
          </a:xfrm>
          <a:custGeom>
            <a:avLst/>
            <a:gdLst/>
            <a:ahLst/>
            <a:cxnLst/>
            <a:rect l="l" t="t" r="r" b="b"/>
            <a:pathLst>
              <a:path w="502856" h="482742">
                <a:moveTo>
                  <a:pt x="0" y="0"/>
                </a:moveTo>
                <a:lnTo>
                  <a:pt x="502856" y="0"/>
                </a:lnTo>
                <a:lnTo>
                  <a:pt x="502856" y="482742"/>
                </a:lnTo>
                <a:lnTo>
                  <a:pt x="0" y="4827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5037487" y="5789838"/>
            <a:ext cx="502856" cy="482742"/>
          </a:xfrm>
          <a:custGeom>
            <a:avLst/>
            <a:gdLst/>
            <a:ahLst/>
            <a:cxnLst/>
            <a:rect l="l" t="t" r="r" b="b"/>
            <a:pathLst>
              <a:path w="502856" h="482742">
                <a:moveTo>
                  <a:pt x="0" y="0"/>
                </a:moveTo>
                <a:lnTo>
                  <a:pt x="502856" y="0"/>
                </a:lnTo>
                <a:lnTo>
                  <a:pt x="502856" y="482742"/>
                </a:lnTo>
                <a:lnTo>
                  <a:pt x="0" y="4827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2837035" y="3584738"/>
            <a:ext cx="893200" cy="623007"/>
          </a:xfrm>
          <a:custGeom>
            <a:avLst/>
            <a:gdLst/>
            <a:ahLst/>
            <a:cxnLst/>
            <a:rect l="l" t="t" r="r" b="b"/>
            <a:pathLst>
              <a:path w="893200" h="623007">
                <a:moveTo>
                  <a:pt x="0" y="0"/>
                </a:moveTo>
                <a:lnTo>
                  <a:pt x="893200" y="0"/>
                </a:lnTo>
                <a:lnTo>
                  <a:pt x="893200" y="623007"/>
                </a:lnTo>
                <a:lnTo>
                  <a:pt x="0" y="6230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6330155" y="4555694"/>
            <a:ext cx="1355946" cy="945772"/>
          </a:xfrm>
          <a:custGeom>
            <a:avLst/>
            <a:gdLst/>
            <a:ahLst/>
            <a:cxnLst/>
            <a:rect l="l" t="t" r="r" b="b"/>
            <a:pathLst>
              <a:path w="1355946" h="945772">
                <a:moveTo>
                  <a:pt x="0" y="0"/>
                </a:moveTo>
                <a:lnTo>
                  <a:pt x="1355946" y="0"/>
                </a:lnTo>
                <a:lnTo>
                  <a:pt x="1355946" y="945773"/>
                </a:lnTo>
                <a:lnTo>
                  <a:pt x="0" y="9457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 rot="1517316">
            <a:off x="15624081" y="7812509"/>
            <a:ext cx="1412148" cy="1886007"/>
          </a:xfrm>
          <a:custGeom>
            <a:avLst/>
            <a:gdLst/>
            <a:ahLst/>
            <a:cxnLst/>
            <a:rect l="l" t="t" r="r" b="b"/>
            <a:pathLst>
              <a:path w="1412148" h="1886007">
                <a:moveTo>
                  <a:pt x="0" y="0"/>
                </a:moveTo>
                <a:lnTo>
                  <a:pt x="1412148" y="0"/>
                </a:lnTo>
                <a:lnTo>
                  <a:pt x="1412148" y="1886007"/>
                </a:lnTo>
                <a:lnTo>
                  <a:pt x="0" y="18860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TextBox 10"/>
          <p:cNvSpPr txBox="1"/>
          <p:nvPr/>
        </p:nvSpPr>
        <p:spPr>
          <a:xfrm>
            <a:off x="5560082" y="2791731"/>
            <a:ext cx="7340070" cy="5102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7241" lvl="1" indent="-353621">
              <a:lnSpc>
                <a:spcPts val="6879"/>
              </a:lnSpc>
              <a:buFont typeface="Arial"/>
              <a:buChar char="•"/>
            </a:pPr>
            <a:r>
              <a:rPr lang="en-US" sz="3275" dirty="0" err="1">
                <a:solidFill>
                  <a:srgbClr val="000000"/>
                </a:solidFill>
                <a:latin typeface="Varela Round"/>
              </a:rPr>
              <a:t>Définir</a:t>
            </a:r>
            <a:r>
              <a:rPr lang="en-US" sz="3275" dirty="0">
                <a:solidFill>
                  <a:srgbClr val="000000"/>
                </a:solidFill>
                <a:latin typeface="Varela Round"/>
              </a:rPr>
              <a:t> un robot</a:t>
            </a:r>
          </a:p>
          <a:p>
            <a:pPr marL="707241" lvl="1" indent="-353621">
              <a:lnSpc>
                <a:spcPts val="6879"/>
              </a:lnSpc>
              <a:buFont typeface="Arial"/>
              <a:buChar char="•"/>
            </a:pPr>
            <a:r>
              <a:rPr lang="en-US" sz="3275" dirty="0">
                <a:solidFill>
                  <a:srgbClr val="000000"/>
                </a:solidFill>
                <a:latin typeface="Varela Round"/>
              </a:rPr>
              <a:t>Les </a:t>
            </a:r>
            <a:r>
              <a:rPr lang="en-US" sz="3275" dirty="0" err="1">
                <a:solidFill>
                  <a:srgbClr val="000000"/>
                </a:solidFill>
                <a:latin typeface="Varela Round"/>
              </a:rPr>
              <a:t>langages</a:t>
            </a:r>
            <a:r>
              <a:rPr lang="en-US" sz="3275" dirty="0">
                <a:solidFill>
                  <a:srgbClr val="000000"/>
                </a:solidFill>
                <a:latin typeface="Varela Round"/>
              </a:rPr>
              <a:t> de </a:t>
            </a:r>
            <a:r>
              <a:rPr lang="en-US" sz="3275" dirty="0" err="1">
                <a:solidFill>
                  <a:srgbClr val="000000"/>
                </a:solidFill>
                <a:latin typeface="Varela Round"/>
              </a:rPr>
              <a:t>programmation</a:t>
            </a:r>
            <a:endParaRPr lang="en-US" sz="3275" dirty="0">
              <a:solidFill>
                <a:srgbClr val="000000"/>
              </a:solidFill>
              <a:latin typeface="Varela Round"/>
            </a:endParaRPr>
          </a:p>
          <a:p>
            <a:pPr marL="707241" lvl="1" indent="-353621">
              <a:lnSpc>
                <a:spcPts val="6879"/>
              </a:lnSpc>
              <a:buFont typeface="Arial"/>
              <a:buChar char="•"/>
            </a:pPr>
            <a:r>
              <a:rPr lang="en-US" sz="3275" dirty="0">
                <a:solidFill>
                  <a:srgbClr val="000000"/>
                </a:solidFill>
                <a:latin typeface="Varela Round"/>
              </a:rPr>
              <a:t>Programmer des </a:t>
            </a:r>
            <a:r>
              <a:rPr lang="en-US" sz="3275" dirty="0" err="1">
                <a:solidFill>
                  <a:srgbClr val="000000"/>
                </a:solidFill>
                <a:latin typeface="Varela Round"/>
              </a:rPr>
              <a:t>déplacements</a:t>
            </a:r>
            <a:endParaRPr lang="en-US" sz="3275" dirty="0">
              <a:solidFill>
                <a:srgbClr val="000000"/>
              </a:solidFill>
              <a:latin typeface="Varela Round"/>
            </a:endParaRPr>
          </a:p>
          <a:p>
            <a:pPr marL="707241" lvl="1" indent="-353621">
              <a:lnSpc>
                <a:spcPts val="6879"/>
              </a:lnSpc>
              <a:buFont typeface="Arial"/>
              <a:buChar char="•"/>
            </a:pPr>
            <a:r>
              <a:rPr lang="en-US" sz="3275" dirty="0" err="1">
                <a:solidFill>
                  <a:srgbClr val="000000"/>
                </a:solidFill>
                <a:latin typeface="Varela Round"/>
              </a:rPr>
              <a:t>Logiciels</a:t>
            </a:r>
            <a:r>
              <a:rPr lang="en-US" sz="3275" dirty="0">
                <a:solidFill>
                  <a:srgbClr val="000000"/>
                </a:solidFill>
                <a:latin typeface="Varela Round"/>
              </a:rPr>
              <a:t> et applications</a:t>
            </a:r>
          </a:p>
          <a:p>
            <a:pPr marL="707241" lvl="1" indent="-353621">
              <a:lnSpc>
                <a:spcPts val="6879"/>
              </a:lnSpc>
              <a:buFont typeface="Arial"/>
              <a:buChar char="•"/>
            </a:pPr>
            <a:r>
              <a:rPr lang="en-US" sz="3275" dirty="0" err="1">
                <a:solidFill>
                  <a:srgbClr val="000000"/>
                </a:solidFill>
                <a:latin typeface="Varela Round"/>
              </a:rPr>
              <a:t>Découverte</a:t>
            </a:r>
            <a:r>
              <a:rPr lang="en-US" sz="3275" dirty="0">
                <a:solidFill>
                  <a:srgbClr val="000000"/>
                </a:solidFill>
                <a:latin typeface="Varela Round"/>
              </a:rPr>
              <a:t> des robots</a:t>
            </a:r>
          </a:p>
          <a:p>
            <a:pPr marL="707241" lvl="1" indent="-353621">
              <a:lnSpc>
                <a:spcPts val="6879"/>
              </a:lnSpc>
              <a:buFont typeface="Arial"/>
              <a:buChar char="•"/>
            </a:pPr>
            <a:r>
              <a:rPr lang="en-US" sz="3275" dirty="0">
                <a:solidFill>
                  <a:srgbClr val="000000"/>
                </a:solidFill>
                <a:latin typeface="Varela Round"/>
              </a:rPr>
              <a:t>Premiers pas </a:t>
            </a:r>
            <a:r>
              <a:rPr lang="en-US" sz="3275" dirty="0" err="1">
                <a:solidFill>
                  <a:srgbClr val="000000"/>
                </a:solidFill>
                <a:latin typeface="Varela Round"/>
              </a:rPr>
              <a:t>vers</a:t>
            </a:r>
            <a:r>
              <a:rPr lang="en-US" sz="3275" dirty="0">
                <a:solidFill>
                  <a:srgbClr val="000000"/>
                </a:solidFill>
                <a:latin typeface="Varela Round"/>
              </a:rPr>
              <a:t> des </a:t>
            </a:r>
            <a:r>
              <a:rPr lang="en-US" sz="3275" dirty="0" err="1">
                <a:solidFill>
                  <a:srgbClr val="000000"/>
                </a:solidFill>
                <a:latin typeface="Varela Round"/>
              </a:rPr>
              <a:t>projets</a:t>
            </a:r>
            <a:endParaRPr lang="en-US" sz="3275" dirty="0">
              <a:solidFill>
                <a:srgbClr val="000000"/>
              </a:solidFill>
              <a:latin typeface="Varela Roun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80128" y="788068"/>
            <a:ext cx="16091266" cy="1388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10400">
                <a:solidFill>
                  <a:srgbClr val="2E2C7F"/>
                </a:solidFill>
                <a:latin typeface="Gagalin"/>
              </a:rPr>
              <a:t>Déroulé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758616" y="7473083"/>
            <a:ext cx="12772678" cy="987432"/>
            <a:chOff x="0" y="0"/>
            <a:chExt cx="9386748" cy="725665"/>
          </a:xfrm>
        </p:grpSpPr>
        <p:sp>
          <p:nvSpPr>
            <p:cNvPr id="3" name="Freeform 3"/>
            <p:cNvSpPr/>
            <p:nvPr/>
          </p:nvSpPr>
          <p:spPr>
            <a:xfrm>
              <a:off x="69850" y="69850"/>
              <a:ext cx="9246997" cy="297688"/>
            </a:xfrm>
            <a:custGeom>
              <a:avLst/>
              <a:gdLst/>
              <a:ahLst/>
              <a:cxnLst/>
              <a:rect l="l" t="t" r="r" b="b"/>
              <a:pathLst>
                <a:path w="9246997" h="297688">
                  <a:moveTo>
                    <a:pt x="0" y="0"/>
                  </a:moveTo>
                  <a:lnTo>
                    <a:pt x="9246997" y="0"/>
                  </a:lnTo>
                  <a:lnTo>
                    <a:pt x="9246997" y="297688"/>
                  </a:lnTo>
                  <a:lnTo>
                    <a:pt x="0" y="297688"/>
                  </a:lnTo>
                  <a:close/>
                </a:path>
              </a:pathLst>
            </a:custGeom>
            <a:solidFill>
              <a:srgbClr val="FF250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Freeform 4"/>
            <p:cNvSpPr/>
            <p:nvPr/>
          </p:nvSpPr>
          <p:spPr>
            <a:xfrm>
              <a:off x="69850" y="367538"/>
              <a:ext cx="9246997" cy="288290"/>
            </a:xfrm>
            <a:custGeom>
              <a:avLst/>
              <a:gdLst/>
              <a:ahLst/>
              <a:cxnLst/>
              <a:rect l="l" t="t" r="r" b="b"/>
              <a:pathLst>
                <a:path w="9246997" h="288290">
                  <a:moveTo>
                    <a:pt x="0" y="0"/>
                  </a:moveTo>
                  <a:lnTo>
                    <a:pt x="9246997" y="0"/>
                  </a:lnTo>
                  <a:lnTo>
                    <a:pt x="9246997" y="288290"/>
                  </a:lnTo>
                  <a:lnTo>
                    <a:pt x="0" y="288290"/>
                  </a:lnTo>
                  <a:close/>
                </a:path>
              </a:pathLst>
            </a:custGeom>
            <a:solidFill>
              <a:srgbClr val="65C8CC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Freeform 5"/>
            <p:cNvSpPr/>
            <p:nvPr/>
          </p:nvSpPr>
          <p:spPr>
            <a:xfrm>
              <a:off x="63500" y="361188"/>
              <a:ext cx="9259697" cy="12700"/>
            </a:xfrm>
            <a:custGeom>
              <a:avLst/>
              <a:gdLst/>
              <a:ahLst/>
              <a:cxnLst/>
              <a:rect l="l" t="t" r="r" b="b"/>
              <a:pathLst>
                <a:path w="9259697" h="12700">
                  <a:moveTo>
                    <a:pt x="0" y="0"/>
                  </a:moveTo>
                  <a:lnTo>
                    <a:pt x="9259697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89847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Freeform 6"/>
            <p:cNvSpPr/>
            <p:nvPr/>
          </p:nvSpPr>
          <p:spPr>
            <a:xfrm>
              <a:off x="66675" y="63500"/>
              <a:ext cx="6350" cy="304038"/>
            </a:xfrm>
            <a:custGeom>
              <a:avLst/>
              <a:gdLst/>
              <a:ahLst/>
              <a:cxnLst/>
              <a:rect l="l" t="t" r="r" b="b"/>
              <a:pathLst>
                <a:path w="6350" h="304038">
                  <a:moveTo>
                    <a:pt x="6350" y="0"/>
                  </a:moveTo>
                  <a:lnTo>
                    <a:pt x="6350" y="304038"/>
                  </a:lnTo>
                  <a:lnTo>
                    <a:pt x="0" y="3040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Freeform 7"/>
            <p:cNvSpPr/>
            <p:nvPr/>
          </p:nvSpPr>
          <p:spPr>
            <a:xfrm>
              <a:off x="66675" y="367538"/>
              <a:ext cx="6350" cy="294640"/>
            </a:xfrm>
            <a:custGeom>
              <a:avLst/>
              <a:gdLst/>
              <a:ahLst/>
              <a:cxnLst/>
              <a:rect l="l" t="t" r="r" b="b"/>
              <a:pathLst>
                <a:path w="6350" h="294640">
                  <a:moveTo>
                    <a:pt x="6350" y="0"/>
                  </a:moveTo>
                  <a:lnTo>
                    <a:pt x="6350" y="294640"/>
                  </a:lnTo>
                  <a:lnTo>
                    <a:pt x="0" y="2946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Freeform 8"/>
            <p:cNvSpPr/>
            <p:nvPr/>
          </p:nvSpPr>
          <p:spPr>
            <a:xfrm>
              <a:off x="9313672" y="63500"/>
              <a:ext cx="6350" cy="304038"/>
            </a:xfrm>
            <a:custGeom>
              <a:avLst/>
              <a:gdLst/>
              <a:ahLst/>
              <a:cxnLst/>
              <a:rect l="l" t="t" r="r" b="b"/>
              <a:pathLst>
                <a:path w="6350" h="304038">
                  <a:moveTo>
                    <a:pt x="6350" y="0"/>
                  </a:moveTo>
                  <a:lnTo>
                    <a:pt x="6350" y="304038"/>
                  </a:lnTo>
                  <a:lnTo>
                    <a:pt x="0" y="3040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Freeform 9"/>
            <p:cNvSpPr/>
            <p:nvPr/>
          </p:nvSpPr>
          <p:spPr>
            <a:xfrm>
              <a:off x="9313672" y="367538"/>
              <a:ext cx="6350" cy="294640"/>
            </a:xfrm>
            <a:custGeom>
              <a:avLst/>
              <a:gdLst/>
              <a:ahLst/>
              <a:cxnLst/>
              <a:rect l="l" t="t" r="r" b="b"/>
              <a:pathLst>
                <a:path w="6350" h="294640">
                  <a:moveTo>
                    <a:pt x="6350" y="0"/>
                  </a:moveTo>
                  <a:lnTo>
                    <a:pt x="6350" y="294640"/>
                  </a:lnTo>
                  <a:lnTo>
                    <a:pt x="0" y="2946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63500" y="66675"/>
              <a:ext cx="9259697" cy="6350"/>
            </a:xfrm>
            <a:custGeom>
              <a:avLst/>
              <a:gdLst/>
              <a:ahLst/>
              <a:cxnLst/>
              <a:rect l="l" t="t" r="r" b="b"/>
              <a:pathLst>
                <a:path w="9259697" h="6350">
                  <a:moveTo>
                    <a:pt x="0" y="0"/>
                  </a:moveTo>
                  <a:lnTo>
                    <a:pt x="9259697" y="635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63500" y="652653"/>
              <a:ext cx="9259697" cy="6350"/>
            </a:xfrm>
            <a:custGeom>
              <a:avLst/>
              <a:gdLst/>
              <a:ahLst/>
              <a:cxnLst/>
              <a:rect l="l" t="t" r="r" b="b"/>
              <a:pathLst>
                <a:path w="9259697" h="6350">
                  <a:moveTo>
                    <a:pt x="0" y="0"/>
                  </a:moveTo>
                  <a:lnTo>
                    <a:pt x="9259697" y="635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2" name="Freeform 12"/>
          <p:cNvSpPr/>
          <p:nvPr/>
        </p:nvSpPr>
        <p:spPr>
          <a:xfrm>
            <a:off x="2486180" y="5671038"/>
            <a:ext cx="1849416" cy="1469405"/>
          </a:xfrm>
          <a:custGeom>
            <a:avLst/>
            <a:gdLst/>
            <a:ahLst/>
            <a:cxnLst/>
            <a:rect l="l" t="t" r="r" b="b"/>
            <a:pathLst>
              <a:path w="1849416" h="1469405">
                <a:moveTo>
                  <a:pt x="0" y="0"/>
                </a:moveTo>
                <a:lnTo>
                  <a:pt x="1849416" y="0"/>
                </a:lnTo>
                <a:lnTo>
                  <a:pt x="1849416" y="1469406"/>
                </a:lnTo>
                <a:lnTo>
                  <a:pt x="0" y="14694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5582671" y="4822547"/>
            <a:ext cx="1884708" cy="1975032"/>
          </a:xfrm>
          <a:custGeom>
            <a:avLst/>
            <a:gdLst/>
            <a:ahLst/>
            <a:cxnLst/>
            <a:rect l="l" t="t" r="r" b="b"/>
            <a:pathLst>
              <a:path w="1884708" h="1975032">
                <a:moveTo>
                  <a:pt x="0" y="0"/>
                </a:moveTo>
                <a:lnTo>
                  <a:pt x="1884709" y="0"/>
                </a:lnTo>
                <a:lnTo>
                  <a:pt x="1884709" y="1975032"/>
                </a:lnTo>
                <a:lnTo>
                  <a:pt x="0" y="19750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>
            <a:off x="10742730" y="2110304"/>
            <a:ext cx="1767063" cy="2096993"/>
          </a:xfrm>
          <a:custGeom>
            <a:avLst/>
            <a:gdLst/>
            <a:ahLst/>
            <a:cxnLst/>
            <a:rect l="l" t="t" r="r" b="b"/>
            <a:pathLst>
              <a:path w="1767063" h="2096993">
                <a:moveTo>
                  <a:pt x="0" y="0"/>
                </a:moveTo>
                <a:lnTo>
                  <a:pt x="1767063" y="0"/>
                </a:lnTo>
                <a:lnTo>
                  <a:pt x="1767063" y="2096993"/>
                </a:lnTo>
                <a:lnTo>
                  <a:pt x="0" y="20969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8208310" y="1622187"/>
            <a:ext cx="1873277" cy="1205873"/>
          </a:xfrm>
          <a:custGeom>
            <a:avLst/>
            <a:gdLst/>
            <a:ahLst/>
            <a:cxnLst/>
            <a:rect l="l" t="t" r="r" b="b"/>
            <a:pathLst>
              <a:path w="1873277" h="1205873">
                <a:moveTo>
                  <a:pt x="0" y="0"/>
                </a:moveTo>
                <a:lnTo>
                  <a:pt x="1873277" y="0"/>
                </a:lnTo>
                <a:lnTo>
                  <a:pt x="1873277" y="1205873"/>
                </a:lnTo>
                <a:lnTo>
                  <a:pt x="0" y="12058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13148502" y="1567804"/>
            <a:ext cx="2419004" cy="1907416"/>
          </a:xfrm>
          <a:custGeom>
            <a:avLst/>
            <a:gdLst/>
            <a:ahLst/>
            <a:cxnLst/>
            <a:rect l="l" t="t" r="r" b="b"/>
            <a:pathLst>
              <a:path w="2419004" h="1907416">
                <a:moveTo>
                  <a:pt x="0" y="0"/>
                </a:moveTo>
                <a:lnTo>
                  <a:pt x="2419004" y="0"/>
                </a:lnTo>
                <a:lnTo>
                  <a:pt x="2419004" y="1907415"/>
                </a:lnTo>
                <a:lnTo>
                  <a:pt x="0" y="19074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5739005" y="1693277"/>
            <a:ext cx="1359873" cy="2417540"/>
          </a:xfrm>
          <a:custGeom>
            <a:avLst/>
            <a:gdLst/>
            <a:ahLst/>
            <a:cxnLst/>
            <a:rect l="l" t="t" r="r" b="b"/>
            <a:pathLst>
              <a:path w="1359873" h="2417540">
                <a:moveTo>
                  <a:pt x="0" y="0"/>
                </a:moveTo>
                <a:lnTo>
                  <a:pt x="1359873" y="0"/>
                </a:lnTo>
                <a:lnTo>
                  <a:pt x="1359873" y="2417540"/>
                </a:lnTo>
                <a:lnTo>
                  <a:pt x="0" y="24175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8"/>
          <p:cNvSpPr/>
          <p:nvPr/>
        </p:nvSpPr>
        <p:spPr>
          <a:xfrm>
            <a:off x="3178948" y="1882285"/>
            <a:ext cx="1695649" cy="2848461"/>
          </a:xfrm>
          <a:custGeom>
            <a:avLst/>
            <a:gdLst/>
            <a:ahLst/>
            <a:cxnLst/>
            <a:rect l="l" t="t" r="r" b="b"/>
            <a:pathLst>
              <a:path w="1695649" h="2848461">
                <a:moveTo>
                  <a:pt x="0" y="0"/>
                </a:moveTo>
                <a:lnTo>
                  <a:pt x="1695649" y="0"/>
                </a:lnTo>
                <a:lnTo>
                  <a:pt x="1695649" y="2848460"/>
                </a:lnTo>
                <a:lnTo>
                  <a:pt x="0" y="28484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9" name="Freeform 19"/>
          <p:cNvSpPr/>
          <p:nvPr/>
        </p:nvSpPr>
        <p:spPr>
          <a:xfrm>
            <a:off x="13875927" y="3966991"/>
            <a:ext cx="1675041" cy="2641010"/>
          </a:xfrm>
          <a:custGeom>
            <a:avLst/>
            <a:gdLst/>
            <a:ahLst/>
            <a:cxnLst/>
            <a:rect l="l" t="t" r="r" b="b"/>
            <a:pathLst>
              <a:path w="1675041" h="2641010">
                <a:moveTo>
                  <a:pt x="0" y="0"/>
                </a:moveTo>
                <a:lnTo>
                  <a:pt x="1675041" y="0"/>
                </a:lnTo>
                <a:lnTo>
                  <a:pt x="1675041" y="2641010"/>
                </a:lnTo>
                <a:lnTo>
                  <a:pt x="0" y="264101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Freeform 20"/>
          <p:cNvSpPr/>
          <p:nvPr/>
        </p:nvSpPr>
        <p:spPr>
          <a:xfrm>
            <a:off x="7996997" y="3197975"/>
            <a:ext cx="1865552" cy="2470368"/>
          </a:xfrm>
          <a:custGeom>
            <a:avLst/>
            <a:gdLst/>
            <a:ahLst/>
            <a:cxnLst/>
            <a:rect l="l" t="t" r="r" b="b"/>
            <a:pathLst>
              <a:path w="1865552" h="2470368">
                <a:moveTo>
                  <a:pt x="0" y="0"/>
                </a:moveTo>
                <a:lnTo>
                  <a:pt x="1865552" y="0"/>
                </a:lnTo>
                <a:lnTo>
                  <a:pt x="1865552" y="2470368"/>
                </a:lnTo>
                <a:lnTo>
                  <a:pt x="0" y="24703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Freeform 21"/>
          <p:cNvSpPr/>
          <p:nvPr/>
        </p:nvSpPr>
        <p:spPr>
          <a:xfrm>
            <a:off x="11491178" y="5102928"/>
            <a:ext cx="1671114" cy="1542128"/>
          </a:xfrm>
          <a:custGeom>
            <a:avLst/>
            <a:gdLst/>
            <a:ahLst/>
            <a:cxnLst/>
            <a:rect l="l" t="t" r="r" b="b"/>
            <a:pathLst>
              <a:path w="1671114" h="1542128">
                <a:moveTo>
                  <a:pt x="0" y="0"/>
                </a:moveTo>
                <a:lnTo>
                  <a:pt x="1671114" y="0"/>
                </a:lnTo>
                <a:lnTo>
                  <a:pt x="1671114" y="1542128"/>
                </a:lnTo>
                <a:lnTo>
                  <a:pt x="0" y="154212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2" name="Freeform 22"/>
          <p:cNvSpPr/>
          <p:nvPr/>
        </p:nvSpPr>
        <p:spPr>
          <a:xfrm>
            <a:off x="8599726" y="5948594"/>
            <a:ext cx="1799517" cy="1359316"/>
          </a:xfrm>
          <a:custGeom>
            <a:avLst/>
            <a:gdLst/>
            <a:ahLst/>
            <a:cxnLst/>
            <a:rect l="l" t="t" r="r" b="b"/>
            <a:pathLst>
              <a:path w="1799517" h="1359316">
                <a:moveTo>
                  <a:pt x="0" y="0"/>
                </a:moveTo>
                <a:lnTo>
                  <a:pt x="1799517" y="0"/>
                </a:lnTo>
                <a:lnTo>
                  <a:pt x="1799517" y="1359316"/>
                </a:lnTo>
                <a:lnTo>
                  <a:pt x="0" y="135931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3" name="TextBox 23"/>
          <p:cNvSpPr txBox="1"/>
          <p:nvPr/>
        </p:nvSpPr>
        <p:spPr>
          <a:xfrm>
            <a:off x="4196228" y="1194686"/>
            <a:ext cx="62484" cy="418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7"/>
              </a:lnSpc>
            </a:pPr>
            <a:r>
              <a:rPr lang="en-US" sz="2177">
                <a:solidFill>
                  <a:srgbClr val="831100"/>
                </a:solidFill>
                <a:latin typeface="Calibri (MS)"/>
              </a:rPr>
              <a:t> 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946322" y="5134770"/>
            <a:ext cx="62484" cy="418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7"/>
              </a:lnSpc>
            </a:pPr>
            <a:r>
              <a:rPr lang="en-US" sz="2177">
                <a:solidFill>
                  <a:srgbClr val="831100"/>
                </a:solidFill>
                <a:latin typeface="Calibri (MS)"/>
              </a:rPr>
              <a:t> 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166811" y="4806421"/>
            <a:ext cx="62484" cy="418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7"/>
              </a:lnSpc>
            </a:pPr>
            <a:r>
              <a:rPr lang="en-US" sz="2177">
                <a:solidFill>
                  <a:srgbClr val="831100"/>
                </a:solidFill>
                <a:latin typeface="Calibri (MS)"/>
              </a:rPr>
              <a:t> 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306801" y="2308018"/>
            <a:ext cx="62484" cy="1275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0"/>
              </a:lnSpc>
            </a:pPr>
            <a:r>
              <a:rPr lang="en-US" sz="2177">
                <a:solidFill>
                  <a:srgbClr val="831100"/>
                </a:solidFill>
                <a:latin typeface="Calibri (MS)"/>
              </a:rPr>
              <a:t>   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653924" y="866337"/>
            <a:ext cx="3044558" cy="418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7"/>
              </a:lnSpc>
            </a:pPr>
            <a:r>
              <a:rPr lang="en-US" sz="2177">
                <a:solidFill>
                  <a:srgbClr val="831100"/>
                </a:solidFill>
                <a:latin typeface="Calibri (MS)"/>
              </a:rPr>
              <a:t>ROBOTS OU PAS ROBOTS ? 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734306" y="4478085"/>
            <a:ext cx="62484" cy="418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7"/>
              </a:lnSpc>
            </a:pPr>
            <a:r>
              <a:rPr lang="en-US" sz="2177">
                <a:solidFill>
                  <a:srgbClr val="831100"/>
                </a:solidFill>
                <a:latin typeface="Calibri (MS)"/>
              </a:rPr>
              <a:t> 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927106" y="7542692"/>
            <a:ext cx="2373823" cy="388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7"/>
              </a:lnSpc>
            </a:pPr>
            <a:r>
              <a:rPr lang="en-US" sz="2041">
                <a:solidFill>
                  <a:srgbClr val="FFFFFF"/>
                </a:solidFill>
                <a:latin typeface="Calibri (MS)"/>
              </a:rPr>
              <a:t>Un robot se compose 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2401947" y="2486372"/>
            <a:ext cx="13945790" cy="6161504"/>
          </a:xfrm>
          <a:custGeom>
            <a:avLst/>
            <a:gdLst/>
            <a:ahLst/>
            <a:cxnLst/>
            <a:rect l="l" t="t" r="r" b="b"/>
            <a:pathLst>
              <a:path w="13945790" h="6161504">
                <a:moveTo>
                  <a:pt x="0" y="0"/>
                </a:moveTo>
                <a:lnTo>
                  <a:pt x="13945791" y="0"/>
                </a:lnTo>
                <a:lnTo>
                  <a:pt x="13945791" y="6161504"/>
                </a:lnTo>
                <a:lnTo>
                  <a:pt x="0" y="61615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 rot="-224683">
            <a:off x="3846541" y="3495885"/>
            <a:ext cx="7701917" cy="3961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26"/>
              </a:lnSpc>
              <a:spcBef>
                <a:spcPct val="0"/>
              </a:spcBef>
            </a:pPr>
            <a:r>
              <a:rPr lang="en-US" sz="7518">
                <a:solidFill>
                  <a:srgbClr val="000000"/>
                </a:solidFill>
                <a:latin typeface="Gagalin"/>
              </a:rPr>
              <a:t>Conaissez-vous des langages de programmation ?</a:t>
            </a:r>
          </a:p>
        </p:txBody>
      </p:sp>
      <p:sp>
        <p:nvSpPr>
          <p:cNvPr id="5" name="Freeform 5"/>
          <p:cNvSpPr/>
          <p:nvPr/>
        </p:nvSpPr>
        <p:spPr>
          <a:xfrm>
            <a:off x="11668626" y="3086100"/>
            <a:ext cx="3183827" cy="4114800"/>
          </a:xfrm>
          <a:custGeom>
            <a:avLst/>
            <a:gdLst/>
            <a:ahLst/>
            <a:cxnLst/>
            <a:rect l="l" t="t" r="r" b="b"/>
            <a:pathLst>
              <a:path w="3183827" h="4114800">
                <a:moveTo>
                  <a:pt x="0" y="0"/>
                </a:moveTo>
                <a:lnTo>
                  <a:pt x="3183827" y="0"/>
                </a:lnTo>
                <a:lnTo>
                  <a:pt x="31838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2171105" y="2599389"/>
            <a:ext cx="13945790" cy="6161504"/>
          </a:xfrm>
          <a:custGeom>
            <a:avLst/>
            <a:gdLst/>
            <a:ahLst/>
            <a:cxnLst/>
            <a:rect l="l" t="t" r="r" b="b"/>
            <a:pathLst>
              <a:path w="13945790" h="6161504">
                <a:moveTo>
                  <a:pt x="0" y="0"/>
                </a:moveTo>
                <a:lnTo>
                  <a:pt x="13945790" y="0"/>
                </a:lnTo>
                <a:lnTo>
                  <a:pt x="13945790" y="6161504"/>
                </a:lnTo>
                <a:lnTo>
                  <a:pt x="0" y="61615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 rot="-239797">
            <a:off x="9419189" y="3309400"/>
            <a:ext cx="5149268" cy="4357568"/>
          </a:xfrm>
          <a:custGeom>
            <a:avLst/>
            <a:gdLst/>
            <a:ahLst/>
            <a:cxnLst/>
            <a:rect l="l" t="t" r="r" b="b"/>
            <a:pathLst>
              <a:path w="5149268" h="4357568">
                <a:moveTo>
                  <a:pt x="0" y="0"/>
                </a:moveTo>
                <a:lnTo>
                  <a:pt x="5149268" y="0"/>
                </a:lnTo>
                <a:lnTo>
                  <a:pt x="5149268" y="4357568"/>
                </a:lnTo>
                <a:lnTo>
                  <a:pt x="0" y="43575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1006656" y="4197943"/>
            <a:ext cx="2790583" cy="4114800"/>
          </a:xfrm>
          <a:custGeom>
            <a:avLst/>
            <a:gdLst/>
            <a:ahLst/>
            <a:cxnLst/>
            <a:rect l="l" t="t" r="r" b="b"/>
            <a:pathLst>
              <a:path w="2790583" h="4114800">
                <a:moveTo>
                  <a:pt x="0" y="0"/>
                </a:moveTo>
                <a:lnTo>
                  <a:pt x="2790583" y="0"/>
                </a:lnTo>
                <a:lnTo>
                  <a:pt x="27905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 rot="-224683">
            <a:off x="3998034" y="4419178"/>
            <a:ext cx="5196381" cy="2624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526"/>
              </a:lnSpc>
              <a:spcBef>
                <a:spcPct val="0"/>
              </a:spcBef>
            </a:pPr>
            <a:r>
              <a:rPr lang="en-US" sz="7518">
                <a:solidFill>
                  <a:srgbClr val="000000"/>
                </a:solidFill>
                <a:latin typeface="Gagalin"/>
              </a:rPr>
              <a:t>LANGAGE BINAIRE 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43092" y="213920"/>
            <a:ext cx="14158870" cy="9969747"/>
          </a:xfrm>
          <a:custGeom>
            <a:avLst/>
            <a:gdLst/>
            <a:ahLst/>
            <a:cxnLst/>
            <a:rect l="l" t="t" r="r" b="b"/>
            <a:pathLst>
              <a:path w="14158870" h="9969747">
                <a:moveTo>
                  <a:pt x="0" y="0"/>
                </a:moveTo>
                <a:lnTo>
                  <a:pt x="14158870" y="0"/>
                </a:lnTo>
                <a:lnTo>
                  <a:pt x="14158870" y="9969747"/>
                </a:lnTo>
                <a:lnTo>
                  <a:pt x="0" y="99697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777272" y="4072952"/>
            <a:ext cx="502856" cy="482742"/>
          </a:xfrm>
          <a:custGeom>
            <a:avLst/>
            <a:gdLst/>
            <a:ahLst/>
            <a:cxnLst/>
            <a:rect l="l" t="t" r="r" b="b"/>
            <a:pathLst>
              <a:path w="502856" h="482742">
                <a:moveTo>
                  <a:pt x="0" y="0"/>
                </a:moveTo>
                <a:lnTo>
                  <a:pt x="502856" y="0"/>
                </a:lnTo>
                <a:lnTo>
                  <a:pt x="502856" y="482742"/>
                </a:lnTo>
                <a:lnTo>
                  <a:pt x="0" y="4827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5037487" y="5789838"/>
            <a:ext cx="502856" cy="482742"/>
          </a:xfrm>
          <a:custGeom>
            <a:avLst/>
            <a:gdLst/>
            <a:ahLst/>
            <a:cxnLst/>
            <a:rect l="l" t="t" r="r" b="b"/>
            <a:pathLst>
              <a:path w="502856" h="482742">
                <a:moveTo>
                  <a:pt x="0" y="0"/>
                </a:moveTo>
                <a:lnTo>
                  <a:pt x="502856" y="0"/>
                </a:lnTo>
                <a:lnTo>
                  <a:pt x="502856" y="482742"/>
                </a:lnTo>
                <a:lnTo>
                  <a:pt x="0" y="482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2837035" y="3584738"/>
            <a:ext cx="893200" cy="623007"/>
          </a:xfrm>
          <a:custGeom>
            <a:avLst/>
            <a:gdLst/>
            <a:ahLst/>
            <a:cxnLst/>
            <a:rect l="l" t="t" r="r" b="b"/>
            <a:pathLst>
              <a:path w="893200" h="623007">
                <a:moveTo>
                  <a:pt x="0" y="0"/>
                </a:moveTo>
                <a:lnTo>
                  <a:pt x="893200" y="0"/>
                </a:lnTo>
                <a:lnTo>
                  <a:pt x="893200" y="623007"/>
                </a:lnTo>
                <a:lnTo>
                  <a:pt x="0" y="6230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6330155" y="4555694"/>
            <a:ext cx="1355946" cy="945772"/>
          </a:xfrm>
          <a:custGeom>
            <a:avLst/>
            <a:gdLst/>
            <a:ahLst/>
            <a:cxnLst/>
            <a:rect l="l" t="t" r="r" b="b"/>
            <a:pathLst>
              <a:path w="1355946" h="945772">
                <a:moveTo>
                  <a:pt x="0" y="0"/>
                </a:moveTo>
                <a:lnTo>
                  <a:pt x="1355946" y="0"/>
                </a:lnTo>
                <a:lnTo>
                  <a:pt x="1355946" y="945773"/>
                </a:lnTo>
                <a:lnTo>
                  <a:pt x="0" y="9457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 rot="1517316">
            <a:off x="15624081" y="7812509"/>
            <a:ext cx="1412148" cy="1886007"/>
          </a:xfrm>
          <a:custGeom>
            <a:avLst/>
            <a:gdLst/>
            <a:ahLst/>
            <a:cxnLst/>
            <a:rect l="l" t="t" r="r" b="b"/>
            <a:pathLst>
              <a:path w="1412148" h="1886007">
                <a:moveTo>
                  <a:pt x="0" y="0"/>
                </a:moveTo>
                <a:lnTo>
                  <a:pt x="1412148" y="0"/>
                </a:lnTo>
                <a:lnTo>
                  <a:pt x="1412148" y="1886007"/>
                </a:lnTo>
                <a:lnTo>
                  <a:pt x="0" y="18860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5889228" y="3571925"/>
            <a:ext cx="6623525" cy="447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8"/>
              </a:lnSpc>
            </a:pPr>
            <a:r>
              <a:rPr lang="en-US" sz="3166">
                <a:solidFill>
                  <a:srgbClr val="000000"/>
                </a:solidFill>
                <a:latin typeface="Mixa"/>
              </a:rPr>
              <a:t>La poulette doit arriver à rentrer dans son poulailler, sans passer par la mare (et oui, ce sont les canards qui savent nager) et sans rencontrer les renards.</a:t>
            </a:r>
          </a:p>
          <a:p>
            <a:pPr algn="ctr">
              <a:lnSpc>
                <a:spcPts val="3198"/>
              </a:lnSpc>
            </a:pPr>
            <a:endParaRPr lang="en-US" sz="3166">
              <a:solidFill>
                <a:srgbClr val="000000"/>
              </a:solidFill>
              <a:latin typeface="Mixa"/>
            </a:endParaRPr>
          </a:p>
          <a:p>
            <a:pPr algn="ctr">
              <a:lnSpc>
                <a:spcPts val="3198"/>
              </a:lnSpc>
            </a:pPr>
            <a:r>
              <a:rPr lang="en-US" sz="3166">
                <a:solidFill>
                  <a:srgbClr val="000000"/>
                </a:solidFill>
                <a:latin typeface="Mixa"/>
              </a:rPr>
              <a:t>Il va falloir se mettre d’accord sur les ordres à donner à la poulette.</a:t>
            </a:r>
          </a:p>
          <a:p>
            <a:pPr algn="ctr">
              <a:lnSpc>
                <a:spcPts val="3198"/>
              </a:lnSpc>
            </a:pPr>
            <a:r>
              <a:rPr lang="en-US" sz="3166">
                <a:solidFill>
                  <a:srgbClr val="000000"/>
                </a:solidFill>
                <a:latin typeface="Mixa"/>
              </a:rPr>
              <a:t> </a:t>
            </a:r>
          </a:p>
          <a:p>
            <a:pPr algn="ctr">
              <a:lnSpc>
                <a:spcPts val="3198"/>
              </a:lnSpc>
            </a:pPr>
            <a:r>
              <a:rPr lang="en-US" sz="3166">
                <a:solidFill>
                  <a:srgbClr val="000000"/>
                </a:solidFill>
                <a:latin typeface="Mixa"/>
              </a:rPr>
              <a:t>Elle ne pourra se déplacer que grâce aux cartes fournies.</a:t>
            </a:r>
          </a:p>
          <a:p>
            <a:pPr algn="ctr">
              <a:lnSpc>
                <a:spcPts val="3198"/>
              </a:lnSpc>
            </a:pPr>
            <a:endParaRPr lang="en-US" sz="3166">
              <a:solidFill>
                <a:srgbClr val="000000"/>
              </a:solidFill>
              <a:latin typeface="Mixa"/>
            </a:endParaRPr>
          </a:p>
        </p:txBody>
      </p:sp>
      <p:sp>
        <p:nvSpPr>
          <p:cNvPr id="9" name="Freeform 9"/>
          <p:cNvSpPr/>
          <p:nvPr/>
        </p:nvSpPr>
        <p:spPr>
          <a:xfrm rot="-1447072">
            <a:off x="805967" y="489508"/>
            <a:ext cx="2237765" cy="2758433"/>
          </a:xfrm>
          <a:custGeom>
            <a:avLst/>
            <a:gdLst/>
            <a:ahLst/>
            <a:cxnLst/>
            <a:rect l="l" t="t" r="r" b="b"/>
            <a:pathLst>
              <a:path w="2237765" h="2758433">
                <a:moveTo>
                  <a:pt x="0" y="0"/>
                </a:moveTo>
                <a:lnTo>
                  <a:pt x="2237765" y="0"/>
                </a:lnTo>
                <a:lnTo>
                  <a:pt x="2237765" y="2758434"/>
                </a:lnTo>
                <a:lnTo>
                  <a:pt x="0" y="275843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 rot="791929">
            <a:off x="14500238" y="564926"/>
            <a:ext cx="2309368" cy="2722153"/>
          </a:xfrm>
          <a:custGeom>
            <a:avLst/>
            <a:gdLst/>
            <a:ahLst/>
            <a:cxnLst/>
            <a:rect l="l" t="t" r="r" b="b"/>
            <a:pathLst>
              <a:path w="2309368" h="2722153">
                <a:moveTo>
                  <a:pt x="0" y="0"/>
                </a:moveTo>
                <a:lnTo>
                  <a:pt x="2309368" y="0"/>
                </a:lnTo>
                <a:lnTo>
                  <a:pt x="2309368" y="2722154"/>
                </a:lnTo>
                <a:lnTo>
                  <a:pt x="0" y="27221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TextBox 11"/>
          <p:cNvSpPr txBox="1"/>
          <p:nvPr/>
        </p:nvSpPr>
        <p:spPr>
          <a:xfrm>
            <a:off x="1280128" y="788068"/>
            <a:ext cx="16091266" cy="1388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10400">
                <a:solidFill>
                  <a:srgbClr val="2E2C7F"/>
                </a:solidFill>
                <a:latin typeface="Gagalin"/>
              </a:rPr>
              <a:t>le robot idiot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2401947" y="2486372"/>
            <a:ext cx="13945790" cy="6161504"/>
          </a:xfrm>
          <a:custGeom>
            <a:avLst/>
            <a:gdLst/>
            <a:ahLst/>
            <a:cxnLst/>
            <a:rect l="l" t="t" r="r" b="b"/>
            <a:pathLst>
              <a:path w="13945790" h="6161504">
                <a:moveTo>
                  <a:pt x="0" y="0"/>
                </a:moveTo>
                <a:lnTo>
                  <a:pt x="13945791" y="0"/>
                </a:lnTo>
                <a:lnTo>
                  <a:pt x="13945791" y="6161504"/>
                </a:lnTo>
                <a:lnTo>
                  <a:pt x="0" y="61615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 rot="-224683">
            <a:off x="2878157" y="3104136"/>
            <a:ext cx="11094699" cy="129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26"/>
              </a:lnSpc>
              <a:spcBef>
                <a:spcPct val="0"/>
              </a:spcBef>
            </a:pPr>
            <a:r>
              <a:rPr lang="en-US" sz="7518">
                <a:solidFill>
                  <a:srgbClr val="000000"/>
                </a:solidFill>
                <a:latin typeface="Gagalin"/>
              </a:rPr>
              <a:t>logiciels et applications</a:t>
            </a:r>
          </a:p>
        </p:txBody>
      </p:sp>
      <p:sp>
        <p:nvSpPr>
          <p:cNvPr id="5" name="Freeform 5">
            <a:hlinkClick r:id="rId5" tooltip="https://padlet.com/atice_chalon1/ressources-codage-programmation-algorithmie-b4q2ft36m7sk"/>
          </p:cNvPr>
          <p:cNvSpPr/>
          <p:nvPr/>
        </p:nvSpPr>
        <p:spPr>
          <a:xfrm>
            <a:off x="10153805" y="4475251"/>
            <a:ext cx="5262041" cy="2183747"/>
          </a:xfrm>
          <a:custGeom>
            <a:avLst/>
            <a:gdLst/>
            <a:ahLst/>
            <a:cxnLst/>
            <a:rect l="l" t="t" r="r" b="b"/>
            <a:pathLst>
              <a:path w="5262041" h="2183747">
                <a:moveTo>
                  <a:pt x="0" y="0"/>
                </a:moveTo>
                <a:lnTo>
                  <a:pt x="5262041" y="0"/>
                </a:lnTo>
                <a:lnTo>
                  <a:pt x="5262041" y="2183747"/>
                </a:lnTo>
                <a:lnTo>
                  <a:pt x="0" y="21837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8077772" y="5143500"/>
            <a:ext cx="2076032" cy="947190"/>
          </a:xfrm>
          <a:custGeom>
            <a:avLst/>
            <a:gdLst/>
            <a:ahLst/>
            <a:cxnLst/>
            <a:rect l="l" t="t" r="r" b="b"/>
            <a:pathLst>
              <a:path w="2076032" h="947190">
                <a:moveTo>
                  <a:pt x="0" y="0"/>
                </a:moveTo>
                <a:lnTo>
                  <a:pt x="2076033" y="0"/>
                </a:lnTo>
                <a:lnTo>
                  <a:pt x="2076033" y="947190"/>
                </a:lnTo>
                <a:lnTo>
                  <a:pt x="0" y="9471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 rot="-275816">
            <a:off x="3254560" y="5266327"/>
            <a:ext cx="5262041" cy="158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dirty="0">
                <a:solidFill>
                  <a:srgbClr val="FFFFFF"/>
                </a:solidFill>
                <a:latin typeface="Open Sans Bold"/>
              </a:rPr>
              <a:t>Des liens et </a:t>
            </a:r>
            <a:r>
              <a:rPr lang="en-US" sz="4600" dirty="0" err="1">
                <a:solidFill>
                  <a:srgbClr val="FFFFFF"/>
                </a:solidFill>
                <a:latin typeface="Open Sans Bold"/>
              </a:rPr>
              <a:t>ressources</a:t>
            </a:r>
            <a:r>
              <a:rPr lang="en-US" sz="4600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4600" dirty="0" err="1">
                <a:solidFill>
                  <a:srgbClr val="FFFFFF"/>
                </a:solidFill>
                <a:latin typeface="Open Sans Bold"/>
              </a:rPr>
              <a:t>ici</a:t>
            </a:r>
            <a:endParaRPr lang="en-US" sz="4600" dirty="0">
              <a:solidFill>
                <a:srgbClr val="FFFFFF"/>
              </a:solidFill>
              <a:latin typeface="Open Sans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649689" y="1605229"/>
            <a:ext cx="16016864" cy="7076542"/>
          </a:xfrm>
          <a:custGeom>
            <a:avLst/>
            <a:gdLst/>
            <a:ahLst/>
            <a:cxnLst/>
            <a:rect l="l" t="t" r="r" b="b"/>
            <a:pathLst>
              <a:path w="16016864" h="7076542">
                <a:moveTo>
                  <a:pt x="0" y="0"/>
                </a:moveTo>
                <a:lnTo>
                  <a:pt x="16016863" y="0"/>
                </a:lnTo>
                <a:lnTo>
                  <a:pt x="16016863" y="7076542"/>
                </a:lnTo>
                <a:lnTo>
                  <a:pt x="0" y="70765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 rot="-224683">
            <a:off x="4453871" y="2420366"/>
            <a:ext cx="5919326" cy="5288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526"/>
              </a:lnSpc>
            </a:pPr>
            <a:r>
              <a:rPr lang="en-US" sz="7518">
                <a:solidFill>
                  <a:srgbClr val="000000"/>
                </a:solidFill>
                <a:latin typeface="Gagalin"/>
              </a:rPr>
              <a:t>Tuxbot</a:t>
            </a:r>
          </a:p>
          <a:p>
            <a:pPr algn="just">
              <a:lnSpc>
                <a:spcPts val="10526"/>
              </a:lnSpc>
            </a:pPr>
            <a:endParaRPr lang="en-US" sz="7518">
              <a:solidFill>
                <a:srgbClr val="000000"/>
              </a:solidFill>
              <a:latin typeface="Gagalin"/>
            </a:endParaRPr>
          </a:p>
          <a:p>
            <a:pPr algn="just">
              <a:lnSpc>
                <a:spcPts val="10526"/>
              </a:lnSpc>
            </a:pPr>
            <a:endParaRPr lang="en-US" sz="7518">
              <a:solidFill>
                <a:srgbClr val="000000"/>
              </a:solidFill>
              <a:latin typeface="Gagalin"/>
            </a:endParaRPr>
          </a:p>
          <a:p>
            <a:pPr algn="just">
              <a:lnSpc>
                <a:spcPts val="10526"/>
              </a:lnSpc>
              <a:spcBef>
                <a:spcPct val="0"/>
              </a:spcBef>
            </a:pPr>
            <a:r>
              <a:rPr lang="en-US" sz="7518">
                <a:solidFill>
                  <a:srgbClr val="000000"/>
                </a:solidFill>
                <a:latin typeface="Gagalin"/>
              </a:rPr>
              <a:t>Lighbot</a:t>
            </a:r>
          </a:p>
        </p:txBody>
      </p:sp>
      <p:sp>
        <p:nvSpPr>
          <p:cNvPr id="5" name="Freeform 5">
            <a:hlinkClick r:id="rId5"/>
          </p:cNvPr>
          <p:cNvSpPr/>
          <p:nvPr/>
        </p:nvSpPr>
        <p:spPr>
          <a:xfrm>
            <a:off x="9830451" y="2024257"/>
            <a:ext cx="4319236" cy="2195612"/>
          </a:xfrm>
          <a:custGeom>
            <a:avLst/>
            <a:gdLst/>
            <a:ahLst/>
            <a:cxnLst/>
            <a:rect l="l" t="t" r="r" b="b"/>
            <a:pathLst>
              <a:path w="4319236" h="2195612">
                <a:moveTo>
                  <a:pt x="0" y="0"/>
                </a:moveTo>
                <a:lnTo>
                  <a:pt x="4319236" y="0"/>
                </a:lnTo>
                <a:lnTo>
                  <a:pt x="4319236" y="2195611"/>
                </a:lnTo>
                <a:lnTo>
                  <a:pt x="0" y="21956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>
            <a:hlinkClick r:id="rId7"/>
          </p:cNvPr>
          <p:cNvSpPr/>
          <p:nvPr/>
        </p:nvSpPr>
        <p:spPr>
          <a:xfrm>
            <a:off x="9623274" y="5143500"/>
            <a:ext cx="4733590" cy="2311323"/>
          </a:xfrm>
          <a:custGeom>
            <a:avLst/>
            <a:gdLst/>
            <a:ahLst/>
            <a:cxnLst/>
            <a:rect l="l" t="t" r="r" b="b"/>
            <a:pathLst>
              <a:path w="4733590" h="2311323">
                <a:moveTo>
                  <a:pt x="0" y="0"/>
                </a:moveTo>
                <a:lnTo>
                  <a:pt x="4733590" y="0"/>
                </a:lnTo>
                <a:lnTo>
                  <a:pt x="4733590" y="2311323"/>
                </a:lnTo>
                <a:lnTo>
                  <a:pt x="0" y="23113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771E7B35-D1DC-4F11-A654-0BC7A68C8A41}"/>
              </a:ext>
            </a:extLst>
          </p:cNvPr>
          <p:cNvSpPr txBox="1"/>
          <p:nvPr/>
        </p:nvSpPr>
        <p:spPr>
          <a:xfrm rot="21324184">
            <a:off x="3382132" y="4270375"/>
            <a:ext cx="5262041" cy="158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dirty="0">
                <a:solidFill>
                  <a:srgbClr val="FFFFFF"/>
                </a:solidFill>
                <a:latin typeface="Open Sans Bold"/>
              </a:rPr>
              <a:t>Des liens et </a:t>
            </a:r>
            <a:r>
              <a:rPr lang="en-US" sz="4600" dirty="0" err="1">
                <a:solidFill>
                  <a:srgbClr val="FFFFFF"/>
                </a:solidFill>
                <a:latin typeface="Open Sans Bold"/>
              </a:rPr>
              <a:t>ressources</a:t>
            </a:r>
            <a:r>
              <a:rPr lang="en-US" sz="4600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4600" dirty="0" err="1">
                <a:solidFill>
                  <a:srgbClr val="FFFFFF"/>
                </a:solidFill>
                <a:latin typeface="Open Sans Bold"/>
              </a:rPr>
              <a:t>ici</a:t>
            </a:r>
            <a:endParaRPr lang="en-US" sz="4600" dirty="0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1E898FCC-CD66-408E-9B10-D836A9B2A96E}"/>
              </a:ext>
            </a:extLst>
          </p:cNvPr>
          <p:cNvSpPr/>
          <p:nvPr/>
        </p:nvSpPr>
        <p:spPr>
          <a:xfrm rot="700979">
            <a:off x="8031197" y="5779745"/>
            <a:ext cx="1555292" cy="449200"/>
          </a:xfrm>
          <a:custGeom>
            <a:avLst/>
            <a:gdLst/>
            <a:ahLst/>
            <a:cxnLst/>
            <a:rect l="l" t="t" r="r" b="b"/>
            <a:pathLst>
              <a:path w="2076032" h="947190">
                <a:moveTo>
                  <a:pt x="0" y="0"/>
                </a:moveTo>
                <a:lnTo>
                  <a:pt x="2076033" y="0"/>
                </a:lnTo>
                <a:lnTo>
                  <a:pt x="2076033" y="947190"/>
                </a:lnTo>
                <a:lnTo>
                  <a:pt x="0" y="9471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5D4FFFE4-4C9B-4711-AB95-2479E06DEAB0}"/>
              </a:ext>
            </a:extLst>
          </p:cNvPr>
          <p:cNvSpPr/>
          <p:nvPr/>
        </p:nvSpPr>
        <p:spPr>
          <a:xfrm rot="20182387">
            <a:off x="8107498" y="3550842"/>
            <a:ext cx="1744613" cy="892231"/>
          </a:xfrm>
          <a:custGeom>
            <a:avLst/>
            <a:gdLst/>
            <a:ahLst/>
            <a:cxnLst/>
            <a:rect l="l" t="t" r="r" b="b"/>
            <a:pathLst>
              <a:path w="2076032" h="947190">
                <a:moveTo>
                  <a:pt x="0" y="0"/>
                </a:moveTo>
                <a:lnTo>
                  <a:pt x="2076033" y="0"/>
                </a:lnTo>
                <a:lnTo>
                  <a:pt x="2076033" y="947190"/>
                </a:lnTo>
                <a:lnTo>
                  <a:pt x="0" y="9471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150</Words>
  <Application>Microsoft Office PowerPoint</Application>
  <PresentationFormat>Personnalisé</PresentationFormat>
  <Paragraphs>39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21" baseType="lpstr">
      <vt:lpstr>Calibri (MS)</vt:lpstr>
      <vt:lpstr>Calibri</vt:lpstr>
      <vt:lpstr>Varela Round</vt:lpstr>
      <vt:lpstr>Mixa</vt:lpstr>
      <vt:lpstr>Gagalin</vt:lpstr>
      <vt:lpstr>Open Sans Bold</vt:lpstr>
      <vt:lpstr>Roca One Bold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Classe ROBOTS</dc:title>
  <cp:lastModifiedBy>Stéphane Tank</cp:lastModifiedBy>
  <cp:revision>4</cp:revision>
  <dcterms:created xsi:type="dcterms:W3CDTF">2006-08-16T00:00:00Z</dcterms:created>
  <dcterms:modified xsi:type="dcterms:W3CDTF">2025-12-01T12:30:27Z</dcterms:modified>
  <dc:identifier>DAF0JbBz3x8</dc:identifier>
</cp:coreProperties>
</file>