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Fraunces Extra Bold" panose="020B0604020202020204" charset="0"/>
      <p:regular r:id="rId18"/>
    </p:embeddedFont>
    <p:embeddedFont>
      <p:font typeface="Nobile" panose="020B0604020202020204" charset="0"/>
      <p:regular r:id="rId1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57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nah-familles.cned.fr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10" y="3192780"/>
            <a:ext cx="3649980" cy="184404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96263" y="1991558"/>
            <a:ext cx="74159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050"/>
              </a:lnSpc>
              <a:buNone/>
            </a:pPr>
            <a:r>
              <a:rPr lang="en-US" sz="6000" b="1" dirty="0">
                <a:solidFill>
                  <a:srgbClr val="3B4540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La lutte contre le harcèlement à l'école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6350437" y="5296904"/>
            <a:ext cx="74159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Ensemble, créons une communauté protectrice pour tous les élèves.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31388" y="496014"/>
            <a:ext cx="7881223" cy="11275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50" b="1" dirty="0">
                <a:solidFill>
                  <a:srgbClr val="3B4540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Qu'est-ce que le harcèlement scolaire ?</a:t>
            </a:r>
            <a:endParaRPr lang="en-US" sz="3550" dirty="0">
              <a:latin typeface="Comic Sans MS" panose="030F0702030302020204" pitchFamily="66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31388" y="1894046"/>
            <a:ext cx="7881223" cy="865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En milieu scolaire, le harcèlement est le fait pour un élève ou un groupe d'élèves de </a:t>
            </a:r>
            <a:r>
              <a:rPr lang="en-US" sz="1400" b="1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faire subir de manière répétée</a:t>
            </a:r>
            <a:r>
              <a:rPr lang="en-US" sz="140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 à un camarade des propos ou comportements négatifs voire violents.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31388" y="2962751"/>
            <a:ext cx="3850362" cy="1760934"/>
          </a:xfrm>
          <a:prstGeom prst="roundRect">
            <a:avLst>
              <a:gd name="adj" fmla="val 9220"/>
            </a:avLst>
          </a:prstGeom>
          <a:solidFill>
            <a:srgbClr val="E8F3E8"/>
          </a:solidFill>
          <a:ln/>
        </p:spPr>
      </p:sp>
      <p:sp>
        <p:nvSpPr>
          <p:cNvPr id="6" name="Shape 3"/>
          <p:cNvSpPr/>
          <p:nvPr/>
        </p:nvSpPr>
        <p:spPr>
          <a:xfrm>
            <a:off x="811768" y="3143131"/>
            <a:ext cx="541139" cy="541139"/>
          </a:xfrm>
          <a:prstGeom prst="roundRect">
            <a:avLst>
              <a:gd name="adj" fmla="val 16896002"/>
            </a:avLst>
          </a:prstGeom>
          <a:solidFill>
            <a:srgbClr val="438951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596" y="3291840"/>
            <a:ext cx="243483" cy="24348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11768" y="3864650"/>
            <a:ext cx="2255044" cy="281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La violence</a:t>
            </a:r>
            <a:endParaRPr lang="en-US" sz="1750" dirty="0">
              <a:latin typeface="Comic Sans MS" panose="030F0702030302020204" pitchFamily="66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811768" y="4254698"/>
            <a:ext cx="3489603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Propos ou comportements agressifs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4662130" y="2962751"/>
            <a:ext cx="3850481" cy="1760934"/>
          </a:xfrm>
          <a:prstGeom prst="roundRect">
            <a:avLst>
              <a:gd name="adj" fmla="val 9220"/>
            </a:avLst>
          </a:prstGeom>
          <a:solidFill>
            <a:srgbClr val="E8F3E8"/>
          </a:solidFill>
          <a:ln/>
        </p:spPr>
      </p:sp>
      <p:sp>
        <p:nvSpPr>
          <p:cNvPr id="11" name="Shape 7"/>
          <p:cNvSpPr/>
          <p:nvPr/>
        </p:nvSpPr>
        <p:spPr>
          <a:xfrm>
            <a:off x="4842510" y="3143131"/>
            <a:ext cx="541139" cy="541139"/>
          </a:xfrm>
          <a:prstGeom prst="roundRect">
            <a:avLst>
              <a:gd name="adj" fmla="val 16896002"/>
            </a:avLst>
          </a:prstGeom>
          <a:solidFill>
            <a:srgbClr val="438951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91338" y="3291840"/>
            <a:ext cx="243483" cy="24348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4842510" y="3864650"/>
            <a:ext cx="2255044" cy="281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La répétitivité</a:t>
            </a:r>
            <a:endParaRPr lang="en-US" sz="1750" dirty="0">
              <a:latin typeface="Comic Sans MS" panose="030F0702030302020204" pitchFamily="66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4842510" y="4254698"/>
            <a:ext cx="3489722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Actions répétées dans le temps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15" name="Shape 10"/>
          <p:cNvSpPr/>
          <p:nvPr/>
        </p:nvSpPr>
        <p:spPr>
          <a:xfrm>
            <a:off x="631388" y="4904065"/>
            <a:ext cx="7881223" cy="1760934"/>
          </a:xfrm>
          <a:prstGeom prst="roundRect">
            <a:avLst>
              <a:gd name="adj" fmla="val 9220"/>
            </a:avLst>
          </a:prstGeom>
          <a:solidFill>
            <a:srgbClr val="E8F3E8"/>
          </a:solidFill>
          <a:ln/>
        </p:spPr>
      </p:sp>
      <p:sp>
        <p:nvSpPr>
          <p:cNvPr id="16" name="Shape 11"/>
          <p:cNvSpPr/>
          <p:nvPr/>
        </p:nvSpPr>
        <p:spPr>
          <a:xfrm>
            <a:off x="811768" y="5084445"/>
            <a:ext cx="541139" cy="541139"/>
          </a:xfrm>
          <a:prstGeom prst="roundRect">
            <a:avLst>
              <a:gd name="adj" fmla="val 16896002"/>
            </a:avLst>
          </a:prstGeom>
          <a:solidFill>
            <a:srgbClr val="438951"/>
          </a:solidFill>
          <a:ln/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96" y="5233154"/>
            <a:ext cx="243483" cy="243483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811768" y="5805964"/>
            <a:ext cx="2255044" cy="281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L'isolement</a:t>
            </a:r>
            <a:endParaRPr lang="en-US" sz="1750" dirty="0">
              <a:latin typeface="Comic Sans MS" panose="030F0702030302020204" pitchFamily="66" charset="0"/>
            </a:endParaRPr>
          </a:p>
        </p:txBody>
      </p:sp>
      <p:sp>
        <p:nvSpPr>
          <p:cNvPr id="19" name="Text 13"/>
          <p:cNvSpPr/>
          <p:nvPr/>
        </p:nvSpPr>
        <p:spPr>
          <a:xfrm>
            <a:off x="811768" y="6196013"/>
            <a:ext cx="7520464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Victime mise à l'écart du groupe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20" name="Text 14"/>
          <p:cNvSpPr/>
          <p:nvPr/>
        </p:nvSpPr>
        <p:spPr>
          <a:xfrm>
            <a:off x="631388" y="6867882"/>
            <a:ext cx="7881223" cy="865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Le harcèlement porte atteinte à la dignité de l'élève, altère sa santé mentale ou physique et dégrade ses conditions d'apprentissage. Il se fonde sur </a:t>
            </a:r>
            <a:r>
              <a:rPr lang="en-US" sz="1400" b="1" dirty="0">
                <a:solidFill>
                  <a:srgbClr val="438951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le rejet de la différence</a:t>
            </a:r>
            <a:r>
              <a:rPr lang="en-US" sz="140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 et la stigmatisation.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8CB012E-B246-4428-809C-A0E99FAAD0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0203" y="-59"/>
            <a:ext cx="5486400" cy="82297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5661" y="413028"/>
            <a:ext cx="3754874" cy="469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50"/>
              </a:lnSpc>
              <a:buNone/>
            </a:pPr>
            <a:r>
              <a:rPr lang="en-US" sz="2950" b="1" dirty="0">
                <a:solidFill>
                  <a:srgbClr val="3B4540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Que dit la loi ?</a:t>
            </a:r>
            <a:endParaRPr lang="en-US" sz="2950" dirty="0">
              <a:latin typeface="Comic Sans MS" panose="030F0702030302020204" pitchFamily="66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0927" y="1276588"/>
            <a:ext cx="7775496" cy="240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Aucun élève ne doit subir de harcèlement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0927" y="1652111"/>
            <a:ext cx="7775496" cy="240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i="1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Article L. 111-6 du code de l'éducation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25661" y="1276588"/>
            <a:ext cx="15240" cy="615910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6" name="Text 4"/>
          <p:cNvSpPr/>
          <p:nvPr/>
        </p:nvSpPr>
        <p:spPr>
          <a:xfrm>
            <a:off x="525661" y="2339036"/>
            <a:ext cx="8000762" cy="4807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Une enquête statistique nationale menée en novembre 2023 auprès de </a:t>
            </a:r>
            <a:r>
              <a:rPr lang="en-US" sz="1400" b="1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21 700 élèves</a:t>
            </a:r>
            <a:r>
              <a:rPr lang="en-US" sz="140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 du CE2 à la terminale a permis de mesurer l'ampleur du harcèlement.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795343" y="3720876"/>
            <a:ext cx="1366957" cy="277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405449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5%</a:t>
            </a:r>
            <a:endParaRPr lang="en-US" sz="2150" dirty="0">
              <a:latin typeface="Comic Sans MS" panose="030F0702030302020204" pitchFamily="66" charset="0"/>
            </a:endParaRPr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325" y="3026265"/>
            <a:ext cx="1667113" cy="1667113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540193" y="4881021"/>
            <a:ext cx="1877378" cy="234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450" b="1" dirty="0">
                <a:solidFill>
                  <a:srgbClr val="405449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Écoliers</a:t>
            </a:r>
            <a:endParaRPr lang="en-US" sz="1450" dirty="0">
              <a:latin typeface="Comic Sans MS" panose="030F0702030302020204" pitchFamily="66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25661" y="5265831"/>
            <a:ext cx="3906560" cy="240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Du CE2 au CM2</a:t>
            </a:r>
            <a:endParaRPr lang="en-US" sz="1150" dirty="0">
              <a:latin typeface="Comic Sans MS" panose="030F0702030302020204" pitchFamily="66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889546" y="3720876"/>
            <a:ext cx="1366957" cy="277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405449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6%</a:t>
            </a:r>
            <a:endParaRPr lang="en-US" sz="2150" dirty="0">
              <a:latin typeface="Comic Sans MS" panose="030F0702030302020204" pitchFamily="66" charset="0"/>
            </a:endParaRPr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527" y="3026265"/>
            <a:ext cx="1667113" cy="1667113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634395" y="4881021"/>
            <a:ext cx="1877378" cy="234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450" b="1" dirty="0">
                <a:solidFill>
                  <a:srgbClr val="405449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Collégiens</a:t>
            </a:r>
            <a:endParaRPr lang="en-US" sz="1450" dirty="0">
              <a:latin typeface="Comic Sans MS" panose="030F0702030302020204" pitchFamily="66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4619863" y="5265831"/>
            <a:ext cx="3906560" cy="240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Victimes de harcèlement</a:t>
            </a:r>
            <a:endParaRPr lang="en-US" sz="1150" dirty="0">
              <a:latin typeface="Comic Sans MS" panose="030F0702030302020204" pitchFamily="66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525661" y="5675167"/>
            <a:ext cx="8000762" cy="240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Le harcèlement scolaire est un </a:t>
            </a:r>
            <a:r>
              <a:rPr lang="en-US" sz="1400" b="1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délit pénal</a:t>
            </a:r>
            <a:r>
              <a:rPr lang="en-US" sz="140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. Les peines varient selon la gravité des faits :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525661" y="6159514"/>
            <a:ext cx="3906560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405449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3-10</a:t>
            </a:r>
            <a:endParaRPr lang="en-US" sz="2350" dirty="0">
              <a:latin typeface="Comic Sans MS" panose="030F0702030302020204" pitchFamily="66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540193" y="6647551"/>
            <a:ext cx="1877378" cy="234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b="1" dirty="0">
                <a:solidFill>
                  <a:srgbClr val="405449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Années de prison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525661" y="7032361"/>
            <a:ext cx="3906560" cy="240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Selon la gravité</a:t>
            </a:r>
            <a:endParaRPr lang="en-US" sz="1150" dirty="0">
              <a:latin typeface="Comic Sans MS" panose="030F0702030302020204" pitchFamily="66" charset="0"/>
            </a:endParaRPr>
          </a:p>
        </p:txBody>
      </p:sp>
      <p:sp>
        <p:nvSpPr>
          <p:cNvPr id="19" name="Text 15"/>
          <p:cNvSpPr/>
          <p:nvPr/>
        </p:nvSpPr>
        <p:spPr>
          <a:xfrm>
            <a:off x="4619863" y="6159514"/>
            <a:ext cx="3906560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405449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45K-&gt;150K€</a:t>
            </a:r>
            <a:endParaRPr lang="en-US" sz="2350" dirty="0">
              <a:latin typeface="Comic Sans MS" panose="030F0702030302020204" pitchFamily="66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5634395" y="6647551"/>
            <a:ext cx="1877378" cy="234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b="1" dirty="0">
                <a:solidFill>
                  <a:srgbClr val="405449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Amende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4619863" y="7032361"/>
            <a:ext cx="3906560" cy="2403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Sanctions financières</a:t>
            </a:r>
            <a:endParaRPr lang="en-US" sz="1150" dirty="0">
              <a:latin typeface="Comic Sans MS" panose="030F0702030302020204" pitchFamily="66" charset="0"/>
            </a:endParaRPr>
          </a:p>
        </p:txBody>
      </p:sp>
      <p:pic>
        <p:nvPicPr>
          <p:cNvPr id="22" name="Image 2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47478" y="803061"/>
            <a:ext cx="5211723" cy="5211723"/>
          </a:xfrm>
          <a:prstGeom prst="rect">
            <a:avLst/>
          </a:prstGeom>
        </p:spPr>
      </p:pic>
      <p:sp>
        <p:nvSpPr>
          <p:cNvPr id="23" name="Shape 18"/>
          <p:cNvSpPr/>
          <p:nvPr/>
        </p:nvSpPr>
        <p:spPr>
          <a:xfrm>
            <a:off x="8900517" y="6624602"/>
            <a:ext cx="5615583" cy="1523353"/>
          </a:xfrm>
          <a:prstGeom prst="roundRect">
            <a:avLst>
              <a:gd name="adj" fmla="val 8452"/>
            </a:avLst>
          </a:prstGeom>
          <a:solidFill>
            <a:srgbClr val="CCE6D1"/>
          </a:solidFill>
          <a:ln/>
        </p:spPr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0655" y="6878836"/>
            <a:ext cx="234672" cy="187643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9435465" y="6812245"/>
            <a:ext cx="4526637" cy="1201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En luttant contre le harcèlement et toute forme de violence, on agit sur le climat scolaire et le bien-être des élèves, conditions indispensables pour la réussite de tous.</a:t>
            </a:r>
            <a:endParaRPr lang="en-US" sz="145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5675" y="499467"/>
            <a:ext cx="4850844" cy="5675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3B4540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Le cyberharcèlement</a:t>
            </a:r>
            <a:endParaRPr lang="en-US" sz="3550" dirty="0">
              <a:latin typeface="Comic Sans MS" panose="030F0702030302020204" pitchFamily="66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35675" y="1139666"/>
            <a:ext cx="5765483" cy="340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3B4540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Un prolongement du harcèlement à l'école</a:t>
            </a:r>
            <a:endParaRPr lang="en-US" sz="2100" dirty="0">
              <a:latin typeface="Comic Sans MS" panose="030F0702030302020204" pitchFamily="66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35675" y="1981389"/>
            <a:ext cx="8528209" cy="581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Le cyberharcèlement est défini comme un </a:t>
            </a:r>
            <a:r>
              <a:rPr lang="en-US" b="1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acte agressif intentionnel</a:t>
            </a:r>
            <a:r>
              <a:rPr lang="en-US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 perpétré par un individu ou groupe via des formes de communication électroniques, de façon répétée.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5675" y="3313955"/>
            <a:ext cx="8528209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Il se pratique via téléphones portables, messageries, jeux en ligne, réseaux sociaux, etc.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635675" y="5122783"/>
            <a:ext cx="4331970" cy="1632466"/>
          </a:xfrm>
          <a:prstGeom prst="roundRect">
            <a:avLst>
              <a:gd name="adj" fmla="val 6722"/>
            </a:avLst>
          </a:prstGeom>
          <a:solidFill>
            <a:srgbClr val="FAFFFA"/>
          </a:solidFill>
          <a:ln/>
        </p:spPr>
      </p:sp>
      <p:sp>
        <p:nvSpPr>
          <p:cNvPr id="8" name="Shape 5"/>
          <p:cNvSpPr/>
          <p:nvPr/>
        </p:nvSpPr>
        <p:spPr>
          <a:xfrm>
            <a:off x="635675" y="5099923"/>
            <a:ext cx="4331970" cy="91440"/>
          </a:xfrm>
          <a:prstGeom prst="roundRect">
            <a:avLst>
              <a:gd name="adj" fmla="val 178785"/>
            </a:avLst>
          </a:prstGeom>
          <a:solidFill>
            <a:srgbClr val="438951"/>
          </a:solidFill>
          <a:ln/>
        </p:spPr>
      </p:sp>
      <p:sp>
        <p:nvSpPr>
          <p:cNvPr id="9" name="Shape 6"/>
          <p:cNvSpPr/>
          <p:nvPr/>
        </p:nvSpPr>
        <p:spPr>
          <a:xfrm>
            <a:off x="2529245" y="4850368"/>
            <a:ext cx="544830" cy="544830"/>
          </a:xfrm>
          <a:prstGeom prst="roundRect">
            <a:avLst>
              <a:gd name="adj" fmla="val 167832"/>
            </a:avLst>
          </a:prstGeom>
          <a:solidFill>
            <a:srgbClr val="438951"/>
          </a:solidFill>
          <a:ln/>
        </p:spPr>
      </p:sp>
      <p:sp>
        <p:nvSpPr>
          <p:cNvPr id="10" name="Text 7"/>
          <p:cNvSpPr/>
          <p:nvPr/>
        </p:nvSpPr>
        <p:spPr>
          <a:xfrm>
            <a:off x="2692718" y="4986576"/>
            <a:ext cx="217884" cy="2724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1700" dirty="0">
              <a:latin typeface="Comic Sans MS" panose="030F0702030302020204" pitchFamily="66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40105" y="5576888"/>
            <a:ext cx="2270522" cy="2837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8 ans et demi</a:t>
            </a:r>
            <a:endParaRPr lang="en-US" sz="1750" dirty="0">
              <a:latin typeface="Comic Sans MS" panose="030F0702030302020204" pitchFamily="66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40105" y="5969556"/>
            <a:ext cx="3923109" cy="581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Âge moyen du 1er enregistrement sur un réseau social (CNIL)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5149215" y="5122783"/>
            <a:ext cx="4331970" cy="1632466"/>
          </a:xfrm>
          <a:prstGeom prst="roundRect">
            <a:avLst>
              <a:gd name="adj" fmla="val 6722"/>
            </a:avLst>
          </a:prstGeom>
          <a:solidFill>
            <a:srgbClr val="FAFFFA"/>
          </a:solidFill>
          <a:ln/>
        </p:spPr>
      </p:sp>
      <p:sp>
        <p:nvSpPr>
          <p:cNvPr id="14" name="Shape 11"/>
          <p:cNvSpPr/>
          <p:nvPr/>
        </p:nvSpPr>
        <p:spPr>
          <a:xfrm>
            <a:off x="5149215" y="5099923"/>
            <a:ext cx="4331970" cy="91440"/>
          </a:xfrm>
          <a:prstGeom prst="roundRect">
            <a:avLst>
              <a:gd name="adj" fmla="val 178785"/>
            </a:avLst>
          </a:prstGeom>
          <a:solidFill>
            <a:srgbClr val="438951"/>
          </a:solidFill>
          <a:ln/>
        </p:spPr>
      </p:sp>
      <p:sp>
        <p:nvSpPr>
          <p:cNvPr id="15" name="Shape 12"/>
          <p:cNvSpPr/>
          <p:nvPr/>
        </p:nvSpPr>
        <p:spPr>
          <a:xfrm>
            <a:off x="7042785" y="4850368"/>
            <a:ext cx="544830" cy="544830"/>
          </a:xfrm>
          <a:prstGeom prst="roundRect">
            <a:avLst>
              <a:gd name="adj" fmla="val 167832"/>
            </a:avLst>
          </a:prstGeom>
          <a:solidFill>
            <a:srgbClr val="438951"/>
          </a:solidFill>
          <a:ln/>
        </p:spPr>
      </p:sp>
      <p:sp>
        <p:nvSpPr>
          <p:cNvPr id="16" name="Text 13"/>
          <p:cNvSpPr/>
          <p:nvPr/>
        </p:nvSpPr>
        <p:spPr>
          <a:xfrm>
            <a:off x="7206258" y="4986576"/>
            <a:ext cx="217884" cy="2724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1700" dirty="0">
              <a:latin typeface="Comic Sans MS" panose="030F0702030302020204" pitchFamily="66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5353645" y="5576888"/>
            <a:ext cx="2270522" cy="2837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15 ans</a:t>
            </a:r>
            <a:endParaRPr lang="en-US" sz="1750" dirty="0">
              <a:latin typeface="Comic Sans MS" panose="030F0702030302020204" pitchFamily="66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5353645" y="5969556"/>
            <a:ext cx="3923109" cy="581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Majorité numérique pour s'inscrire sur les réseaux sociaux depuis juillet 2023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9662755" y="5122783"/>
            <a:ext cx="4331970" cy="1632466"/>
          </a:xfrm>
          <a:prstGeom prst="roundRect">
            <a:avLst>
              <a:gd name="adj" fmla="val 6722"/>
            </a:avLst>
          </a:prstGeom>
          <a:solidFill>
            <a:srgbClr val="FAFFFA"/>
          </a:solidFill>
          <a:ln/>
        </p:spPr>
      </p:sp>
      <p:sp>
        <p:nvSpPr>
          <p:cNvPr id="20" name="Shape 17"/>
          <p:cNvSpPr/>
          <p:nvPr/>
        </p:nvSpPr>
        <p:spPr>
          <a:xfrm>
            <a:off x="9662755" y="5099923"/>
            <a:ext cx="4331970" cy="91440"/>
          </a:xfrm>
          <a:prstGeom prst="roundRect">
            <a:avLst>
              <a:gd name="adj" fmla="val 178785"/>
            </a:avLst>
          </a:prstGeom>
          <a:solidFill>
            <a:srgbClr val="438951"/>
          </a:solidFill>
          <a:ln/>
        </p:spPr>
      </p:sp>
      <p:sp>
        <p:nvSpPr>
          <p:cNvPr id="21" name="Shape 18"/>
          <p:cNvSpPr/>
          <p:nvPr/>
        </p:nvSpPr>
        <p:spPr>
          <a:xfrm>
            <a:off x="11556325" y="4850368"/>
            <a:ext cx="544830" cy="544830"/>
          </a:xfrm>
          <a:prstGeom prst="roundRect">
            <a:avLst>
              <a:gd name="adj" fmla="val 167832"/>
            </a:avLst>
          </a:prstGeom>
          <a:solidFill>
            <a:srgbClr val="438951"/>
          </a:solidFill>
          <a:ln/>
        </p:spPr>
      </p:sp>
      <p:sp>
        <p:nvSpPr>
          <p:cNvPr id="22" name="Text 19"/>
          <p:cNvSpPr/>
          <p:nvPr/>
        </p:nvSpPr>
        <p:spPr>
          <a:xfrm>
            <a:off x="11719798" y="4986576"/>
            <a:ext cx="217884" cy="2724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1700" dirty="0">
              <a:latin typeface="Comic Sans MS" panose="030F0702030302020204" pitchFamily="66" charset="0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9867186" y="5576888"/>
            <a:ext cx="2633305" cy="2837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Autorisation parentale</a:t>
            </a:r>
            <a:endParaRPr lang="en-US" sz="1750" dirty="0">
              <a:latin typeface="Comic Sans MS" panose="030F0702030302020204" pitchFamily="66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9867186" y="5969556"/>
            <a:ext cx="3923109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Obligatoire en deçà de 15 ans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25" name="Shape 22"/>
          <p:cNvSpPr/>
          <p:nvPr/>
        </p:nvSpPr>
        <p:spPr>
          <a:xfrm>
            <a:off x="635675" y="6959560"/>
            <a:ext cx="13359051" cy="771763"/>
          </a:xfrm>
          <a:prstGeom prst="roundRect">
            <a:avLst>
              <a:gd name="adj" fmla="val 21183"/>
            </a:avLst>
          </a:prstGeom>
          <a:solidFill>
            <a:srgbClr val="CCE6D1"/>
          </a:solidFill>
          <a:ln/>
        </p:spPr>
      </p:sp>
      <p:pic>
        <p:nvPicPr>
          <p:cNvPr id="2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5" y="7218045"/>
            <a:ext cx="227052" cy="181570"/>
          </a:xfrm>
          <a:prstGeom prst="rect">
            <a:avLst/>
          </a:prstGeom>
        </p:spPr>
      </p:pic>
      <p:sp>
        <p:nvSpPr>
          <p:cNvPr id="27" name="Text 23"/>
          <p:cNvSpPr/>
          <p:nvPr/>
        </p:nvSpPr>
        <p:spPr>
          <a:xfrm>
            <a:off x="1225868" y="7186493"/>
            <a:ext cx="12587288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Si votre enfant est victime ou témoin :</a:t>
            </a: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 prévenez immédiatement l'école et appelez le </a:t>
            </a:r>
            <a:r>
              <a:rPr lang="en-US" sz="1600" b="1" dirty="0">
                <a:solidFill>
                  <a:srgbClr val="438951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3018</a:t>
            </a: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 pour demander le retrait des contenus.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pic>
        <p:nvPicPr>
          <p:cNvPr id="28" name="Image 0" descr="preencoded.png">
            <a:extLst>
              <a:ext uri="{FF2B5EF4-FFF2-40B4-BE49-F238E27FC236}">
                <a16:creationId xmlns:a16="http://schemas.microsoft.com/office/drawing/2014/main" id="{77263F6D-C1F6-47CA-B132-5DF14A20D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5963" y="783252"/>
            <a:ext cx="3247193" cy="32471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6506"/>
          </a:xfrm>
          <a:prstGeom prst="rect">
            <a:avLst/>
          </a:prstGeom>
        </p:spPr>
      </p:pic>
      <p:pic>
        <p:nvPicPr>
          <p:cNvPr id="3" name="Imag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0263" y="1570553"/>
            <a:ext cx="5085874" cy="509539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033968" y="430173"/>
            <a:ext cx="8048863" cy="9777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0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Comment agissons-nous dans notre école ?</a:t>
            </a:r>
            <a:endParaRPr lang="en-US" sz="3050" dirty="0"/>
          </a:p>
        </p:txBody>
      </p:sp>
      <p:sp>
        <p:nvSpPr>
          <p:cNvPr id="5" name="Text 1"/>
          <p:cNvSpPr/>
          <p:nvPr/>
        </p:nvSpPr>
        <p:spPr>
          <a:xfrm>
            <a:off x="6033968" y="1642586"/>
            <a:ext cx="156448" cy="1955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405449"/>
                </a:solidFill>
                <a:latin typeface="Comic Sans MS" panose="030F0702030302020204" pitchFamily="66" charset="0"/>
                <a:ea typeface="Fraunces Light" pitchFamily="34" charset="-122"/>
                <a:cs typeface="Fraunces Light" pitchFamily="34" charset="-120"/>
              </a:rPr>
              <a:t>01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6033968" y="1885474"/>
            <a:ext cx="8048863" cy="22860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7" name="Text 3"/>
          <p:cNvSpPr/>
          <p:nvPr/>
        </p:nvSpPr>
        <p:spPr>
          <a:xfrm>
            <a:off x="6033968" y="2009418"/>
            <a:ext cx="1955602" cy="2444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405449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Programme Phare</a:t>
            </a:r>
            <a:endParaRPr lang="en-US" sz="1500" dirty="0">
              <a:latin typeface="Comic Sans MS" panose="030F0702030302020204" pitchFamily="66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6033968" y="2347674"/>
            <a:ext cx="8048863" cy="5005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Déploiement du programme de lutte contre le harcèlement avec sensibilisation des parents et 10h d'apprentissage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6033968" y="3121938"/>
            <a:ext cx="156448" cy="1955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405449"/>
                </a:solidFill>
                <a:latin typeface="Comic Sans MS" panose="030F0702030302020204" pitchFamily="66" charset="0"/>
                <a:ea typeface="Fraunces Light" pitchFamily="34" charset="-122"/>
                <a:cs typeface="Fraunces Light" pitchFamily="34" charset="-120"/>
              </a:rPr>
              <a:t>02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6033968" y="3364825"/>
            <a:ext cx="8048863" cy="22860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11" name="Text 7"/>
          <p:cNvSpPr/>
          <p:nvPr/>
        </p:nvSpPr>
        <p:spPr>
          <a:xfrm>
            <a:off x="6033968" y="3488769"/>
            <a:ext cx="2066330" cy="2444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405449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Actions toute l'année</a:t>
            </a:r>
            <a:endParaRPr lang="en-US" sz="1500" dirty="0">
              <a:latin typeface="Comic Sans MS" panose="030F0702030302020204" pitchFamily="66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033968" y="3827026"/>
            <a:ext cx="8048863" cy="5005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Participation aux temps forts : Journée Non au Harcèlement, Prix Non au Harcèlement, Safer Internet Day ou Safer Internet Year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033968" y="4601289"/>
            <a:ext cx="156448" cy="1955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405449"/>
                </a:solidFill>
                <a:latin typeface="Comic Sans MS" panose="030F0702030302020204" pitchFamily="66" charset="0"/>
                <a:ea typeface="Fraunces Light" pitchFamily="34" charset="-122"/>
                <a:cs typeface="Fraunces Light" pitchFamily="34" charset="-120"/>
              </a:rPr>
              <a:t>03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6033968" y="4844177"/>
            <a:ext cx="8048863" cy="22860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15" name="Text 11"/>
          <p:cNvSpPr/>
          <p:nvPr/>
        </p:nvSpPr>
        <p:spPr>
          <a:xfrm>
            <a:off x="6033968" y="4968121"/>
            <a:ext cx="1955602" cy="2444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405449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Protocole national</a:t>
            </a:r>
            <a:endParaRPr lang="en-US" sz="1500" dirty="0">
              <a:latin typeface="Comic Sans MS" panose="030F0702030302020204" pitchFamily="66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6033968" y="5306378"/>
            <a:ext cx="8048863" cy="2502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Application du protocole de prise en charge en cas de révélation d'une situation 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6033968" y="5830372"/>
            <a:ext cx="156448" cy="1955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405449"/>
                </a:solidFill>
                <a:latin typeface="Comic Sans MS" panose="030F0702030302020204" pitchFamily="66" charset="0"/>
                <a:ea typeface="Fraunces Light" pitchFamily="34" charset="-122"/>
                <a:cs typeface="Fraunces Light" pitchFamily="34" charset="-120"/>
              </a:rPr>
              <a:t>04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18" name="Shape 14"/>
          <p:cNvSpPr/>
          <p:nvPr/>
        </p:nvSpPr>
        <p:spPr>
          <a:xfrm>
            <a:off x="6033968" y="6073259"/>
            <a:ext cx="8048863" cy="22860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19" name="Text 15"/>
          <p:cNvSpPr/>
          <p:nvPr/>
        </p:nvSpPr>
        <p:spPr>
          <a:xfrm>
            <a:off x="6033968" y="6197203"/>
            <a:ext cx="1955602" cy="2444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405449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Équipe ressource</a:t>
            </a:r>
            <a:endParaRPr lang="en-US" sz="1500" dirty="0">
              <a:latin typeface="Comic Sans MS" panose="030F0702030302020204" pitchFamily="66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6033968" y="6535460"/>
            <a:ext cx="8048863" cy="2502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Suivi des situations et intervention de l'équipe de </a:t>
            </a:r>
            <a:r>
              <a:rPr lang="en-US" sz="1200" dirty="0" err="1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circonscription</a:t>
            </a:r>
            <a:r>
              <a:rPr lang="en-US" sz="120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 si nécessaire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21" name="Shape 17"/>
          <p:cNvSpPr/>
          <p:nvPr/>
        </p:nvSpPr>
        <p:spPr>
          <a:xfrm>
            <a:off x="6033968" y="7078980"/>
            <a:ext cx="8048863" cy="727353"/>
          </a:xfrm>
          <a:prstGeom prst="roundRect">
            <a:avLst>
              <a:gd name="adj" fmla="val 19359"/>
            </a:avLst>
          </a:prstGeom>
          <a:solidFill>
            <a:srgbClr val="CCE6D1"/>
          </a:solidFill>
          <a:ln/>
        </p:spPr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417" y="7316748"/>
            <a:ext cx="244435" cy="195501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6591300" y="7274481"/>
            <a:ext cx="7335083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Notre objectif :</a:t>
            </a:r>
            <a:r>
              <a:rPr lang="en-US" sz="1500" dirty="0">
                <a:solidFill>
                  <a:srgbClr val="000000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 créer une communauté protectrice</a:t>
            </a:r>
            <a:endParaRPr lang="en-US" sz="15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8784" y="588288"/>
            <a:ext cx="10382131" cy="668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3B4540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Que faire si votre enfant est impliqué ?</a:t>
            </a:r>
            <a:endParaRPr lang="en-US" sz="4200" dirty="0">
              <a:latin typeface="Comic Sans MS" panose="030F0702030302020204" pitchFamily="66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48784" y="1791533"/>
            <a:ext cx="3209211" cy="401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00" b="1" dirty="0">
                <a:solidFill>
                  <a:srgbClr val="3B4540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Les bons réflexes</a:t>
            </a:r>
            <a:endParaRPr lang="en-US" sz="2500" dirty="0">
              <a:latin typeface="Comic Sans MS" panose="030F0702030302020204" pitchFamily="66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48784" y="2433161"/>
            <a:ext cx="481370" cy="481370"/>
          </a:xfrm>
          <a:prstGeom prst="roundRect">
            <a:avLst>
              <a:gd name="adj" fmla="val 40002"/>
            </a:avLst>
          </a:prstGeom>
          <a:solidFill>
            <a:srgbClr val="E8F3E8"/>
          </a:solidFill>
          <a:ln/>
        </p:spPr>
      </p:sp>
      <p:sp>
        <p:nvSpPr>
          <p:cNvPr id="5" name="Text 3"/>
          <p:cNvSpPr/>
          <p:nvPr/>
        </p:nvSpPr>
        <p:spPr>
          <a:xfrm>
            <a:off x="1443990" y="2506623"/>
            <a:ext cx="3021449" cy="33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5449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Parler avec son enfant</a:t>
            </a:r>
            <a:endParaRPr lang="en-US" sz="2100" dirty="0">
              <a:latin typeface="Comic Sans MS" panose="030F0702030302020204" pitchFamily="66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443990" y="3054668"/>
            <a:ext cx="6292929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Échanger calmement sur les faits</a:t>
            </a:r>
            <a:endParaRPr lang="en-US" sz="1650" dirty="0">
              <a:latin typeface="Comic Sans MS" panose="030F0702030302020204" pitchFamily="66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48784" y="3824764"/>
            <a:ext cx="481370" cy="481370"/>
          </a:xfrm>
          <a:prstGeom prst="roundRect">
            <a:avLst>
              <a:gd name="adj" fmla="val 40002"/>
            </a:avLst>
          </a:prstGeom>
          <a:solidFill>
            <a:srgbClr val="E8F3E8"/>
          </a:solidFill>
          <a:ln/>
        </p:spPr>
      </p:sp>
      <p:sp>
        <p:nvSpPr>
          <p:cNvPr id="8" name="Text 6"/>
          <p:cNvSpPr/>
          <p:nvPr/>
        </p:nvSpPr>
        <p:spPr>
          <a:xfrm>
            <a:off x="1443990" y="3898225"/>
            <a:ext cx="2742367" cy="33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5449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Rassurer son enfant</a:t>
            </a:r>
            <a:endParaRPr lang="en-US" sz="2100" dirty="0">
              <a:latin typeface="Comic Sans MS" panose="030F0702030302020204" pitchFamily="66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443990" y="4446270"/>
            <a:ext cx="6292929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Lui montrer votre soutien</a:t>
            </a:r>
            <a:endParaRPr lang="en-US" sz="1650" dirty="0">
              <a:latin typeface="Comic Sans MS" panose="030F0702030302020204" pitchFamily="66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48784" y="5216366"/>
            <a:ext cx="481370" cy="481370"/>
          </a:xfrm>
          <a:prstGeom prst="roundRect">
            <a:avLst>
              <a:gd name="adj" fmla="val 40002"/>
            </a:avLst>
          </a:prstGeom>
          <a:solidFill>
            <a:srgbClr val="E8F3E8"/>
          </a:solidFill>
          <a:ln/>
        </p:spPr>
      </p:sp>
      <p:sp>
        <p:nvSpPr>
          <p:cNvPr id="11" name="Text 9"/>
          <p:cNvSpPr/>
          <p:nvPr/>
        </p:nvSpPr>
        <p:spPr>
          <a:xfrm>
            <a:off x="1443990" y="5289828"/>
            <a:ext cx="2674382" cy="33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5449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Informer l'école</a:t>
            </a:r>
            <a:endParaRPr lang="en-US" sz="2100" dirty="0">
              <a:latin typeface="Comic Sans MS" panose="030F0702030302020204" pitchFamily="66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443990" y="5837873"/>
            <a:ext cx="6292929" cy="684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Contacter immédiatement le professeur, le directeur ou un personnel</a:t>
            </a:r>
            <a:endParaRPr lang="en-US" sz="1650" dirty="0">
              <a:latin typeface="Comic Sans MS" panose="030F0702030302020204" pitchFamily="66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48784" y="6763107"/>
            <a:ext cx="6988135" cy="684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Votre alerte sera prise en compte et traitée dans le cadre du protocole Phare.</a:t>
            </a:r>
            <a:endParaRPr lang="en-US" sz="1650" dirty="0">
              <a:latin typeface="Comic Sans MS" panose="030F0702030302020204" pitchFamily="66" charset="0"/>
            </a:endParaRPr>
          </a:p>
        </p:txBody>
      </p:sp>
      <p:pic>
        <p:nvPicPr>
          <p:cNvPr id="15" name="Image 0" descr="preencoded.png">
            <a:extLst>
              <a:ext uri="{FF2B5EF4-FFF2-40B4-BE49-F238E27FC236}">
                <a16:creationId xmlns:a16="http://schemas.microsoft.com/office/drawing/2014/main" id="{F5C5DFF0-B79B-4207-A992-AE60F2546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509" y="1818323"/>
            <a:ext cx="5622608" cy="56226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106889" y="658654"/>
            <a:ext cx="8003823" cy="11613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3650" b="1" dirty="0">
                <a:solidFill>
                  <a:srgbClr val="3B4540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Vous souhaitez en apprendre plus ?</a:t>
            </a:r>
            <a:endParaRPr lang="en-US" sz="3650" dirty="0">
              <a:latin typeface="Comic Sans MS" panose="030F0702030302020204" pitchFamily="66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136719" y="1821128"/>
            <a:ext cx="7843361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Voici un parcours gratuit pour les parents sur </a:t>
            </a:r>
            <a:r>
              <a:rPr lang="en-US" sz="1600" u="sng" dirty="0">
                <a:solidFill>
                  <a:srgbClr val="438951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www.nah-familles.cned.fr</a:t>
            </a:r>
            <a:r>
              <a:rPr lang="en-US" sz="160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  afin de : 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19" y="2604968"/>
            <a:ext cx="929164" cy="111490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251621" y="2790706"/>
            <a:ext cx="2322909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05449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Comprendre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7251621" y="3192423"/>
            <a:ext cx="6728460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Le phénomène de harcèlement entre élèves</a:t>
            </a:r>
            <a:endParaRPr lang="en-US" sz="1450" dirty="0">
              <a:latin typeface="Comic Sans MS" panose="030F0702030302020204" pitchFamily="66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719" y="3719870"/>
            <a:ext cx="929164" cy="111490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251621" y="3905607"/>
            <a:ext cx="2322909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05449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Prévenir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7251621" y="4307324"/>
            <a:ext cx="6728460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Comment prévenir le harcèlement à l'école</a:t>
            </a:r>
            <a:endParaRPr lang="en-US" sz="1450" dirty="0">
              <a:latin typeface="Comic Sans MS" panose="030F0702030302020204" pitchFamily="66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719" y="4834771"/>
            <a:ext cx="929164" cy="111490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251621" y="5020508"/>
            <a:ext cx="2322909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05449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Repérer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251621" y="5422225"/>
            <a:ext cx="6728460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Signaux faibles et signalement des faits</a:t>
            </a:r>
            <a:endParaRPr lang="en-US" sz="1450" dirty="0">
              <a:latin typeface="Comic Sans MS" panose="030F0702030302020204" pitchFamily="66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6719" y="5949672"/>
            <a:ext cx="929164" cy="111490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251621" y="6135410"/>
            <a:ext cx="2322909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05449"/>
                </a:solidFill>
                <a:latin typeface="Comic Sans MS" panose="030F0702030302020204" pitchFamily="66" charset="0"/>
                <a:ea typeface="Fraunces Extra Bold" pitchFamily="34" charset="-122"/>
                <a:cs typeface="Fraunces Extra Bold" pitchFamily="34" charset="-120"/>
              </a:rPr>
              <a:t>Agir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7251621" y="6537127"/>
            <a:ext cx="6728460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Comment faire cesser le harcèlement</a:t>
            </a:r>
            <a:endParaRPr lang="en-US" sz="1450" dirty="0">
              <a:latin typeface="Comic Sans MS" panose="030F0702030302020204" pitchFamily="66" charset="0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6136719" y="7273528"/>
            <a:ext cx="7843361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>
                <a:solidFill>
                  <a:srgbClr val="405449"/>
                </a:solidFill>
                <a:latin typeface="Comic Sans MS" panose="030F0702030302020204" pitchFamily="66" charset="0"/>
                <a:ea typeface="Nobile" pitchFamily="34" charset="-122"/>
                <a:cs typeface="Nobile" pitchFamily="34" charset="-120"/>
              </a:rPr>
              <a:t>Et pour en savoir plus : www.education.gouv.fr/nonauharcelement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pic>
        <p:nvPicPr>
          <p:cNvPr id="18" name="Image 0" descr="preencoded.png">
            <a:extLst>
              <a:ext uri="{FF2B5EF4-FFF2-40B4-BE49-F238E27FC236}">
                <a16:creationId xmlns:a16="http://schemas.microsoft.com/office/drawing/2014/main" id="{40F529CE-164B-4A2D-ABC1-C6DA5EDAEB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561</Words>
  <Application>Microsoft Office PowerPoint</Application>
  <PresentationFormat>Personnalisé</PresentationFormat>
  <Paragraphs>84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Nobile</vt:lpstr>
      <vt:lpstr>Calibri</vt:lpstr>
      <vt:lpstr>Fraunces Extra Bold</vt:lpstr>
      <vt:lpstr>Comic Sans MS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cp:lastModifiedBy>Stéphane Tank</cp:lastModifiedBy>
  <cp:revision>6</cp:revision>
  <dcterms:created xsi:type="dcterms:W3CDTF">2025-11-24T17:37:41Z</dcterms:created>
  <dcterms:modified xsi:type="dcterms:W3CDTF">2025-11-25T10:30:58Z</dcterms:modified>
</cp:coreProperties>
</file>