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72" r:id="rId5"/>
    <p:sldId id="273" r:id="rId6"/>
    <p:sldId id="274" r:id="rId7"/>
    <p:sldId id="258" r:id="rId8"/>
    <p:sldId id="259"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72" d="100"/>
          <a:sy n="72" d="100"/>
        </p:scale>
        <p:origin x="4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C5349-10B7-4E0A-B07C-58D16B9EE2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39577B5-866F-48EF-8FE4-D66C8C657C1F}">
      <dgm:prSet/>
      <dgm:spPr/>
      <dgm:t>
        <a:bodyPr/>
        <a:lstStyle/>
        <a:p>
          <a:pPr>
            <a:lnSpc>
              <a:spcPct val="100000"/>
            </a:lnSpc>
          </a:pPr>
          <a:r>
            <a:rPr lang="fr-FR" dirty="0"/>
            <a:t>Pour</a:t>
          </a:r>
          <a:r>
            <a:rPr lang="fr-FR" b="1" dirty="0"/>
            <a:t> Patrick Weil </a:t>
          </a:r>
          <a:endParaRPr lang="en-US" dirty="0"/>
        </a:p>
      </dgm:t>
    </dgm:pt>
    <dgm:pt modelId="{88CED2D4-D0C0-4A1F-B47C-D96C3094819C}" type="parTrans" cxnId="{23788FD9-CD7A-407E-AD1C-42226B64EAAB}">
      <dgm:prSet/>
      <dgm:spPr/>
      <dgm:t>
        <a:bodyPr/>
        <a:lstStyle/>
        <a:p>
          <a:endParaRPr lang="en-US"/>
        </a:p>
      </dgm:t>
    </dgm:pt>
    <dgm:pt modelId="{E5049731-0707-494B-BBCE-C4F3FA190664}" type="sibTrans" cxnId="{23788FD9-CD7A-407E-AD1C-42226B64EAAB}">
      <dgm:prSet/>
      <dgm:spPr/>
      <dgm:t>
        <a:bodyPr/>
        <a:lstStyle/>
        <a:p>
          <a:endParaRPr lang="en-US"/>
        </a:p>
      </dgm:t>
    </dgm:pt>
    <dgm:pt modelId="{4D67509E-03F6-4E6F-8CFE-E0292F97435F}">
      <dgm:prSet/>
      <dgm:spPr/>
      <dgm:t>
        <a:bodyPr/>
        <a:lstStyle/>
        <a:p>
          <a:pPr>
            <a:lnSpc>
              <a:spcPct val="100000"/>
            </a:lnSpc>
          </a:pPr>
          <a:r>
            <a:rPr lang="fr-FR" dirty="0"/>
            <a:t>Ne pas parler de laïcité de combat</a:t>
          </a:r>
          <a:endParaRPr lang="en-US" dirty="0"/>
        </a:p>
      </dgm:t>
    </dgm:pt>
    <dgm:pt modelId="{0C5545D8-3D73-43DB-B40F-840A126DDE3C}" type="parTrans" cxnId="{FF97C4B9-D65F-43D8-8FD7-633D54CE6F72}">
      <dgm:prSet/>
      <dgm:spPr/>
      <dgm:t>
        <a:bodyPr/>
        <a:lstStyle/>
        <a:p>
          <a:endParaRPr lang="en-US"/>
        </a:p>
      </dgm:t>
    </dgm:pt>
    <dgm:pt modelId="{F2F91881-0906-46BC-8BF5-0EFED9195338}" type="sibTrans" cxnId="{FF97C4B9-D65F-43D8-8FD7-633D54CE6F72}">
      <dgm:prSet/>
      <dgm:spPr/>
      <dgm:t>
        <a:bodyPr/>
        <a:lstStyle/>
        <a:p>
          <a:endParaRPr lang="en-US"/>
        </a:p>
      </dgm:t>
    </dgm:pt>
    <dgm:pt modelId="{A61C67CB-61ED-4434-A273-9FD22F64C246}">
      <dgm:prSet/>
      <dgm:spPr/>
      <dgm:t>
        <a:bodyPr/>
        <a:lstStyle/>
        <a:p>
          <a:pPr>
            <a:lnSpc>
              <a:spcPct val="100000"/>
            </a:lnSpc>
          </a:pPr>
          <a:r>
            <a:rPr lang="fr-FR" dirty="0"/>
            <a:t>La laïcité organise une triangulation entre :</a:t>
          </a:r>
          <a:endParaRPr lang="en-US" dirty="0"/>
        </a:p>
      </dgm:t>
    </dgm:pt>
    <dgm:pt modelId="{8C7E0F21-B8BF-476D-8F5A-F29585A991AE}" type="parTrans" cxnId="{989E09D5-2E7B-4A3F-B702-30606482E3FD}">
      <dgm:prSet/>
      <dgm:spPr/>
      <dgm:t>
        <a:bodyPr/>
        <a:lstStyle/>
        <a:p>
          <a:endParaRPr lang="en-US"/>
        </a:p>
      </dgm:t>
    </dgm:pt>
    <dgm:pt modelId="{C0168B2C-C1D1-4864-AE1E-8FB73D03ACD5}" type="sibTrans" cxnId="{989E09D5-2E7B-4A3F-B702-30606482E3FD}">
      <dgm:prSet/>
      <dgm:spPr/>
      <dgm:t>
        <a:bodyPr/>
        <a:lstStyle/>
        <a:p>
          <a:endParaRPr lang="en-US"/>
        </a:p>
      </dgm:t>
    </dgm:pt>
    <dgm:pt modelId="{DE6A094A-ADF1-4F3B-ABE3-7BA174D9ED56}" type="pres">
      <dgm:prSet presAssocID="{F06C5349-10B7-4E0A-B07C-58D16B9EE2E6}" presName="root" presStyleCnt="0">
        <dgm:presLayoutVars>
          <dgm:dir/>
          <dgm:resizeHandles val="exact"/>
        </dgm:presLayoutVars>
      </dgm:prSet>
      <dgm:spPr/>
      <dgm:t>
        <a:bodyPr/>
        <a:lstStyle/>
        <a:p>
          <a:endParaRPr lang="fr-FR"/>
        </a:p>
      </dgm:t>
    </dgm:pt>
    <dgm:pt modelId="{A6E820CD-02DF-442C-9210-D72E822107DE}" type="pres">
      <dgm:prSet presAssocID="{839577B5-866F-48EF-8FE4-D66C8C657C1F}" presName="compNode" presStyleCnt="0"/>
      <dgm:spPr/>
    </dgm:pt>
    <dgm:pt modelId="{18C70651-7672-4F88-8E59-91ED3E012BA0}" type="pres">
      <dgm:prSet presAssocID="{839577B5-866F-48EF-8FE4-D66C8C657C1F}" presName="bgRect" presStyleLbl="bgShp" presStyleIdx="0" presStyleCnt="3" custScaleX="50403" custScaleY="49627" custLinFactNeighborX="-21275" custLinFactNeighborY="-2382"/>
      <dgm:spPr/>
    </dgm:pt>
    <dgm:pt modelId="{190A52A9-639D-495A-95C4-1C97EF4DAE86}" type="pres">
      <dgm:prSet presAssocID="{839577B5-866F-48EF-8FE4-D66C8C657C1F}" presName="iconRect" presStyleLbl="node1" presStyleIdx="0" presStyleCnt="3" custScaleX="70118" custScaleY="73293" custLinFactNeighborX="-16965" custLinFactNeighborY="-5091"/>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fr-FR"/>
        </a:p>
      </dgm:t>
      <dgm:extLst>
        <a:ext uri="{E40237B7-FDA0-4F09-8148-C483321AD2D9}">
          <dgm14:cNvPr xmlns:dgm14="http://schemas.microsoft.com/office/drawing/2010/diagram" id="0" name="" descr="Coche"/>
        </a:ext>
      </dgm:extLst>
    </dgm:pt>
    <dgm:pt modelId="{63B07DB4-F362-41BA-836F-16E68D6FC9A2}" type="pres">
      <dgm:prSet presAssocID="{839577B5-866F-48EF-8FE4-D66C8C657C1F}" presName="spaceRect" presStyleCnt="0"/>
      <dgm:spPr/>
    </dgm:pt>
    <dgm:pt modelId="{51939C42-5466-4EAD-86C3-E16754CF87CB}" type="pres">
      <dgm:prSet presAssocID="{839577B5-866F-48EF-8FE4-D66C8C657C1F}" presName="parTx" presStyleLbl="revTx" presStyleIdx="0" presStyleCnt="3" custLinFactNeighborX="-8840" custLinFactNeighborY="-43">
        <dgm:presLayoutVars>
          <dgm:chMax val="0"/>
          <dgm:chPref val="0"/>
        </dgm:presLayoutVars>
      </dgm:prSet>
      <dgm:spPr/>
      <dgm:t>
        <a:bodyPr/>
        <a:lstStyle/>
        <a:p>
          <a:endParaRPr lang="fr-FR"/>
        </a:p>
      </dgm:t>
    </dgm:pt>
    <dgm:pt modelId="{F308DDDF-1D62-4D33-B0AC-9D6FD19103BC}" type="pres">
      <dgm:prSet presAssocID="{E5049731-0707-494B-BBCE-C4F3FA190664}" presName="sibTrans" presStyleCnt="0"/>
      <dgm:spPr/>
    </dgm:pt>
    <dgm:pt modelId="{A5A3B3EB-F5D3-4409-AAA8-F650FE51D68B}" type="pres">
      <dgm:prSet presAssocID="{4D67509E-03F6-4E6F-8CFE-E0292F97435F}" presName="compNode" presStyleCnt="0"/>
      <dgm:spPr/>
    </dgm:pt>
    <dgm:pt modelId="{283C0E63-42EF-4C33-BF07-EDFF2621AF9D}" type="pres">
      <dgm:prSet presAssocID="{4D67509E-03F6-4E6F-8CFE-E0292F97435F}" presName="bgRect" presStyleLbl="bgShp" presStyleIdx="1" presStyleCnt="3" custScaleX="55327" custScaleY="62766" custLinFactNeighborX="-14049" custLinFactNeighborY="-52244"/>
      <dgm:spPr/>
    </dgm:pt>
    <dgm:pt modelId="{F4952BF9-5258-463B-AAF6-68D03D0BC5E3}" type="pres">
      <dgm:prSet presAssocID="{4D67509E-03F6-4E6F-8CFE-E0292F97435F}" presName="iconRect" presStyleLbl="node1" presStyleIdx="1" presStyleCnt="3" custLinFactNeighborX="65313" custLinFactNeighborY="-95610"/>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fr-FR"/>
        </a:p>
      </dgm:t>
      <dgm:extLst>
        <a:ext uri="{E40237B7-FDA0-4F09-8148-C483321AD2D9}">
          <dgm14:cNvPr xmlns:dgm14="http://schemas.microsoft.com/office/drawing/2010/diagram" id="0" name="" descr="Questions"/>
        </a:ext>
      </dgm:extLst>
    </dgm:pt>
    <dgm:pt modelId="{E756F670-E952-47A8-9EFB-96D8C1351057}" type="pres">
      <dgm:prSet presAssocID="{4D67509E-03F6-4E6F-8CFE-E0292F97435F}" presName="spaceRect" presStyleCnt="0"/>
      <dgm:spPr/>
    </dgm:pt>
    <dgm:pt modelId="{7104EB70-2C07-47F4-B071-B58B39C9693C}" type="pres">
      <dgm:prSet presAssocID="{4D67509E-03F6-4E6F-8CFE-E0292F97435F}" presName="parTx" presStyleLbl="revTx" presStyleIdx="1" presStyleCnt="3" custLinFactNeighborX="343" custLinFactNeighborY="-53012">
        <dgm:presLayoutVars>
          <dgm:chMax val="0"/>
          <dgm:chPref val="0"/>
        </dgm:presLayoutVars>
      </dgm:prSet>
      <dgm:spPr/>
      <dgm:t>
        <a:bodyPr/>
        <a:lstStyle/>
        <a:p>
          <a:endParaRPr lang="fr-FR"/>
        </a:p>
      </dgm:t>
    </dgm:pt>
    <dgm:pt modelId="{D3F1C2E6-E5E6-4B0E-9A5B-5ADBF27F3FB2}" type="pres">
      <dgm:prSet presAssocID="{F2F91881-0906-46BC-8BF5-0EFED9195338}" presName="sibTrans" presStyleCnt="0"/>
      <dgm:spPr/>
    </dgm:pt>
    <dgm:pt modelId="{C8B3599B-8C70-4521-802C-2A36BDBD2339}" type="pres">
      <dgm:prSet presAssocID="{A61C67CB-61ED-4434-A273-9FD22F64C246}" presName="compNode" presStyleCnt="0"/>
      <dgm:spPr/>
    </dgm:pt>
    <dgm:pt modelId="{5D207C95-33FA-4331-822C-FD687481E339}" type="pres">
      <dgm:prSet presAssocID="{A61C67CB-61ED-4434-A273-9FD22F64C246}" presName="bgRect" presStyleLbl="bgShp" presStyleIdx="2" presStyleCnt="3" custScaleX="63448" custScaleY="60222" custLinFactY="-1754" custLinFactNeighborX="-9839" custLinFactNeighborY="-100000"/>
      <dgm:spPr/>
    </dgm:pt>
    <dgm:pt modelId="{E05D4D9C-54E9-493D-9B4B-A7C2206AD0A4}" type="pres">
      <dgm:prSet presAssocID="{A61C67CB-61ED-4434-A273-9FD22F64C246}" presName="iconRect" presStyleLbl="node1" presStyleIdx="2" presStyleCnt="3" custLinFactY="-85164" custLinFactNeighborX="64476" custLinFactNeighborY="-100000"/>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fr-FR"/>
        </a:p>
      </dgm:t>
      <dgm:extLst>
        <a:ext uri="{E40237B7-FDA0-4F09-8148-C483321AD2D9}">
          <dgm14:cNvPr xmlns:dgm14="http://schemas.microsoft.com/office/drawing/2010/diagram" id="0" name="" descr="Head with Gears"/>
        </a:ext>
      </dgm:extLst>
    </dgm:pt>
    <dgm:pt modelId="{0BA4126A-EAC8-4B95-B10B-FCC36F440FC4}" type="pres">
      <dgm:prSet presAssocID="{A61C67CB-61ED-4434-A273-9FD22F64C246}" presName="spaceRect" presStyleCnt="0"/>
      <dgm:spPr/>
    </dgm:pt>
    <dgm:pt modelId="{38E1B170-262B-48A3-B3D3-8D49920836BD}" type="pres">
      <dgm:prSet presAssocID="{A61C67CB-61ED-4434-A273-9FD22F64C246}" presName="parTx" presStyleLbl="revTx" presStyleIdx="2" presStyleCnt="3" custScaleX="67235" custLinFactY="-1569" custLinFactNeighborX="-16022" custLinFactNeighborY="-100000">
        <dgm:presLayoutVars>
          <dgm:chMax val="0"/>
          <dgm:chPref val="0"/>
        </dgm:presLayoutVars>
      </dgm:prSet>
      <dgm:spPr/>
      <dgm:t>
        <a:bodyPr/>
        <a:lstStyle/>
        <a:p>
          <a:endParaRPr lang="fr-FR"/>
        </a:p>
      </dgm:t>
    </dgm:pt>
  </dgm:ptLst>
  <dgm:cxnLst>
    <dgm:cxn modelId="{23788FD9-CD7A-407E-AD1C-42226B64EAAB}" srcId="{F06C5349-10B7-4E0A-B07C-58D16B9EE2E6}" destId="{839577B5-866F-48EF-8FE4-D66C8C657C1F}" srcOrd="0" destOrd="0" parTransId="{88CED2D4-D0C0-4A1F-B47C-D96C3094819C}" sibTransId="{E5049731-0707-494B-BBCE-C4F3FA190664}"/>
    <dgm:cxn modelId="{8A9B4D27-E4D8-4511-8149-2342E60D3131}" type="presOf" srcId="{F06C5349-10B7-4E0A-B07C-58D16B9EE2E6}" destId="{DE6A094A-ADF1-4F3B-ABE3-7BA174D9ED56}" srcOrd="0" destOrd="0" presId="urn:microsoft.com/office/officeart/2018/2/layout/IconVerticalSolidList"/>
    <dgm:cxn modelId="{D93764E1-AB06-4726-A31E-84547267C03F}" type="presOf" srcId="{A61C67CB-61ED-4434-A273-9FD22F64C246}" destId="{38E1B170-262B-48A3-B3D3-8D49920836BD}" srcOrd="0" destOrd="0" presId="urn:microsoft.com/office/officeart/2018/2/layout/IconVerticalSolidList"/>
    <dgm:cxn modelId="{069179CE-DC9F-4DDB-8F3B-2DECFDCE0CC1}" type="presOf" srcId="{4D67509E-03F6-4E6F-8CFE-E0292F97435F}" destId="{7104EB70-2C07-47F4-B071-B58B39C9693C}" srcOrd="0" destOrd="0" presId="urn:microsoft.com/office/officeart/2018/2/layout/IconVerticalSolidList"/>
    <dgm:cxn modelId="{FF97C4B9-D65F-43D8-8FD7-633D54CE6F72}" srcId="{F06C5349-10B7-4E0A-B07C-58D16B9EE2E6}" destId="{4D67509E-03F6-4E6F-8CFE-E0292F97435F}" srcOrd="1" destOrd="0" parTransId="{0C5545D8-3D73-43DB-B40F-840A126DDE3C}" sibTransId="{F2F91881-0906-46BC-8BF5-0EFED9195338}"/>
    <dgm:cxn modelId="{7F122CD3-757C-46AD-8949-4AD42487F39C}" type="presOf" srcId="{839577B5-866F-48EF-8FE4-D66C8C657C1F}" destId="{51939C42-5466-4EAD-86C3-E16754CF87CB}" srcOrd="0" destOrd="0" presId="urn:microsoft.com/office/officeart/2018/2/layout/IconVerticalSolidList"/>
    <dgm:cxn modelId="{989E09D5-2E7B-4A3F-B702-30606482E3FD}" srcId="{F06C5349-10B7-4E0A-B07C-58D16B9EE2E6}" destId="{A61C67CB-61ED-4434-A273-9FD22F64C246}" srcOrd="2" destOrd="0" parTransId="{8C7E0F21-B8BF-476D-8F5A-F29585A991AE}" sibTransId="{C0168B2C-C1D1-4864-AE1E-8FB73D03ACD5}"/>
    <dgm:cxn modelId="{F0493DB0-9CA1-4EAB-8F4E-6599D047B3A1}" type="presParOf" srcId="{DE6A094A-ADF1-4F3B-ABE3-7BA174D9ED56}" destId="{A6E820CD-02DF-442C-9210-D72E822107DE}" srcOrd="0" destOrd="0" presId="urn:microsoft.com/office/officeart/2018/2/layout/IconVerticalSolidList"/>
    <dgm:cxn modelId="{3B9EC26E-5D85-4D37-B819-F94C3E4FAC20}" type="presParOf" srcId="{A6E820CD-02DF-442C-9210-D72E822107DE}" destId="{18C70651-7672-4F88-8E59-91ED3E012BA0}" srcOrd="0" destOrd="0" presId="urn:microsoft.com/office/officeart/2018/2/layout/IconVerticalSolidList"/>
    <dgm:cxn modelId="{5AD910AF-39A4-4A20-8FA7-90C8BF1B2F52}" type="presParOf" srcId="{A6E820CD-02DF-442C-9210-D72E822107DE}" destId="{190A52A9-639D-495A-95C4-1C97EF4DAE86}" srcOrd="1" destOrd="0" presId="urn:microsoft.com/office/officeart/2018/2/layout/IconVerticalSolidList"/>
    <dgm:cxn modelId="{5C4778B7-9FCC-4116-A282-AFB41EB05174}" type="presParOf" srcId="{A6E820CD-02DF-442C-9210-D72E822107DE}" destId="{63B07DB4-F362-41BA-836F-16E68D6FC9A2}" srcOrd="2" destOrd="0" presId="urn:microsoft.com/office/officeart/2018/2/layout/IconVerticalSolidList"/>
    <dgm:cxn modelId="{29613192-7BAB-4EB9-88D3-25902332C72D}" type="presParOf" srcId="{A6E820CD-02DF-442C-9210-D72E822107DE}" destId="{51939C42-5466-4EAD-86C3-E16754CF87CB}" srcOrd="3" destOrd="0" presId="urn:microsoft.com/office/officeart/2018/2/layout/IconVerticalSolidList"/>
    <dgm:cxn modelId="{87806FE2-37EC-4CD6-8241-A270DDE325CD}" type="presParOf" srcId="{DE6A094A-ADF1-4F3B-ABE3-7BA174D9ED56}" destId="{F308DDDF-1D62-4D33-B0AC-9D6FD19103BC}" srcOrd="1" destOrd="0" presId="urn:microsoft.com/office/officeart/2018/2/layout/IconVerticalSolidList"/>
    <dgm:cxn modelId="{43B8373E-379F-4942-B0C9-8DE078A82D93}" type="presParOf" srcId="{DE6A094A-ADF1-4F3B-ABE3-7BA174D9ED56}" destId="{A5A3B3EB-F5D3-4409-AAA8-F650FE51D68B}" srcOrd="2" destOrd="0" presId="urn:microsoft.com/office/officeart/2018/2/layout/IconVerticalSolidList"/>
    <dgm:cxn modelId="{445E5D88-994B-4B17-A086-060EF8A7016D}" type="presParOf" srcId="{A5A3B3EB-F5D3-4409-AAA8-F650FE51D68B}" destId="{283C0E63-42EF-4C33-BF07-EDFF2621AF9D}" srcOrd="0" destOrd="0" presId="urn:microsoft.com/office/officeart/2018/2/layout/IconVerticalSolidList"/>
    <dgm:cxn modelId="{5BEC0209-F1F6-4EF4-B145-C7E38708BFA8}" type="presParOf" srcId="{A5A3B3EB-F5D3-4409-AAA8-F650FE51D68B}" destId="{F4952BF9-5258-463B-AAF6-68D03D0BC5E3}" srcOrd="1" destOrd="0" presId="urn:microsoft.com/office/officeart/2018/2/layout/IconVerticalSolidList"/>
    <dgm:cxn modelId="{D662CDA6-B82E-424C-983C-6F022A20788E}" type="presParOf" srcId="{A5A3B3EB-F5D3-4409-AAA8-F650FE51D68B}" destId="{E756F670-E952-47A8-9EFB-96D8C1351057}" srcOrd="2" destOrd="0" presId="urn:microsoft.com/office/officeart/2018/2/layout/IconVerticalSolidList"/>
    <dgm:cxn modelId="{392019E9-9F80-491B-B700-60C34334C1C8}" type="presParOf" srcId="{A5A3B3EB-F5D3-4409-AAA8-F650FE51D68B}" destId="{7104EB70-2C07-47F4-B071-B58B39C9693C}" srcOrd="3" destOrd="0" presId="urn:microsoft.com/office/officeart/2018/2/layout/IconVerticalSolidList"/>
    <dgm:cxn modelId="{B7D21AAF-E781-4798-A31E-9E77760DB188}" type="presParOf" srcId="{DE6A094A-ADF1-4F3B-ABE3-7BA174D9ED56}" destId="{D3F1C2E6-E5E6-4B0E-9A5B-5ADBF27F3FB2}" srcOrd="3" destOrd="0" presId="urn:microsoft.com/office/officeart/2018/2/layout/IconVerticalSolidList"/>
    <dgm:cxn modelId="{6E12BB1C-1DD5-4D77-B643-E63DF370DED0}" type="presParOf" srcId="{DE6A094A-ADF1-4F3B-ABE3-7BA174D9ED56}" destId="{C8B3599B-8C70-4521-802C-2A36BDBD2339}" srcOrd="4" destOrd="0" presId="urn:microsoft.com/office/officeart/2018/2/layout/IconVerticalSolidList"/>
    <dgm:cxn modelId="{A7B041D2-2471-435B-9D49-0DF14E2AB6A7}" type="presParOf" srcId="{C8B3599B-8C70-4521-802C-2A36BDBD2339}" destId="{5D207C95-33FA-4331-822C-FD687481E339}" srcOrd="0" destOrd="0" presId="urn:microsoft.com/office/officeart/2018/2/layout/IconVerticalSolidList"/>
    <dgm:cxn modelId="{279E82CD-B80F-4E40-8AEE-96EE128F1292}" type="presParOf" srcId="{C8B3599B-8C70-4521-802C-2A36BDBD2339}" destId="{E05D4D9C-54E9-493D-9B4B-A7C2206AD0A4}" srcOrd="1" destOrd="0" presId="urn:microsoft.com/office/officeart/2018/2/layout/IconVerticalSolidList"/>
    <dgm:cxn modelId="{6674ACF7-B20A-49CE-A64E-4C58168FB93A}" type="presParOf" srcId="{C8B3599B-8C70-4521-802C-2A36BDBD2339}" destId="{0BA4126A-EAC8-4B95-B10B-FCC36F440FC4}" srcOrd="2" destOrd="0" presId="urn:microsoft.com/office/officeart/2018/2/layout/IconVerticalSolidList"/>
    <dgm:cxn modelId="{24DD3CA0-C327-4473-90EF-1A963744A26A}" type="presParOf" srcId="{C8B3599B-8C70-4521-802C-2A36BDBD2339}" destId="{38E1B170-262B-48A3-B3D3-8D49920836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70651-7672-4F88-8E59-91ED3E012BA0}">
      <dsp:nvSpPr>
        <dsp:cNvPr id="0" name=""/>
        <dsp:cNvSpPr/>
      </dsp:nvSpPr>
      <dsp:spPr>
        <a:xfrm>
          <a:off x="18637" y="344412"/>
          <a:ext cx="5300177" cy="748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A52A9-639D-495A-95C4-1C97EF4DAE86}">
      <dsp:nvSpPr>
        <dsp:cNvPr id="0" name=""/>
        <dsp:cNvSpPr/>
      </dsp:nvSpPr>
      <dsp:spPr>
        <a:xfrm>
          <a:off x="87345" y="408327"/>
          <a:ext cx="581349" cy="60767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39C42-5466-4EAD-86C3-E16754CF87CB}">
      <dsp:nvSpPr>
        <dsp:cNvPr id="0" name=""/>
        <dsp:cNvSpPr/>
      </dsp:nvSpPr>
      <dsp:spPr>
        <a:xfrm>
          <a:off x="613571" y="0"/>
          <a:ext cx="8774485" cy="150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39" tIns="159539" rIns="159539" bIns="159539" numCol="1" spcCol="1270" anchor="ctr" anchorCtr="0">
          <a:noAutofit/>
        </a:bodyPr>
        <a:lstStyle/>
        <a:p>
          <a:pPr lvl="0" algn="l" defTabSz="1111250">
            <a:lnSpc>
              <a:spcPct val="100000"/>
            </a:lnSpc>
            <a:spcBef>
              <a:spcPct val="0"/>
            </a:spcBef>
            <a:spcAft>
              <a:spcPct val="35000"/>
            </a:spcAft>
          </a:pPr>
          <a:r>
            <a:rPr lang="fr-FR" sz="2500" kern="1200" dirty="0"/>
            <a:t>Pour</a:t>
          </a:r>
          <a:r>
            <a:rPr lang="fr-FR" sz="2500" b="1" kern="1200" dirty="0"/>
            <a:t> Patrick Weil </a:t>
          </a:r>
          <a:endParaRPr lang="en-US" sz="2500" kern="1200" dirty="0"/>
        </a:p>
      </dsp:txBody>
      <dsp:txXfrm>
        <a:off x="613571" y="0"/>
        <a:ext cx="8774485" cy="1507458"/>
      </dsp:txXfrm>
    </dsp:sp>
    <dsp:sp modelId="{283C0E63-42EF-4C33-BF07-EDFF2621AF9D}">
      <dsp:nvSpPr>
        <dsp:cNvPr id="0" name=""/>
        <dsp:cNvSpPr/>
      </dsp:nvSpPr>
      <dsp:spPr>
        <a:xfrm>
          <a:off x="643477" y="1378054"/>
          <a:ext cx="5817966" cy="9461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52BF9-5258-463B-AAF6-68D03D0BC5E3}">
      <dsp:nvSpPr>
        <dsp:cNvPr id="0" name=""/>
        <dsp:cNvSpPr/>
      </dsp:nvSpPr>
      <dsp:spPr>
        <a:xfrm>
          <a:off x="769514" y="1431441"/>
          <a:ext cx="829102" cy="82910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04EB70-2C07-47F4-B071-B58B39C9693C}">
      <dsp:nvSpPr>
        <dsp:cNvPr id="0" name=""/>
        <dsp:cNvSpPr/>
      </dsp:nvSpPr>
      <dsp:spPr>
        <a:xfrm>
          <a:off x="1543208" y="1085833"/>
          <a:ext cx="8774485" cy="150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39" tIns="159539" rIns="159539" bIns="159539" numCol="1" spcCol="1270" anchor="ctr" anchorCtr="0">
          <a:noAutofit/>
        </a:bodyPr>
        <a:lstStyle/>
        <a:p>
          <a:pPr lvl="0" algn="l" defTabSz="1111250">
            <a:lnSpc>
              <a:spcPct val="100000"/>
            </a:lnSpc>
            <a:spcBef>
              <a:spcPct val="0"/>
            </a:spcBef>
            <a:spcAft>
              <a:spcPct val="35000"/>
            </a:spcAft>
          </a:pPr>
          <a:r>
            <a:rPr lang="fr-FR" sz="2500" kern="1200" dirty="0"/>
            <a:t>Ne pas parler de laïcité de combat</a:t>
          </a:r>
          <a:endParaRPr lang="en-US" sz="2500" kern="1200" dirty="0"/>
        </a:p>
      </dsp:txBody>
      <dsp:txXfrm>
        <a:off x="1543208" y="1085833"/>
        <a:ext cx="8774485" cy="1507458"/>
      </dsp:txXfrm>
    </dsp:sp>
    <dsp:sp modelId="{5D207C95-33FA-4331-822C-FD687481E339}">
      <dsp:nvSpPr>
        <dsp:cNvPr id="0" name=""/>
        <dsp:cNvSpPr/>
      </dsp:nvSpPr>
      <dsp:spPr>
        <a:xfrm>
          <a:off x="659198" y="2535209"/>
          <a:ext cx="6671937" cy="9078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D4D9C-54E9-493D-9B4B-A7C2206AD0A4}">
      <dsp:nvSpPr>
        <dsp:cNvPr id="0" name=""/>
        <dsp:cNvSpPr/>
      </dsp:nvSpPr>
      <dsp:spPr>
        <a:xfrm>
          <a:off x="762575" y="2573270"/>
          <a:ext cx="829102" cy="82910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1B170-262B-48A3-B3D3-8D49920836BD}">
      <dsp:nvSpPr>
        <dsp:cNvPr id="0" name=""/>
        <dsp:cNvSpPr/>
      </dsp:nvSpPr>
      <dsp:spPr>
        <a:xfrm>
          <a:off x="1544743" y="2238180"/>
          <a:ext cx="5899525" cy="150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539" tIns="159539" rIns="159539" bIns="159539" numCol="1" spcCol="1270" anchor="ctr" anchorCtr="0">
          <a:noAutofit/>
        </a:bodyPr>
        <a:lstStyle/>
        <a:p>
          <a:pPr lvl="0" algn="l" defTabSz="1111250">
            <a:lnSpc>
              <a:spcPct val="100000"/>
            </a:lnSpc>
            <a:spcBef>
              <a:spcPct val="0"/>
            </a:spcBef>
            <a:spcAft>
              <a:spcPct val="35000"/>
            </a:spcAft>
          </a:pPr>
          <a:r>
            <a:rPr lang="fr-FR" sz="2500" kern="1200" dirty="0"/>
            <a:t>La laïcité organise une triangulation entre :</a:t>
          </a:r>
          <a:endParaRPr lang="en-US" sz="2500" kern="1200" dirty="0"/>
        </a:p>
      </dsp:txBody>
      <dsp:txXfrm>
        <a:off x="1544743" y="2238180"/>
        <a:ext cx="5899525" cy="15074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361014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405371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2327847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296051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206240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8376699-688B-4F9B-BF43-F970CE7C8A4A}" type="datetimeFigureOut">
              <a:rPr lang="fr-FR" smtClean="0"/>
              <a:t>22/03/2024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266971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8376699-688B-4F9B-BF43-F970CE7C8A4A}" type="datetimeFigureOut">
              <a:rPr lang="fr-FR" smtClean="0"/>
              <a:t>22/03/2024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23818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8376699-688B-4F9B-BF43-F970CE7C8A4A}" type="datetimeFigureOut">
              <a:rPr lang="fr-FR" smtClean="0"/>
              <a:t>22/03/2024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419225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8376699-688B-4F9B-BF43-F970CE7C8A4A}" type="datetimeFigureOut">
              <a:rPr lang="fr-FR" smtClean="0"/>
              <a:t>22/03/2024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383681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8376699-688B-4F9B-BF43-F970CE7C8A4A}" type="datetimeFigureOut">
              <a:rPr lang="fr-FR" smtClean="0"/>
              <a:t>22/03/2024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82259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8376699-688B-4F9B-BF43-F970CE7C8A4A}" type="datetimeFigureOut">
              <a:rPr lang="fr-FR" smtClean="0"/>
              <a:t>22/03/2024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355654-2C23-48DC-B167-D1BABEC83C7B}" type="slidenum">
              <a:rPr lang="fr-FR" smtClean="0"/>
              <a:t>‹N°›</a:t>
            </a:fld>
            <a:endParaRPr lang="fr-FR"/>
          </a:p>
        </p:txBody>
      </p:sp>
    </p:spTree>
    <p:extLst>
      <p:ext uri="{BB962C8B-B14F-4D97-AF65-F5344CB8AC3E}">
        <p14:creationId xmlns:p14="http://schemas.microsoft.com/office/powerpoint/2010/main" val="3933531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76699-688B-4F9B-BF43-F970CE7C8A4A}" type="datetimeFigureOut">
              <a:rPr lang="fr-FR" smtClean="0"/>
              <a:t>22/03/2024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55654-2C23-48DC-B167-D1BABEC83C7B}" type="slidenum">
              <a:rPr lang="fr-FR" smtClean="0"/>
              <a:t>‹N°›</a:t>
            </a:fld>
            <a:endParaRPr lang="fr-FR"/>
          </a:p>
        </p:txBody>
      </p:sp>
    </p:spTree>
    <p:extLst>
      <p:ext uri="{BB962C8B-B14F-4D97-AF65-F5344CB8AC3E}">
        <p14:creationId xmlns:p14="http://schemas.microsoft.com/office/powerpoint/2010/main" val="4192143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t="12" b="15653"/>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525004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utside of St Peter basilica in Vatican City at sunset">
            <a:extLst>
              <a:ext uri="{FF2B5EF4-FFF2-40B4-BE49-F238E27FC236}">
                <a16:creationId xmlns:a16="http://schemas.microsoft.com/office/drawing/2014/main" id="{6BA663FC-FB93-0633-8E41-01441DE4EE18}"/>
              </a:ext>
            </a:extLst>
          </p:cNvPr>
          <p:cNvPicPr>
            <a:picLocks noChangeAspect="1" noChangeArrowheads="1"/>
          </p:cNvPicPr>
          <p:nvPr/>
        </p:nvPicPr>
        <p:blipFill>
          <a:blip r:embed="rId2">
            <a:alphaModFix amt="1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838200" y="822960"/>
            <a:ext cx="10515600" cy="5354003"/>
          </a:xfrm>
          <a:ln>
            <a:solidFill>
              <a:schemeClr val="accent2">
                <a:lumMod val="75000"/>
              </a:schemeClr>
            </a:solidFill>
          </a:ln>
        </p:spPr>
        <p:txBody>
          <a:bodyPr>
            <a:normAutofit/>
          </a:bodyPr>
          <a:lstStyle/>
          <a:p>
            <a:pPr marL="0" indent="0">
              <a:buNone/>
            </a:pPr>
            <a:r>
              <a:rPr lang="fr-FR" sz="3200" b="1" dirty="0">
                <a:solidFill>
                  <a:schemeClr val="accent2">
                    <a:lumMod val="50000"/>
                  </a:schemeClr>
                </a:solidFill>
              </a:rPr>
              <a:t>Du côté du Vatican</a:t>
            </a:r>
          </a:p>
          <a:p>
            <a:pPr marL="0" indent="0">
              <a:buNone/>
            </a:pPr>
            <a:r>
              <a:rPr lang="fr-FR" sz="2400" dirty="0"/>
              <a:t>Rupture des relations diplomatiques entre le Vatican et la France dès </a:t>
            </a:r>
            <a:r>
              <a:rPr lang="fr-FR" sz="2400" b="1" dirty="0"/>
              <a:t>1904.</a:t>
            </a:r>
          </a:p>
          <a:p>
            <a:pPr marL="0" indent="0" algn="just">
              <a:buNone/>
            </a:pPr>
            <a:r>
              <a:rPr lang="fr-FR" sz="2400" dirty="0"/>
              <a:t>Mais</a:t>
            </a:r>
            <a:r>
              <a:rPr lang="fr-FR" sz="2400" dirty="0">
                <a:solidFill>
                  <a:schemeClr val="accent2">
                    <a:lumMod val="50000"/>
                  </a:schemeClr>
                </a:solidFill>
              </a:rPr>
              <a:t> </a:t>
            </a:r>
            <a:r>
              <a:rPr lang="fr-FR" sz="2400" dirty="0"/>
              <a:t>les accords entre Briand et </a:t>
            </a:r>
            <a:r>
              <a:rPr lang="fr-FR" sz="2400" dirty="0" err="1"/>
              <a:t>Poincarré</a:t>
            </a:r>
            <a:r>
              <a:rPr lang="fr-FR" sz="2400" dirty="0"/>
              <a:t> d'une part et le nonce </a:t>
            </a:r>
            <a:r>
              <a:rPr lang="fr-FR" sz="2400" dirty="0" err="1"/>
              <a:t>Cerretti</a:t>
            </a:r>
            <a:r>
              <a:rPr lang="fr-FR" sz="2400" dirty="0"/>
              <a:t> d'autre part, normaliseront en </a:t>
            </a:r>
            <a:r>
              <a:rPr lang="fr-FR" sz="2400" b="1" dirty="0">
                <a:solidFill>
                  <a:schemeClr val="accent2">
                    <a:lumMod val="50000"/>
                  </a:schemeClr>
                </a:solidFill>
              </a:rPr>
              <a:t>janvier 1924 </a:t>
            </a:r>
            <a:r>
              <a:rPr lang="fr-FR" sz="2400" dirty="0"/>
              <a:t>les rapports avec Rome qui, en </a:t>
            </a:r>
            <a:r>
              <a:rPr lang="fr-FR" sz="2400" b="1" dirty="0">
                <a:solidFill>
                  <a:schemeClr val="accent2">
                    <a:lumMod val="50000"/>
                  </a:schemeClr>
                </a:solidFill>
              </a:rPr>
              <a:t>1921</a:t>
            </a:r>
            <a:r>
              <a:rPr lang="fr-FR" sz="2400" dirty="0"/>
              <a:t>, avait rétabli les relations diplomatiques avec Paris.</a:t>
            </a:r>
            <a:endParaRPr lang="fr-FR" sz="2400" b="1" dirty="0"/>
          </a:p>
          <a:p>
            <a:pPr marL="0" indent="0">
              <a:buNone/>
            </a:pPr>
            <a:endParaRPr lang="fr-FR" sz="2400" b="1" dirty="0"/>
          </a:p>
          <a:p>
            <a:pPr marL="0" indent="0">
              <a:buNone/>
            </a:pPr>
            <a:r>
              <a:rPr lang="fr-FR" sz="2400" b="1" dirty="0"/>
              <a:t>Aujourd’hui ?</a:t>
            </a:r>
          </a:p>
          <a:p>
            <a:pPr marL="0" indent="0" algn="just">
              <a:buNone/>
            </a:pPr>
            <a:r>
              <a:rPr lang="fr-FR" sz="2400" i="1" dirty="0"/>
              <a:t>« Le principe de </a:t>
            </a:r>
            <a:r>
              <a:rPr lang="fr-FR" sz="2400" b="1" i="1" dirty="0"/>
              <a:t>laïcité</a:t>
            </a:r>
            <a:r>
              <a:rPr lang="fr-FR" sz="2400" i="1" dirty="0"/>
              <a:t>, s’il est bien compris, appartient aussi à la Doctrine sociale de l’Église. Il rappelle la nécessité d’une juste séparation des pouvoirs qui fait écho à l’invitation du Christ à ses disciples: “Rendez à César ce qui est à César, et à Dieu ce qui est à Dieu”.  </a:t>
            </a:r>
          </a:p>
          <a:p>
            <a:pPr marL="0" indent="0" algn="r">
              <a:buNone/>
            </a:pPr>
            <a:r>
              <a:rPr lang="fr-FR" sz="2400" i="1" dirty="0"/>
              <a:t>Jean-Paul II - 2005</a:t>
            </a:r>
            <a:endParaRPr lang="fr-FR" sz="2400" dirty="0"/>
          </a:p>
          <a:p>
            <a:pPr marL="0" indent="0">
              <a:buNone/>
            </a:pPr>
            <a:endParaRPr lang="fr-FR" dirty="0">
              <a:solidFill>
                <a:schemeClr val="accent2">
                  <a:lumMod val="50000"/>
                </a:schemeClr>
              </a:solidFill>
            </a:endParaRPr>
          </a:p>
          <a:p>
            <a:pPr marL="0" indent="0">
              <a:buNone/>
            </a:pPr>
            <a:endParaRPr lang="fr-FR" dirty="0">
              <a:solidFill>
                <a:schemeClr val="accent2">
                  <a:lumMod val="50000"/>
                </a:schemeClr>
              </a:solidFill>
            </a:endParaRPr>
          </a:p>
        </p:txBody>
      </p:sp>
    </p:spTree>
    <p:extLst>
      <p:ext uri="{BB962C8B-B14F-4D97-AF65-F5344CB8AC3E}">
        <p14:creationId xmlns:p14="http://schemas.microsoft.com/office/powerpoint/2010/main" val="120823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F541DB91-0B10-46D9-B34B-7BFF960260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2">
            <a:extLst>
              <a:ext uri="{FF2B5EF4-FFF2-40B4-BE49-F238E27FC236}">
                <a16:creationId xmlns:a16="http://schemas.microsoft.com/office/drawing/2014/main" id="{9CF7FE1C-8BC5-4B0C-A2BC-93AB72C90F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Image 5" descr="Une image contenant logo&#10;&#10;Description générée automatiquement">
            <a:extLst>
              <a:ext uri="{FF2B5EF4-FFF2-40B4-BE49-F238E27FC236}">
                <a16:creationId xmlns:a16="http://schemas.microsoft.com/office/drawing/2014/main" id="{E27E1CB8-72E5-146B-EB02-7304601687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4940">
            <a:off x="1026628" y="5309343"/>
            <a:ext cx="6639520" cy="1145318"/>
          </a:xfrm>
          <a:prstGeom prst="rect">
            <a:avLst/>
          </a:prstGeom>
        </p:spPr>
      </p:pic>
      <p:sp>
        <p:nvSpPr>
          <p:cNvPr id="3" name="Espace réservé du contenu 2"/>
          <p:cNvSpPr>
            <a:spLocks noGrp="1"/>
          </p:cNvSpPr>
          <p:nvPr>
            <p:ph idx="1"/>
          </p:nvPr>
        </p:nvSpPr>
        <p:spPr>
          <a:xfrm>
            <a:off x="2463580" y="534192"/>
            <a:ext cx="9728420" cy="5532805"/>
          </a:xfrm>
        </p:spPr>
        <p:txBody>
          <a:bodyPr anchor="t">
            <a:normAutofit/>
          </a:bodyPr>
          <a:lstStyle/>
          <a:p>
            <a:pPr marL="0" indent="0">
              <a:buNone/>
            </a:pPr>
            <a:r>
              <a:rPr lang="fr-FR" sz="2400" b="1" dirty="0">
                <a:solidFill>
                  <a:srgbClr val="FF0000"/>
                </a:solidFill>
              </a:rPr>
              <a:t>1958</a:t>
            </a:r>
            <a:r>
              <a:rPr lang="fr-FR" sz="2400" dirty="0"/>
              <a:t> Adoption de la Constitution de la Vème république</a:t>
            </a:r>
          </a:p>
          <a:p>
            <a:pPr marL="0" indent="0">
              <a:buNone/>
            </a:pPr>
            <a:r>
              <a:rPr lang="fr-FR" sz="2400" dirty="0"/>
              <a:t>          Art. 1 «  La France est une République indivisible, </a:t>
            </a:r>
            <a:r>
              <a:rPr lang="fr-FR" sz="2400" b="1" dirty="0"/>
              <a:t>laïque</a:t>
            </a:r>
            <a:r>
              <a:rPr lang="fr-FR" sz="2400" dirty="0"/>
              <a:t>, </a:t>
            </a:r>
          </a:p>
          <a:p>
            <a:pPr marL="0" indent="0">
              <a:buNone/>
            </a:pPr>
            <a:r>
              <a:rPr lang="fr-FR" sz="2400" dirty="0"/>
              <a:t>                      démocratique et sociale ».</a:t>
            </a:r>
          </a:p>
          <a:p>
            <a:pPr marL="0" indent="0">
              <a:buNone/>
            </a:pPr>
            <a:r>
              <a:rPr lang="fr-FR" sz="2400" b="1" dirty="0">
                <a:solidFill>
                  <a:srgbClr val="FF0000"/>
                </a:solidFill>
              </a:rPr>
              <a:t>1989</a:t>
            </a:r>
            <a:r>
              <a:rPr lang="fr-FR" sz="2400" dirty="0"/>
              <a:t> Affaire dite « du foulard »</a:t>
            </a:r>
          </a:p>
          <a:p>
            <a:pPr marL="0" indent="0">
              <a:buNone/>
            </a:pPr>
            <a:r>
              <a:rPr lang="fr-FR" sz="2400" dirty="0"/>
              <a:t>À </a:t>
            </a:r>
            <a:r>
              <a:rPr lang="fr-FR" sz="2400" b="1" dirty="0"/>
              <a:t>Creil</a:t>
            </a:r>
            <a:r>
              <a:rPr lang="fr-FR" sz="2400" dirty="0"/>
              <a:t>, trois collégiennes refusent d’ôter leur foulard.</a:t>
            </a:r>
          </a:p>
          <a:p>
            <a:pPr marL="0" indent="0">
              <a:buNone/>
            </a:pPr>
            <a:r>
              <a:rPr lang="fr-FR" sz="2400" dirty="0"/>
              <a:t>Le 9 octobre, le principal du collège, après avoir négocié avec les familles, obtient que le foulard soit retiré pendant les cours.</a:t>
            </a:r>
          </a:p>
          <a:p>
            <a:pPr marL="0" indent="0">
              <a:buNone/>
            </a:pPr>
            <a:r>
              <a:rPr lang="fr-FR" sz="2400" b="1" dirty="0"/>
              <a:t>Le conseil d’Etat </a:t>
            </a:r>
            <a:r>
              <a:rPr lang="fr-FR" sz="2400" dirty="0"/>
              <a:t>rappelle le droit des élèves à manifester des convictions religieuses dans l'école, mais établit des limites à l'expression de signes religieux « ayant un caractère ostentatoire et revendicatif ».</a:t>
            </a:r>
          </a:p>
        </p:txBody>
      </p:sp>
    </p:spTree>
    <p:extLst>
      <p:ext uri="{BB962C8B-B14F-4D97-AF65-F5344CB8AC3E}">
        <p14:creationId xmlns:p14="http://schemas.microsoft.com/office/powerpoint/2010/main" val="27692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p:cNvSpPr>
            <a:spLocks noGrp="1"/>
          </p:cNvSpPr>
          <p:nvPr>
            <p:ph idx="1"/>
          </p:nvPr>
        </p:nvSpPr>
        <p:spPr>
          <a:xfrm>
            <a:off x="1083212" y="2208628"/>
            <a:ext cx="9973994" cy="4473526"/>
          </a:xfrm>
        </p:spPr>
        <p:txBody>
          <a:bodyPr anchor="ctr">
            <a:noAutofit/>
          </a:bodyPr>
          <a:lstStyle/>
          <a:p>
            <a:pPr marL="0" indent="0">
              <a:buNone/>
            </a:pPr>
            <a:r>
              <a:rPr lang="fr-FR" dirty="0">
                <a:solidFill>
                  <a:schemeClr val="tx1">
                    <a:lumMod val="85000"/>
                    <a:lumOff val="15000"/>
                  </a:schemeClr>
                </a:solidFill>
              </a:rPr>
              <a:t>édictée en application du principe de laïcité, interdit dans les écoles, collèges et lycées publics, le « port de </a:t>
            </a:r>
            <a:r>
              <a:rPr lang="fr-FR" b="1" dirty="0">
                <a:solidFill>
                  <a:schemeClr val="tx1">
                    <a:lumMod val="85000"/>
                    <a:lumOff val="15000"/>
                  </a:schemeClr>
                </a:solidFill>
              </a:rPr>
              <a:t>signes</a:t>
            </a:r>
            <a:r>
              <a:rPr lang="fr-FR" dirty="0">
                <a:solidFill>
                  <a:schemeClr val="tx1">
                    <a:lumMod val="85000"/>
                    <a:lumOff val="15000"/>
                  </a:schemeClr>
                </a:solidFill>
              </a:rPr>
              <a:t> ou tenues par lesquels les élèves manifestent </a:t>
            </a:r>
            <a:r>
              <a:rPr lang="fr-FR" b="1" dirty="0">
                <a:solidFill>
                  <a:schemeClr val="tx1">
                    <a:lumMod val="85000"/>
                    <a:lumOff val="15000"/>
                  </a:schemeClr>
                </a:solidFill>
              </a:rPr>
              <a:t>ostensiblement</a:t>
            </a:r>
            <a:r>
              <a:rPr lang="fr-FR" dirty="0">
                <a:solidFill>
                  <a:schemeClr val="tx1">
                    <a:lumMod val="85000"/>
                    <a:lumOff val="15000"/>
                  </a:schemeClr>
                </a:solidFill>
              </a:rPr>
              <a:t> une appartenance religieuse ». </a:t>
            </a:r>
          </a:p>
          <a:p>
            <a:pPr marL="0" indent="0">
              <a:buNone/>
            </a:pPr>
            <a:r>
              <a:rPr lang="fr-FR" dirty="0">
                <a:solidFill>
                  <a:schemeClr val="tx1">
                    <a:lumMod val="85000"/>
                    <a:lumOff val="15000"/>
                  </a:schemeClr>
                </a:solidFill>
              </a:rPr>
              <a:t>En revanche, les signes « </a:t>
            </a:r>
            <a:r>
              <a:rPr lang="fr-FR" b="1" dirty="0">
                <a:solidFill>
                  <a:schemeClr val="tx1">
                    <a:lumMod val="85000"/>
                    <a:lumOff val="15000"/>
                  </a:schemeClr>
                </a:solidFill>
              </a:rPr>
              <a:t>discrets</a:t>
            </a:r>
            <a:r>
              <a:rPr lang="fr-FR" dirty="0">
                <a:solidFill>
                  <a:schemeClr val="tx1">
                    <a:lumMod val="85000"/>
                    <a:lumOff val="15000"/>
                  </a:schemeClr>
                </a:solidFill>
              </a:rPr>
              <a:t> » d'appartenance religieuse restent possibles.</a:t>
            </a:r>
          </a:p>
          <a:p>
            <a:pPr marL="0" indent="0">
              <a:buNone/>
            </a:pPr>
            <a:r>
              <a:rPr lang="fr-FR" dirty="0">
                <a:solidFill>
                  <a:schemeClr val="tx1">
                    <a:lumMod val="85000"/>
                    <a:lumOff val="15000"/>
                  </a:schemeClr>
                </a:solidFill>
              </a:rPr>
              <a:t>Cette loi ne concernait pas les étudiants de l'université. Quant aux </a:t>
            </a:r>
            <a:r>
              <a:rPr lang="fr-FR" b="1" dirty="0">
                <a:solidFill>
                  <a:schemeClr val="tx1">
                    <a:lumMod val="85000"/>
                    <a:lumOff val="15000"/>
                  </a:schemeClr>
                </a:solidFill>
              </a:rPr>
              <a:t>enseignants</a:t>
            </a:r>
            <a:r>
              <a:rPr lang="fr-FR" dirty="0">
                <a:solidFill>
                  <a:schemeClr val="tx1">
                    <a:lumMod val="85000"/>
                    <a:lumOff val="15000"/>
                  </a:schemeClr>
                </a:solidFill>
              </a:rPr>
              <a:t>, ils sont contraints au « principe de </a:t>
            </a:r>
            <a:r>
              <a:rPr lang="fr-FR" b="1" dirty="0">
                <a:solidFill>
                  <a:schemeClr val="tx1">
                    <a:lumMod val="85000"/>
                    <a:lumOff val="15000"/>
                  </a:schemeClr>
                </a:solidFill>
              </a:rPr>
              <a:t>neutralité</a:t>
            </a:r>
            <a:r>
              <a:rPr lang="fr-FR" dirty="0">
                <a:solidFill>
                  <a:schemeClr val="tx1">
                    <a:lumMod val="85000"/>
                    <a:lumOff val="15000"/>
                  </a:schemeClr>
                </a:solidFill>
              </a:rPr>
              <a:t>, qui s'impose à tous les agents du service public dans l'exercice de leurs fonctions et leur « interdit d'exprimer, de matérialiser, d'extérioriser leurs croyances religieuses ».</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365C5E0A-54AA-449C-5740-627FFEAB09CA}"/>
              </a:ext>
            </a:extLst>
          </p:cNvPr>
          <p:cNvSpPr txBox="1"/>
          <p:nvPr/>
        </p:nvSpPr>
        <p:spPr>
          <a:xfrm>
            <a:off x="534573" y="548640"/>
            <a:ext cx="6794695" cy="769441"/>
          </a:xfrm>
          <a:prstGeom prst="rect">
            <a:avLst/>
          </a:prstGeom>
          <a:noFill/>
        </p:spPr>
        <p:txBody>
          <a:bodyPr wrap="square" rtlCol="0">
            <a:spAutoFit/>
          </a:bodyPr>
          <a:lstStyle/>
          <a:p>
            <a:r>
              <a:rPr lang="fr-FR" sz="4400" b="1" dirty="0">
                <a:solidFill>
                  <a:srgbClr val="FF0000"/>
                </a:solidFill>
              </a:rPr>
              <a:t>Loi du 15 mars 2004</a:t>
            </a:r>
            <a:r>
              <a:rPr lang="fr-FR" sz="4400" dirty="0">
                <a:solidFill>
                  <a:srgbClr val="FF0000"/>
                </a:solidFill>
              </a:rPr>
              <a:t>,</a:t>
            </a:r>
          </a:p>
        </p:txBody>
      </p:sp>
    </p:spTree>
    <p:extLst>
      <p:ext uri="{BB962C8B-B14F-4D97-AF65-F5344CB8AC3E}">
        <p14:creationId xmlns:p14="http://schemas.microsoft.com/office/powerpoint/2010/main" val="406906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p:cNvSpPr>
            <a:spLocks noGrp="1"/>
          </p:cNvSpPr>
          <p:nvPr>
            <p:ph idx="1"/>
          </p:nvPr>
        </p:nvSpPr>
        <p:spPr>
          <a:xfrm>
            <a:off x="914400" y="2293038"/>
            <a:ext cx="9586212" cy="3711066"/>
          </a:xfrm>
        </p:spPr>
        <p:txBody>
          <a:bodyPr anchor="ctr">
            <a:normAutofit/>
          </a:bodyPr>
          <a:lstStyle/>
          <a:p>
            <a:pPr marL="0" indent="0">
              <a:buNone/>
            </a:pPr>
            <a:r>
              <a:rPr lang="fr-FR" dirty="0">
                <a:solidFill>
                  <a:schemeClr val="tx1">
                    <a:lumMod val="85000"/>
                    <a:lumOff val="15000"/>
                  </a:schemeClr>
                </a:solidFill>
              </a:rPr>
              <a:t>Malgré un régime d’exception, concernant l’enseignement de la religion à l’école, dans ces territoires, la loi de 2004 s’applique.</a:t>
            </a:r>
          </a:p>
          <a:p>
            <a:pPr marL="0" indent="0">
              <a:buNone/>
            </a:pPr>
            <a:endParaRPr lang="fr-FR" dirty="0">
              <a:solidFill>
                <a:schemeClr val="tx1">
                  <a:lumMod val="85000"/>
                  <a:lumOff val="15000"/>
                </a:schemeClr>
              </a:solidFill>
            </a:endParaRPr>
          </a:p>
          <a:p>
            <a:pPr marL="0" indent="0">
              <a:buNone/>
            </a:pPr>
            <a:r>
              <a:rPr lang="fr-FR" b="1" dirty="0">
                <a:solidFill>
                  <a:schemeClr val="accent2">
                    <a:lumMod val="50000"/>
                  </a:schemeClr>
                </a:solidFill>
              </a:rPr>
              <a:t>Loi du 24 août 2021</a:t>
            </a:r>
          </a:p>
          <a:p>
            <a:pPr marL="0" indent="0">
              <a:buNone/>
            </a:pPr>
            <a:r>
              <a:rPr lang="fr-FR" dirty="0">
                <a:solidFill>
                  <a:schemeClr val="tx1">
                    <a:lumMod val="85000"/>
                    <a:lumOff val="15000"/>
                  </a:schemeClr>
                </a:solidFill>
              </a:rPr>
              <a:t>Délit de </a:t>
            </a:r>
            <a:r>
              <a:rPr lang="fr-FR" b="1" dirty="0">
                <a:solidFill>
                  <a:schemeClr val="tx1">
                    <a:lumMod val="85000"/>
                    <a:lumOff val="15000"/>
                  </a:schemeClr>
                </a:solidFill>
              </a:rPr>
              <a:t>séparatisme</a:t>
            </a:r>
            <a:r>
              <a:rPr lang="fr-FR" dirty="0">
                <a:solidFill>
                  <a:schemeClr val="tx1">
                    <a:lumMod val="85000"/>
                    <a:lumOff val="15000"/>
                  </a:schemeClr>
                </a:solidFill>
              </a:rPr>
              <a:t>, encadrement de </a:t>
            </a:r>
            <a:r>
              <a:rPr lang="fr-FR" b="1" dirty="0">
                <a:solidFill>
                  <a:schemeClr val="tx1">
                    <a:lumMod val="85000"/>
                    <a:lumOff val="15000"/>
                  </a:schemeClr>
                </a:solidFill>
              </a:rPr>
              <a:t>l'instruction en famille</a:t>
            </a:r>
            <a:r>
              <a:rPr lang="fr-FR" dirty="0">
                <a:solidFill>
                  <a:schemeClr val="tx1">
                    <a:lumMod val="85000"/>
                    <a:lumOff val="15000"/>
                  </a:schemeClr>
                </a:solidFill>
              </a:rPr>
              <a:t>, contrat d'engagement républicain pour les </a:t>
            </a:r>
            <a:r>
              <a:rPr lang="fr-FR" b="1" dirty="0">
                <a:solidFill>
                  <a:schemeClr val="tx1">
                    <a:lumMod val="85000"/>
                    <a:lumOff val="15000"/>
                  </a:schemeClr>
                </a:solidFill>
              </a:rPr>
              <a:t>associations</a:t>
            </a:r>
            <a:r>
              <a:rPr lang="fr-FR" dirty="0">
                <a:solidFill>
                  <a:schemeClr val="tx1">
                    <a:lumMod val="85000"/>
                    <a:lumOff val="15000"/>
                  </a:schemeClr>
                </a:solidFill>
              </a:rPr>
              <a:t>, lutte contre la </a:t>
            </a:r>
            <a:r>
              <a:rPr lang="fr-FR" b="1" dirty="0">
                <a:solidFill>
                  <a:schemeClr val="tx1">
                    <a:lumMod val="85000"/>
                    <a:lumOff val="15000"/>
                  </a:schemeClr>
                </a:solidFill>
              </a:rPr>
              <a:t>haine en ligne</a:t>
            </a:r>
            <a:r>
              <a:rPr lang="fr-FR" dirty="0">
                <a:solidFill>
                  <a:schemeClr val="tx1">
                    <a:lumMod val="85000"/>
                    <a:lumOff val="15000"/>
                  </a:schemeClr>
                </a:solidFill>
              </a:rPr>
              <a:t>, meilleure transparence des cultes </a:t>
            </a:r>
          </a:p>
          <a:p>
            <a:pPr marL="0" indent="0">
              <a:buNone/>
            </a:pPr>
            <a:r>
              <a:rPr lang="fr-FR" dirty="0">
                <a:solidFill>
                  <a:schemeClr val="tx1">
                    <a:lumMod val="85000"/>
                    <a:lumOff val="15000"/>
                  </a:schemeClr>
                </a:solidFill>
              </a:rPr>
              <a:t>Lutter contre les  </a:t>
            </a:r>
            <a:r>
              <a:rPr lang="fr-FR" b="1" dirty="0">
                <a:solidFill>
                  <a:schemeClr val="tx1">
                    <a:lumMod val="85000"/>
                    <a:lumOff val="15000"/>
                  </a:schemeClr>
                </a:solidFill>
              </a:rPr>
              <a:t>atteintes à la citoyenneté.</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A76563A9-0E30-29DC-DD04-588EC3EA276C}"/>
              </a:ext>
            </a:extLst>
          </p:cNvPr>
          <p:cNvSpPr txBox="1"/>
          <p:nvPr/>
        </p:nvSpPr>
        <p:spPr>
          <a:xfrm>
            <a:off x="295420" y="469175"/>
            <a:ext cx="8074855" cy="769441"/>
          </a:xfrm>
          <a:prstGeom prst="rect">
            <a:avLst/>
          </a:prstGeom>
          <a:noFill/>
        </p:spPr>
        <p:txBody>
          <a:bodyPr wrap="square" rtlCol="0">
            <a:spAutoFit/>
          </a:bodyPr>
          <a:lstStyle/>
          <a:p>
            <a:r>
              <a:rPr lang="fr-FR" sz="4400" b="1" dirty="0">
                <a:solidFill>
                  <a:srgbClr val="FF0000"/>
                </a:solidFill>
              </a:rPr>
              <a:t>En Alsace-Moselle, et outre-mer ?</a:t>
            </a:r>
          </a:p>
        </p:txBody>
      </p:sp>
    </p:spTree>
    <p:extLst>
      <p:ext uri="{BB962C8B-B14F-4D97-AF65-F5344CB8AC3E}">
        <p14:creationId xmlns:p14="http://schemas.microsoft.com/office/powerpoint/2010/main" val="59222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323553" y="351692"/>
            <a:ext cx="9695703" cy="1188720"/>
          </a:xfrm>
        </p:spPr>
        <p:txBody>
          <a:bodyPr>
            <a:normAutofit/>
          </a:bodyPr>
          <a:lstStyle/>
          <a:p>
            <a:r>
              <a:rPr lang="fr-FR" b="1" dirty="0">
                <a:solidFill>
                  <a:srgbClr val="FF0000"/>
                </a:solidFill>
                <a:latin typeface="+mn-lt"/>
              </a:rPr>
              <a:t>L’école et la laïcité, les programmes</a:t>
            </a:r>
          </a:p>
        </p:txBody>
      </p:sp>
      <p:sp>
        <p:nvSpPr>
          <p:cNvPr id="3" name="Espace réservé du contenu 2"/>
          <p:cNvSpPr>
            <a:spLocks noGrp="1"/>
          </p:cNvSpPr>
          <p:nvPr>
            <p:ph idx="1"/>
          </p:nvPr>
        </p:nvSpPr>
        <p:spPr>
          <a:xfrm>
            <a:off x="1505243" y="2295243"/>
            <a:ext cx="9967416" cy="3675654"/>
          </a:xfrm>
        </p:spPr>
        <p:txBody>
          <a:bodyPr anchor="ctr">
            <a:noAutofit/>
          </a:bodyPr>
          <a:lstStyle/>
          <a:p>
            <a:r>
              <a:rPr lang="fr-FR" sz="2400" dirty="0">
                <a:solidFill>
                  <a:schemeClr val="tx1">
                    <a:lumMod val="85000"/>
                    <a:lumOff val="15000"/>
                  </a:schemeClr>
                </a:solidFill>
              </a:rPr>
              <a:t>Le décret du 17 mars 1808 qui fonde l’Université impériale édicte que toutes les écoles « prendront pour base de leur enseignement :  les préceptes de la </a:t>
            </a:r>
            <a:r>
              <a:rPr lang="fr-FR" sz="2400" b="1" dirty="0">
                <a:solidFill>
                  <a:schemeClr val="tx1">
                    <a:lumMod val="85000"/>
                    <a:lumOff val="15000"/>
                  </a:schemeClr>
                </a:solidFill>
              </a:rPr>
              <a:t>religion catholique </a:t>
            </a:r>
            <a:r>
              <a:rPr lang="fr-FR" sz="2400" dirty="0">
                <a:solidFill>
                  <a:schemeClr val="tx1">
                    <a:lumMod val="85000"/>
                    <a:lumOff val="15000"/>
                  </a:schemeClr>
                </a:solidFill>
              </a:rPr>
              <a:t>».</a:t>
            </a:r>
          </a:p>
          <a:p>
            <a:r>
              <a:rPr lang="fr-FR" sz="2400" cap="small" dirty="0">
                <a:solidFill>
                  <a:schemeClr val="tx1">
                    <a:lumMod val="85000"/>
                    <a:lumOff val="15000"/>
                  </a:schemeClr>
                </a:solidFill>
              </a:rPr>
              <a:t>Guizot</a:t>
            </a:r>
            <a:r>
              <a:rPr lang="fr-FR" sz="2400" dirty="0">
                <a:solidFill>
                  <a:schemeClr val="tx1">
                    <a:lumMod val="85000"/>
                    <a:lumOff val="15000"/>
                  </a:schemeClr>
                </a:solidFill>
              </a:rPr>
              <a:t>, à partir de </a:t>
            </a:r>
            <a:r>
              <a:rPr lang="fr-FR" sz="2400" b="1" dirty="0">
                <a:solidFill>
                  <a:schemeClr val="tx1">
                    <a:lumMod val="85000"/>
                    <a:lumOff val="15000"/>
                  </a:schemeClr>
                </a:solidFill>
              </a:rPr>
              <a:t>1833</a:t>
            </a:r>
            <a:r>
              <a:rPr lang="fr-FR" sz="2400" dirty="0">
                <a:solidFill>
                  <a:schemeClr val="tx1">
                    <a:lumMod val="85000"/>
                    <a:lumOff val="15000"/>
                  </a:schemeClr>
                </a:solidFill>
              </a:rPr>
              <a:t> : dans la mesure du possible, chacun des trois cultes reconnus doit avoir ses propres écoles primaires.</a:t>
            </a:r>
          </a:p>
          <a:p>
            <a:r>
              <a:rPr lang="fr-FR" sz="2400" dirty="0">
                <a:solidFill>
                  <a:schemeClr val="tx1">
                    <a:lumMod val="85000"/>
                    <a:lumOff val="15000"/>
                  </a:schemeClr>
                </a:solidFill>
              </a:rPr>
              <a:t>Jules </a:t>
            </a:r>
            <a:r>
              <a:rPr lang="fr-FR" sz="2400" cap="small" dirty="0">
                <a:solidFill>
                  <a:schemeClr val="tx1">
                    <a:lumMod val="85000"/>
                    <a:lumOff val="15000"/>
                  </a:schemeClr>
                </a:solidFill>
              </a:rPr>
              <a:t>Ferry</a:t>
            </a:r>
            <a:r>
              <a:rPr lang="fr-FR" sz="2400" dirty="0">
                <a:solidFill>
                  <a:schemeClr val="tx1">
                    <a:lumMod val="85000"/>
                    <a:lumOff val="15000"/>
                  </a:schemeClr>
                </a:solidFill>
              </a:rPr>
              <a:t> estime que </a:t>
            </a:r>
            <a:r>
              <a:rPr lang="fr-FR" sz="2400" b="1" dirty="0">
                <a:solidFill>
                  <a:schemeClr val="tx1">
                    <a:lumMod val="85000"/>
                    <a:lumOff val="15000"/>
                  </a:schemeClr>
                </a:solidFill>
              </a:rPr>
              <a:t>la séparation de l’Église et de l’École </a:t>
            </a:r>
            <a:r>
              <a:rPr lang="fr-FR" sz="2400" dirty="0">
                <a:solidFill>
                  <a:schemeClr val="tx1">
                    <a:lumMod val="85000"/>
                    <a:lumOff val="15000"/>
                  </a:schemeClr>
                </a:solidFill>
              </a:rPr>
              <a:t>doit précéder la séparation des Églises et de l’État : il importe d’abord d’émanciper l’opinion en lui apportant la science. La République est vue comme le régime de la fin de l’histoire, car la </a:t>
            </a:r>
            <a:r>
              <a:rPr lang="fr-FR" sz="2400" b="1" dirty="0">
                <a:solidFill>
                  <a:schemeClr val="tx1">
                    <a:lumMod val="85000"/>
                    <a:lumOff val="15000"/>
                  </a:schemeClr>
                </a:solidFill>
              </a:rPr>
              <a:t>laïcité scolaire </a:t>
            </a:r>
            <a:r>
              <a:rPr lang="fr-FR" sz="2400" dirty="0">
                <a:solidFill>
                  <a:schemeClr val="tx1">
                    <a:lumMod val="85000"/>
                    <a:lumOff val="15000"/>
                  </a:schemeClr>
                </a:solidFill>
              </a:rPr>
              <a:t>permettra de mettre un terme au conflit entre l’Ancien Régime et la Révolution.</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42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138227" y="343028"/>
            <a:ext cx="9543405" cy="1188720"/>
          </a:xfrm>
        </p:spPr>
        <p:txBody>
          <a:bodyPr>
            <a:normAutofit/>
          </a:bodyPr>
          <a:lstStyle/>
          <a:p>
            <a:r>
              <a:rPr lang="fr-FR" b="1" dirty="0">
                <a:solidFill>
                  <a:srgbClr val="FF0000"/>
                </a:solidFill>
                <a:latin typeface="+mn-lt"/>
              </a:rPr>
              <a:t>L’école et la laïcité, les programmes</a:t>
            </a:r>
            <a:endParaRPr lang="fr-FR" dirty="0">
              <a:solidFill>
                <a:srgbClr val="FF0000"/>
              </a:solidFill>
              <a:latin typeface="+mn-lt"/>
            </a:endParaRPr>
          </a:p>
        </p:txBody>
      </p:sp>
      <p:sp>
        <p:nvSpPr>
          <p:cNvPr id="3" name="Espace réservé du contenu 2"/>
          <p:cNvSpPr>
            <a:spLocks noGrp="1"/>
          </p:cNvSpPr>
          <p:nvPr>
            <p:ph idx="1"/>
          </p:nvPr>
        </p:nvSpPr>
        <p:spPr>
          <a:xfrm>
            <a:off x="1069144" y="2600581"/>
            <a:ext cx="10156873" cy="3320031"/>
          </a:xfrm>
        </p:spPr>
        <p:txBody>
          <a:bodyPr anchor="ctr">
            <a:normAutofit lnSpcReduction="10000"/>
          </a:bodyPr>
          <a:lstStyle/>
          <a:p>
            <a:r>
              <a:rPr lang="fr-FR" dirty="0">
                <a:solidFill>
                  <a:schemeClr val="tx1">
                    <a:lumMod val="85000"/>
                    <a:lumOff val="15000"/>
                  </a:schemeClr>
                </a:solidFill>
              </a:rPr>
              <a:t>La loi Combes (1904) est abrogée par la loi du 3 septembre 1940 du </a:t>
            </a:r>
            <a:r>
              <a:rPr lang="fr-FR" b="1" dirty="0">
                <a:solidFill>
                  <a:schemeClr val="tx1">
                    <a:lumMod val="85000"/>
                    <a:lumOff val="15000"/>
                  </a:schemeClr>
                </a:solidFill>
              </a:rPr>
              <a:t>régime de Vichy</a:t>
            </a:r>
            <a:r>
              <a:rPr lang="fr-FR" dirty="0">
                <a:solidFill>
                  <a:schemeClr val="tx1">
                    <a:lumMod val="85000"/>
                    <a:lumOff val="15000"/>
                  </a:schemeClr>
                </a:solidFill>
              </a:rPr>
              <a:t>, qui en même temps qu'elle autorise à nouveau les congrégations enseignantes, rétablit </a:t>
            </a:r>
            <a:r>
              <a:rPr lang="fr-FR" b="1" dirty="0">
                <a:solidFill>
                  <a:schemeClr val="tx1">
                    <a:lumMod val="85000"/>
                    <a:lumOff val="15000"/>
                  </a:schemeClr>
                </a:solidFill>
              </a:rPr>
              <a:t>l'instruction religieuse dans les écoles laïques.</a:t>
            </a:r>
            <a:endParaRPr lang="fr-FR" dirty="0">
              <a:solidFill>
                <a:schemeClr val="tx1">
                  <a:lumMod val="85000"/>
                  <a:lumOff val="15000"/>
                </a:schemeClr>
              </a:solidFill>
            </a:endParaRPr>
          </a:p>
          <a:p>
            <a:r>
              <a:rPr lang="fr-FR" dirty="0">
                <a:solidFill>
                  <a:schemeClr val="tx1">
                    <a:lumMod val="85000"/>
                    <a:lumOff val="15000"/>
                  </a:schemeClr>
                </a:solidFill>
              </a:rPr>
              <a:t>Lois Ferry  1881-1882 Ecole gratuite </a:t>
            </a:r>
            <a:r>
              <a:rPr lang="fr-FR" b="1" dirty="0">
                <a:solidFill>
                  <a:schemeClr val="tx1">
                    <a:lumMod val="85000"/>
                    <a:lumOff val="15000"/>
                  </a:schemeClr>
                </a:solidFill>
              </a:rPr>
              <a:t>laïque</a:t>
            </a:r>
            <a:r>
              <a:rPr lang="fr-FR" dirty="0">
                <a:solidFill>
                  <a:schemeClr val="tx1">
                    <a:lumMod val="85000"/>
                    <a:lumOff val="15000"/>
                  </a:schemeClr>
                </a:solidFill>
              </a:rPr>
              <a:t> et obligatoire/</a:t>
            </a:r>
          </a:p>
          <a:p>
            <a:r>
              <a:rPr lang="fr-FR" dirty="0">
                <a:solidFill>
                  <a:schemeClr val="tx1">
                    <a:lumMod val="85000"/>
                    <a:lumOff val="15000"/>
                  </a:schemeClr>
                </a:solidFill>
              </a:rPr>
              <a:t>La circulaire du 2 novembre 1882 recommande ainsi de ménager les populations au sujet du retrait des </a:t>
            </a:r>
            <a:r>
              <a:rPr lang="fr-FR" b="1" dirty="0">
                <a:solidFill>
                  <a:schemeClr val="tx1">
                    <a:lumMod val="85000"/>
                    <a:lumOff val="15000"/>
                  </a:schemeClr>
                </a:solidFill>
              </a:rPr>
              <a:t>emblèmes religieux </a:t>
            </a:r>
            <a:r>
              <a:rPr lang="fr-FR" dirty="0">
                <a:solidFill>
                  <a:schemeClr val="tx1">
                    <a:lumMod val="85000"/>
                    <a:lumOff val="15000"/>
                  </a:schemeClr>
                </a:solidFill>
              </a:rPr>
              <a:t>des bâtiments scolaires. </a:t>
            </a:r>
          </a:p>
          <a:p>
            <a:endParaRPr lang="fr-FR"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90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p:cNvSpPr>
            <a:spLocks noGrp="1"/>
          </p:cNvSpPr>
          <p:nvPr>
            <p:ph type="title"/>
          </p:nvPr>
        </p:nvSpPr>
        <p:spPr>
          <a:xfrm>
            <a:off x="-2" y="194935"/>
            <a:ext cx="9777046" cy="1188720"/>
          </a:xfrm>
        </p:spPr>
        <p:txBody>
          <a:bodyPr>
            <a:normAutofit/>
          </a:bodyPr>
          <a:lstStyle/>
          <a:p>
            <a:r>
              <a:rPr lang="fr-FR" sz="4000" dirty="0">
                <a:solidFill>
                  <a:srgbClr val="FF0000"/>
                </a:solidFill>
                <a:latin typeface="+mn-lt"/>
              </a:rPr>
              <a:t>L’étrange histoire des </a:t>
            </a:r>
            <a:r>
              <a:rPr lang="fr-FR" sz="4000" b="1" dirty="0">
                <a:solidFill>
                  <a:srgbClr val="FF0000"/>
                </a:solidFill>
                <a:latin typeface="+mn-lt"/>
              </a:rPr>
              <a:t>«</a:t>
            </a:r>
            <a:r>
              <a:rPr lang="fr-FR" sz="4000" dirty="0">
                <a:solidFill>
                  <a:srgbClr val="FF0000"/>
                </a:solidFill>
                <a:latin typeface="+mn-lt"/>
              </a:rPr>
              <a:t> </a:t>
            </a:r>
            <a:r>
              <a:rPr lang="fr-FR" sz="4000" b="1" dirty="0">
                <a:solidFill>
                  <a:srgbClr val="FF0000"/>
                </a:solidFill>
                <a:latin typeface="+mn-lt"/>
              </a:rPr>
              <a:t>devoirs envers Dieu »</a:t>
            </a:r>
          </a:p>
        </p:txBody>
      </p:sp>
      <p:sp>
        <p:nvSpPr>
          <p:cNvPr id="3" name="Espace réservé du contenu 2"/>
          <p:cNvSpPr>
            <a:spLocks noGrp="1"/>
          </p:cNvSpPr>
          <p:nvPr>
            <p:ph idx="1"/>
          </p:nvPr>
        </p:nvSpPr>
        <p:spPr>
          <a:xfrm>
            <a:off x="942534" y="2516495"/>
            <a:ext cx="10663311" cy="4489221"/>
          </a:xfrm>
        </p:spPr>
        <p:txBody>
          <a:bodyPr anchor="ctr">
            <a:normAutofit/>
          </a:bodyPr>
          <a:lstStyle/>
          <a:p>
            <a:r>
              <a:rPr lang="fr-FR" sz="2400" dirty="0">
                <a:solidFill>
                  <a:schemeClr val="tx1">
                    <a:lumMod val="85000"/>
                    <a:lumOff val="15000"/>
                  </a:schemeClr>
                </a:solidFill>
              </a:rPr>
              <a:t>Dans les programmes de 1882.</a:t>
            </a:r>
          </a:p>
          <a:p>
            <a:r>
              <a:rPr lang="fr-FR" sz="2400" dirty="0">
                <a:solidFill>
                  <a:schemeClr val="tx1">
                    <a:lumMod val="85000"/>
                    <a:lumOff val="15000"/>
                  </a:schemeClr>
                </a:solidFill>
              </a:rPr>
              <a:t>Ces "devoirs" sont limités "à deux points, "ne pas prononcer légèrement le nom de Dieu" et associer "à l'idée de la Cause première et de l'Etre parfait un sentiment de respect et de vénération", quelle que soit la religion de l'élève : "l'instituteur s'attache à faire comprendre et sentir à l'enfant que le premier hommage qu'il doit à la divinité, c'est l'obéissance aux lois de Dieu telles que les lui révèlent sa conscience et sa raison.</a:t>
            </a:r>
          </a:p>
          <a:p>
            <a:r>
              <a:rPr lang="fr-FR" sz="2400" dirty="0">
                <a:solidFill>
                  <a:schemeClr val="tx1">
                    <a:lumMod val="85000"/>
                    <a:lumOff val="15000"/>
                  </a:schemeClr>
                </a:solidFill>
              </a:rPr>
              <a:t> En mars 1941, sous </a:t>
            </a:r>
            <a:r>
              <a:rPr lang="fr-FR" sz="2400" b="1" dirty="0">
                <a:solidFill>
                  <a:schemeClr val="tx1">
                    <a:lumMod val="85000"/>
                    <a:lumOff val="15000"/>
                  </a:schemeClr>
                </a:solidFill>
              </a:rPr>
              <a:t>Vichy</a:t>
            </a:r>
            <a:r>
              <a:rPr lang="fr-FR" sz="2400" dirty="0">
                <a:solidFill>
                  <a:schemeClr val="tx1">
                    <a:lumMod val="85000"/>
                    <a:lumOff val="15000"/>
                  </a:schemeClr>
                </a:solidFill>
              </a:rPr>
              <a:t>, Jérôme Carcopino remplace les "devoirs envers Dieu" par « les valeurs spirituelles, la Patrie, la civilisation chrétienne » ,  qui disparaissent à la Libération</a:t>
            </a:r>
            <a:r>
              <a:rPr lang="fr-FR" dirty="0">
                <a:solidFill>
                  <a:schemeClr val="tx1">
                    <a:lumMod val="85000"/>
                    <a:lumOff val="15000"/>
                  </a:schemeClr>
                </a:solidFill>
              </a:rPr>
              <a:t>.</a:t>
            </a:r>
          </a:p>
          <a:p>
            <a:endParaRPr lang="fr-FR" sz="2000" dirty="0">
              <a:solidFill>
                <a:schemeClr val="tx1">
                  <a:lumMod val="85000"/>
                  <a:lumOff val="15000"/>
                </a:schemeClr>
              </a:solidFill>
            </a:endParaRPr>
          </a:p>
          <a:p>
            <a:pPr marL="0" indent="0">
              <a:buNone/>
            </a:pPr>
            <a:endParaRPr lang="fr-FR" sz="2000" dirty="0">
              <a:solidFill>
                <a:schemeClr val="tx1">
                  <a:lumMod val="85000"/>
                  <a:lumOff val="15000"/>
                </a:schemeClr>
              </a:solidFill>
            </a:endParaRPr>
          </a:p>
          <a:p>
            <a:endParaRPr lang="fr-FR" sz="20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7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3754758" y="601744"/>
            <a:ext cx="8437222" cy="1338696"/>
          </a:xfrm>
        </p:spPr>
        <p:txBody>
          <a:bodyPr>
            <a:normAutofit/>
          </a:bodyPr>
          <a:lstStyle/>
          <a:p>
            <a:r>
              <a:rPr lang="fr-FR" b="1" dirty="0"/>
              <a:t>La laïcité: définition, représentations</a:t>
            </a:r>
          </a:p>
        </p:txBody>
      </p:sp>
      <p:pic>
        <p:nvPicPr>
          <p:cNvPr id="5" name="Picture 4" descr="Une photo en gros plan d'un livre ouvert">
            <a:extLst>
              <a:ext uri="{FF2B5EF4-FFF2-40B4-BE49-F238E27FC236}">
                <a16:creationId xmlns:a16="http://schemas.microsoft.com/office/drawing/2014/main" id="{03C9CB72-88C2-D680-2232-1C7A39D70E33}"/>
              </a:ext>
            </a:extLst>
          </p:cNvPr>
          <p:cNvPicPr>
            <a:picLocks noChangeAspect="1"/>
          </p:cNvPicPr>
          <p:nvPr/>
        </p:nvPicPr>
        <p:blipFill rotWithShape="1">
          <a:blip r:embed="rId2">
            <a:alphaModFix amt="62000"/>
          </a:blip>
          <a:srcRect l="32248" r="31480"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Espace réservé du contenu 2"/>
          <p:cNvSpPr>
            <a:spLocks noGrp="1"/>
          </p:cNvSpPr>
          <p:nvPr>
            <p:ph idx="1"/>
          </p:nvPr>
        </p:nvSpPr>
        <p:spPr>
          <a:xfrm>
            <a:off x="4572000" y="2201958"/>
            <a:ext cx="7033845" cy="3900730"/>
          </a:xfrm>
        </p:spPr>
        <p:txBody>
          <a:bodyPr anchor="t">
            <a:normAutofit/>
          </a:bodyPr>
          <a:lstStyle/>
          <a:p>
            <a:pPr marL="0" indent="0" algn="ctr">
              <a:buNone/>
            </a:pPr>
            <a:r>
              <a:rPr lang="fr-FR" sz="4000" b="1" dirty="0">
                <a:ln w="22225">
                  <a:solidFill>
                    <a:schemeClr val="accent2">
                      <a:lumMod val="50000"/>
                    </a:schemeClr>
                  </a:solidFill>
                  <a:prstDash val="solid"/>
                </a:ln>
              </a:rPr>
              <a:t>En un mot :</a:t>
            </a:r>
          </a:p>
          <a:p>
            <a:pPr marL="0" indent="0">
              <a:buNone/>
            </a:pPr>
            <a:endParaRPr lang="fr-FR" sz="4000" dirty="0">
              <a:ln>
                <a:solidFill>
                  <a:schemeClr val="accent2">
                    <a:lumMod val="75000"/>
                  </a:schemeClr>
                </a:solidFill>
              </a:ln>
              <a:sym typeface="Wingdings" panose="05000000000000000000" pitchFamily="2" charset="2"/>
            </a:endParaRPr>
          </a:p>
          <a:p>
            <a:pPr>
              <a:buFont typeface="Wingdings" pitchFamily="2" charset="2"/>
              <a:buChar char="Ø"/>
            </a:pPr>
            <a:r>
              <a:rPr lang="fr-FR" sz="4000" dirty="0">
                <a:ln>
                  <a:solidFill>
                    <a:schemeClr val="accent2">
                      <a:lumMod val="75000"/>
                    </a:schemeClr>
                  </a:solidFill>
                </a:ln>
                <a:sym typeface="Wingdings" panose="05000000000000000000" pitchFamily="2" charset="2"/>
              </a:rPr>
              <a:t> Ce qu’est la laïcité, pour vous ?</a:t>
            </a:r>
            <a:br>
              <a:rPr lang="fr-FR" sz="4000" dirty="0">
                <a:ln>
                  <a:solidFill>
                    <a:schemeClr val="accent2">
                      <a:lumMod val="75000"/>
                    </a:schemeClr>
                  </a:solidFill>
                </a:ln>
                <a:sym typeface="Wingdings" panose="05000000000000000000" pitchFamily="2" charset="2"/>
              </a:rPr>
            </a:br>
            <a:endParaRPr lang="fr-FR" sz="4000" dirty="0">
              <a:ln>
                <a:solidFill>
                  <a:schemeClr val="accent2">
                    <a:lumMod val="75000"/>
                  </a:schemeClr>
                </a:solidFill>
              </a:ln>
              <a:sym typeface="Wingdings" panose="05000000000000000000" pitchFamily="2" charset="2"/>
            </a:endParaRPr>
          </a:p>
          <a:p>
            <a:pPr>
              <a:buFont typeface="Wingdings" pitchFamily="2" charset="2"/>
              <a:buChar char="Ø"/>
            </a:pPr>
            <a:r>
              <a:rPr lang="fr-FR" sz="4000" dirty="0">
                <a:ln>
                  <a:solidFill>
                    <a:schemeClr val="accent2">
                      <a:lumMod val="75000"/>
                    </a:schemeClr>
                  </a:solidFill>
                </a:ln>
                <a:sym typeface="Wingdings" panose="05000000000000000000" pitchFamily="2" charset="2"/>
              </a:rPr>
              <a:t> Ce qu’elle n’est pas.</a:t>
            </a:r>
            <a:endParaRPr lang="fr-FR" sz="4000" dirty="0">
              <a:ln>
                <a:solidFill>
                  <a:schemeClr val="accent2">
                    <a:lumMod val="75000"/>
                  </a:schemeClr>
                </a:solidFill>
              </a:ln>
            </a:endParaRPr>
          </a:p>
        </p:txBody>
      </p:sp>
    </p:spTree>
    <p:extLst>
      <p:ext uri="{BB962C8B-B14F-4D97-AF65-F5344CB8AC3E}">
        <p14:creationId xmlns:p14="http://schemas.microsoft.com/office/powerpoint/2010/main" val="200388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655A80F8-CEC3-220F-12F9-9BDC17BE74D2}"/>
              </a:ext>
            </a:extLst>
          </p:cNvPr>
          <p:cNvSpPr txBox="1"/>
          <p:nvPr/>
        </p:nvSpPr>
        <p:spPr>
          <a:xfrm>
            <a:off x="8786811" y="108730"/>
            <a:ext cx="2295483" cy="305687"/>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2000" i="1" dirty="0"/>
              <a:t>Pour Jean-Louis Bianco</a:t>
            </a:r>
          </a:p>
        </p:txBody>
      </p:sp>
      <p:pic>
        <p:nvPicPr>
          <p:cNvPr id="4" name="Définition de la laïcité par Jean-Louis Bianco - YouTube.mp4">
            <a:hlinkClick r:id="" action="ppaction://media"/>
            <a:extLst>
              <a:ext uri="{FF2B5EF4-FFF2-40B4-BE49-F238E27FC236}">
                <a16:creationId xmlns:a16="http://schemas.microsoft.com/office/drawing/2014/main" id="{A2AE5118-CB8B-3FD9-784E-DF24FB56CB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2197" y="589367"/>
            <a:ext cx="10719581" cy="6163756"/>
          </a:xfrm>
          <a:prstGeom prst="rect">
            <a:avLst/>
          </a:prstGeom>
        </p:spPr>
      </p:pic>
      <p:sp>
        <p:nvSpPr>
          <p:cNvPr id="19" name="Titre 1">
            <a:extLst>
              <a:ext uri="{FF2B5EF4-FFF2-40B4-BE49-F238E27FC236}">
                <a16:creationId xmlns:a16="http://schemas.microsoft.com/office/drawing/2014/main" id="{771755D5-6B5A-6C98-2E4E-86EFA531EDB0}"/>
              </a:ext>
            </a:extLst>
          </p:cNvPr>
          <p:cNvSpPr>
            <a:spLocks noGrp="1"/>
          </p:cNvSpPr>
          <p:nvPr>
            <p:ph type="title"/>
          </p:nvPr>
        </p:nvSpPr>
        <p:spPr>
          <a:xfrm>
            <a:off x="143255" y="0"/>
            <a:ext cx="10515600" cy="523149"/>
          </a:xfrm>
        </p:spPr>
        <p:txBody>
          <a:bodyPr>
            <a:noAutofit/>
          </a:bodyPr>
          <a:lstStyle/>
          <a:p>
            <a:r>
              <a:rPr lang="fr-FR" sz="3600" b="1" dirty="0">
                <a:solidFill>
                  <a:srgbClr val="FF0000"/>
                </a:solidFill>
              </a:rPr>
              <a:t>Qu’est-ce que la laïcité ?</a:t>
            </a:r>
          </a:p>
        </p:txBody>
      </p:sp>
    </p:spTree>
    <p:extLst>
      <p:ext uri="{BB962C8B-B14F-4D97-AF65-F5344CB8AC3E}">
        <p14:creationId xmlns:p14="http://schemas.microsoft.com/office/powerpoint/2010/main" val="401564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Qu-est-ce-que-la-laicite-en-5mn.mp4">
            <a:hlinkClick r:id="" action="ppaction://media"/>
            <a:extLst>
              <a:ext uri="{FF2B5EF4-FFF2-40B4-BE49-F238E27FC236}">
                <a16:creationId xmlns:a16="http://schemas.microsoft.com/office/drawing/2014/main" id="{67E79941-FF1B-3524-5BA1-BDFDA00A4B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2759128"/>
            <a:ext cx="4483510" cy="2521973"/>
          </a:xfrm>
          <a:prstGeom prst="rect">
            <a:avLst/>
          </a:prstGeom>
        </p:spPr>
      </p:pic>
      <p:pic>
        <p:nvPicPr>
          <p:cNvPr id="13" name="Qu-est-ce-que-la-laicite_en-5mn.mp4">
            <a:hlinkClick r:id="" action="ppaction://media"/>
            <a:extLst>
              <a:ext uri="{FF2B5EF4-FFF2-40B4-BE49-F238E27FC236}">
                <a16:creationId xmlns:a16="http://schemas.microsoft.com/office/drawing/2014/main" id="{2F7B8AAA-E02A-5EE7-7E5C-AC4E75A8485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11971" y="523149"/>
            <a:ext cx="10791078" cy="6069978"/>
          </a:xfrm>
          <a:prstGeom prst="rect">
            <a:avLst/>
          </a:prstGeom>
        </p:spPr>
      </p:pic>
      <p:sp>
        <p:nvSpPr>
          <p:cNvPr id="14" name="Titre 1">
            <a:extLst>
              <a:ext uri="{FF2B5EF4-FFF2-40B4-BE49-F238E27FC236}">
                <a16:creationId xmlns:a16="http://schemas.microsoft.com/office/drawing/2014/main" id="{BA1C7C97-9878-0179-3918-BBDF27990737}"/>
              </a:ext>
            </a:extLst>
          </p:cNvPr>
          <p:cNvSpPr>
            <a:spLocks noGrp="1"/>
          </p:cNvSpPr>
          <p:nvPr>
            <p:ph type="title"/>
          </p:nvPr>
        </p:nvSpPr>
        <p:spPr>
          <a:xfrm>
            <a:off x="143255" y="0"/>
            <a:ext cx="10515600" cy="523149"/>
          </a:xfrm>
        </p:spPr>
        <p:txBody>
          <a:bodyPr>
            <a:noAutofit/>
          </a:bodyPr>
          <a:lstStyle/>
          <a:p>
            <a:r>
              <a:rPr lang="fr-FR" sz="3600" b="1" dirty="0">
                <a:solidFill>
                  <a:srgbClr val="FF0000"/>
                </a:solidFill>
              </a:rPr>
              <a:t>Qu’est-ce que la laïcité ?</a:t>
            </a:r>
          </a:p>
        </p:txBody>
      </p:sp>
    </p:spTree>
    <p:extLst>
      <p:ext uri="{BB962C8B-B14F-4D97-AF65-F5344CB8AC3E}">
        <p14:creationId xmlns:p14="http://schemas.microsoft.com/office/powerpoint/2010/main" val="361138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video>
              <p:cMediaNode vol="80000">
                <p:cTn id="8"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Espace réservé du contenu 2">
            <a:extLst>
              <a:ext uri="{FF2B5EF4-FFF2-40B4-BE49-F238E27FC236}">
                <a16:creationId xmlns:a16="http://schemas.microsoft.com/office/drawing/2014/main" id="{2F7F061C-777A-D645-D256-69A22390F53C}"/>
              </a:ext>
            </a:extLst>
          </p:cNvPr>
          <p:cNvGraphicFramePr>
            <a:graphicFrameLocks noGrp="1"/>
          </p:cNvGraphicFramePr>
          <p:nvPr>
            <p:ph idx="1"/>
            <p:extLst/>
          </p:nvPr>
        </p:nvGraphicFramePr>
        <p:xfrm>
          <a:off x="574767" y="1010615"/>
          <a:ext cx="10515600" cy="5277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riangle isocèle 4"/>
          <p:cNvSpPr/>
          <p:nvPr/>
        </p:nvSpPr>
        <p:spPr>
          <a:xfrm>
            <a:off x="7019777" y="3570309"/>
            <a:ext cx="3733701" cy="24545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 name="ZoneTexte 5"/>
          <p:cNvSpPr txBox="1"/>
          <p:nvPr/>
        </p:nvSpPr>
        <p:spPr>
          <a:xfrm>
            <a:off x="8493904" y="3276313"/>
            <a:ext cx="785448" cy="523220"/>
          </a:xfrm>
          <a:prstGeom prst="rect">
            <a:avLst/>
          </a:prstGeom>
          <a:noFill/>
        </p:spPr>
        <p:txBody>
          <a:bodyPr wrap="square" rtlCol="0">
            <a:spAutoFit/>
          </a:bodyPr>
          <a:lstStyle/>
          <a:p>
            <a:r>
              <a:rPr lang="fr-FR" sz="2800" dirty="0"/>
              <a:t>État</a:t>
            </a:r>
          </a:p>
        </p:txBody>
      </p:sp>
      <p:sp>
        <p:nvSpPr>
          <p:cNvPr id="7" name="ZoneTexte 6"/>
          <p:cNvSpPr txBox="1"/>
          <p:nvPr/>
        </p:nvSpPr>
        <p:spPr>
          <a:xfrm>
            <a:off x="6096000" y="5652443"/>
            <a:ext cx="1737360" cy="646331"/>
          </a:xfrm>
          <a:prstGeom prst="rect">
            <a:avLst/>
          </a:prstGeom>
          <a:noFill/>
        </p:spPr>
        <p:txBody>
          <a:bodyPr wrap="square" rtlCol="0">
            <a:spAutoFit/>
          </a:bodyPr>
          <a:lstStyle/>
          <a:p>
            <a:r>
              <a:rPr lang="fr-FR" sz="3600" dirty="0"/>
              <a:t>Individu</a:t>
            </a:r>
          </a:p>
        </p:txBody>
      </p:sp>
      <p:sp>
        <p:nvSpPr>
          <p:cNvPr id="8" name="ZoneTexte 7"/>
          <p:cNvSpPr txBox="1"/>
          <p:nvPr/>
        </p:nvSpPr>
        <p:spPr>
          <a:xfrm>
            <a:off x="9641808" y="5437000"/>
            <a:ext cx="2446941" cy="1077218"/>
          </a:xfrm>
          <a:prstGeom prst="rect">
            <a:avLst/>
          </a:prstGeom>
          <a:noFill/>
        </p:spPr>
        <p:txBody>
          <a:bodyPr wrap="square" rtlCol="0">
            <a:spAutoFit/>
          </a:bodyPr>
          <a:lstStyle/>
          <a:p>
            <a:r>
              <a:rPr lang="fr-FR" sz="3200" dirty="0"/>
              <a:t>Communauté religieuse</a:t>
            </a:r>
          </a:p>
        </p:txBody>
      </p:sp>
      <p:sp>
        <p:nvSpPr>
          <p:cNvPr id="12" name="Titre 1">
            <a:extLst>
              <a:ext uri="{FF2B5EF4-FFF2-40B4-BE49-F238E27FC236}">
                <a16:creationId xmlns:a16="http://schemas.microsoft.com/office/drawing/2014/main" id="{C3577722-5898-D722-DA45-BA1B18A3D071}"/>
              </a:ext>
            </a:extLst>
          </p:cNvPr>
          <p:cNvSpPr>
            <a:spLocks noGrp="1"/>
          </p:cNvSpPr>
          <p:nvPr>
            <p:ph type="title"/>
          </p:nvPr>
        </p:nvSpPr>
        <p:spPr>
          <a:xfrm>
            <a:off x="69381" y="261257"/>
            <a:ext cx="10515600" cy="523149"/>
          </a:xfrm>
        </p:spPr>
        <p:txBody>
          <a:bodyPr>
            <a:noAutofit/>
          </a:bodyPr>
          <a:lstStyle/>
          <a:p>
            <a:r>
              <a:rPr lang="fr-FR" sz="3600" b="1" dirty="0">
                <a:solidFill>
                  <a:srgbClr val="FF0000"/>
                </a:solidFill>
              </a:rPr>
              <a:t>Qu’est-ce que la laïcité ?</a:t>
            </a:r>
          </a:p>
        </p:txBody>
      </p:sp>
    </p:spTree>
    <p:extLst>
      <p:ext uri="{BB962C8B-B14F-4D97-AF65-F5344CB8AC3E}">
        <p14:creationId xmlns:p14="http://schemas.microsoft.com/office/powerpoint/2010/main" val="26930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5"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005" y="10438"/>
            <a:ext cx="10890846" cy="1230638"/>
          </a:xfrm>
        </p:spPr>
        <p:txBody>
          <a:bodyPr>
            <a:normAutofit/>
          </a:bodyPr>
          <a:lstStyle/>
          <a:p>
            <a:pPr>
              <a:buFont typeface="Wingdings" pitchFamily="2" charset="2"/>
              <a:buChar char="Ø"/>
            </a:pPr>
            <a:r>
              <a:rPr lang="fr-FR" sz="2000" dirty="0">
                <a:sym typeface="Wingdings" panose="05000000000000000000" pitchFamily="2" charset="2"/>
              </a:rPr>
              <a:t> </a:t>
            </a:r>
            <a:r>
              <a:rPr lang="fr-FR" sz="2400" dirty="0"/>
              <a:t>Cette laïcité garantit la liberté de pratiquer sa religion, mais elle garantit aussi celle de ne pas la pratiquer .</a:t>
            </a:r>
          </a:p>
          <a:p>
            <a:pPr>
              <a:buFont typeface="Wingdings" pitchFamily="2" charset="2"/>
              <a:buChar char="Ø"/>
            </a:pPr>
            <a:r>
              <a:rPr lang="fr-FR" sz="2400" dirty="0">
                <a:sym typeface="Wingdings" panose="05000000000000000000" pitchFamily="2" charset="2"/>
              </a:rPr>
              <a:t> </a:t>
            </a:r>
            <a:r>
              <a:rPr lang="fr-FR" sz="2400" dirty="0"/>
              <a:t>Elle est à la fois liberté de religion et liberté à l’égard de toute religion.</a:t>
            </a:r>
          </a:p>
        </p:txBody>
      </p:sp>
      <p:pic>
        <p:nvPicPr>
          <p:cNvPr id="2" name="La laicite-c-est-quoi.mp4">
            <a:hlinkClick r:id="" action="ppaction://media"/>
            <a:extLst>
              <a:ext uri="{FF2B5EF4-FFF2-40B4-BE49-F238E27FC236}">
                <a16:creationId xmlns:a16="http://schemas.microsoft.com/office/drawing/2014/main" id="{F1791F15-8FB8-018A-13EB-6C5A40A41D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6815" y="1184823"/>
            <a:ext cx="9890388" cy="5612792"/>
          </a:xfrm>
          <a:prstGeom prst="rect">
            <a:avLst/>
          </a:prstGeom>
        </p:spPr>
      </p:pic>
    </p:spTree>
    <p:extLst>
      <p:ext uri="{BB962C8B-B14F-4D97-AF65-F5344CB8AC3E}">
        <p14:creationId xmlns:p14="http://schemas.microsoft.com/office/powerpoint/2010/main" val="146386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peau France - vente en ligne | Flagsonline.fr">
            <a:extLst>
              <a:ext uri="{FF2B5EF4-FFF2-40B4-BE49-F238E27FC236}">
                <a16:creationId xmlns:a16="http://schemas.microsoft.com/office/drawing/2014/main" id="{01727DBD-3131-C2C8-E1D8-EDA3764C4930}"/>
              </a:ext>
            </a:extLst>
          </p:cNvPr>
          <p:cNvPicPr>
            <a:picLocks noChangeAspect="1" noChangeArrowheads="1"/>
          </p:cNvPicPr>
          <p:nvPr/>
        </p:nvPicPr>
        <p:blipFill>
          <a:blip r:embed="rId2">
            <a:alphaModFix amt="13000"/>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838200" y="365126"/>
            <a:ext cx="10515600" cy="954224"/>
          </a:xfrm>
        </p:spPr>
        <p:txBody>
          <a:bodyPr/>
          <a:lstStyle/>
          <a:p>
            <a:pPr algn="ctr"/>
            <a:r>
              <a:rPr lang="fr-FR" dirty="0"/>
              <a:t>Une brève histoire de la laïcité (en France)</a:t>
            </a:r>
          </a:p>
        </p:txBody>
      </p:sp>
      <p:sp>
        <p:nvSpPr>
          <p:cNvPr id="3" name="Espace réservé du contenu 2"/>
          <p:cNvSpPr>
            <a:spLocks noGrp="1"/>
          </p:cNvSpPr>
          <p:nvPr>
            <p:ph idx="1"/>
          </p:nvPr>
        </p:nvSpPr>
        <p:spPr>
          <a:ln>
            <a:solidFill>
              <a:schemeClr val="accent2">
                <a:lumMod val="75000"/>
              </a:schemeClr>
            </a:solidFill>
          </a:ln>
        </p:spPr>
        <p:txBody>
          <a:bodyPr>
            <a:normAutofit fontScale="25000" lnSpcReduction="20000"/>
          </a:bodyPr>
          <a:lstStyle/>
          <a:p>
            <a:pPr marL="0" indent="0">
              <a:buNone/>
            </a:pPr>
            <a:r>
              <a:rPr lang="fr-FR" sz="9600" b="1" dirty="0">
                <a:solidFill>
                  <a:schemeClr val="accent2">
                    <a:lumMod val="75000"/>
                  </a:schemeClr>
                </a:solidFill>
              </a:rPr>
              <a:t>1789</a:t>
            </a:r>
            <a:r>
              <a:rPr lang="fr-FR" sz="9600" dirty="0"/>
              <a:t> </a:t>
            </a:r>
            <a:r>
              <a:rPr lang="fr-FR" sz="8000" b="1" dirty="0"/>
              <a:t>Déclaration des droits de l’Homme et du Citoyen</a:t>
            </a:r>
          </a:p>
          <a:p>
            <a:pPr marL="0" indent="0">
              <a:buNone/>
            </a:pPr>
            <a:r>
              <a:rPr lang="fr-FR" sz="8000" b="1" dirty="0"/>
              <a:t>                 Art. 10-  </a:t>
            </a:r>
            <a:r>
              <a:rPr lang="fr-FR" sz="8000" dirty="0"/>
              <a:t>«</a:t>
            </a:r>
            <a:r>
              <a:rPr lang="fr-FR" sz="8000" b="1" dirty="0"/>
              <a:t>  </a:t>
            </a:r>
            <a:r>
              <a:rPr lang="fr-FR" sz="8000" dirty="0"/>
              <a:t>Nul ne doit être inquiété pour ses opinions, </a:t>
            </a:r>
            <a:r>
              <a:rPr lang="fr-FR" sz="8000" i="1" dirty="0"/>
              <a:t>même  religieuses</a:t>
            </a:r>
            <a:r>
              <a:rPr lang="fr-FR" sz="8000" dirty="0"/>
              <a:t>, pourvu que leur</a:t>
            </a:r>
          </a:p>
          <a:p>
            <a:pPr marL="0" indent="0">
              <a:buNone/>
            </a:pPr>
            <a:r>
              <a:rPr lang="fr-FR" sz="8000" b="1" dirty="0">
                <a:solidFill>
                  <a:schemeClr val="accent2">
                    <a:lumMod val="75000"/>
                  </a:schemeClr>
                </a:solidFill>
              </a:rPr>
              <a:t>                                     </a:t>
            </a:r>
            <a:r>
              <a:rPr lang="fr-FR" sz="8000" dirty="0"/>
              <a:t>manifestation  ne  trouble pas l'ordre   public établi  par la loi. »  </a:t>
            </a:r>
          </a:p>
          <a:p>
            <a:pPr marL="0" indent="0">
              <a:buNone/>
            </a:pPr>
            <a:endParaRPr lang="fr-FR" sz="8000" b="1" dirty="0">
              <a:solidFill>
                <a:schemeClr val="accent2">
                  <a:lumMod val="75000"/>
                </a:schemeClr>
              </a:solidFill>
            </a:endParaRPr>
          </a:p>
          <a:p>
            <a:pPr marL="0" indent="0">
              <a:buNone/>
            </a:pPr>
            <a:r>
              <a:rPr lang="fr-FR" sz="9600" b="1" dirty="0">
                <a:solidFill>
                  <a:schemeClr val="accent2">
                    <a:lumMod val="75000"/>
                  </a:schemeClr>
                </a:solidFill>
              </a:rPr>
              <a:t>1790</a:t>
            </a:r>
            <a:r>
              <a:rPr lang="fr-FR" sz="9600" b="1" dirty="0"/>
              <a:t>  </a:t>
            </a:r>
            <a:r>
              <a:rPr lang="fr-FR" sz="8000" b="1" dirty="0"/>
              <a:t>Constitution civile du clergé</a:t>
            </a:r>
          </a:p>
          <a:p>
            <a:pPr marL="0" indent="0">
              <a:buNone/>
            </a:pPr>
            <a:endParaRPr lang="fr-FR" sz="8000" b="1" dirty="0"/>
          </a:p>
          <a:p>
            <a:pPr marL="0" indent="0">
              <a:buNone/>
            </a:pPr>
            <a:r>
              <a:rPr lang="fr-FR" sz="9600" b="1" dirty="0">
                <a:solidFill>
                  <a:schemeClr val="accent2">
                    <a:lumMod val="75000"/>
                  </a:schemeClr>
                </a:solidFill>
              </a:rPr>
              <a:t>1792</a:t>
            </a:r>
            <a:r>
              <a:rPr lang="fr-FR" sz="8000" b="1" dirty="0"/>
              <a:t>  Etat civil unique et neutre</a:t>
            </a:r>
          </a:p>
          <a:p>
            <a:pPr marL="0" indent="0">
              <a:buNone/>
            </a:pPr>
            <a:endParaRPr lang="fr-FR" sz="8000" b="1" dirty="0"/>
          </a:p>
          <a:p>
            <a:pPr marL="0" indent="0">
              <a:buNone/>
            </a:pPr>
            <a:endParaRPr lang="fr-FR" sz="8000" b="1" dirty="0"/>
          </a:p>
          <a:p>
            <a:pPr marL="0" indent="0">
              <a:buNone/>
            </a:pPr>
            <a:endParaRPr lang="fr-FR" sz="8000" dirty="0"/>
          </a:p>
          <a:p>
            <a:pPr marL="0" indent="0">
              <a:buNone/>
            </a:pPr>
            <a:endParaRPr lang="fr-FR" sz="8000" dirty="0"/>
          </a:p>
          <a:p>
            <a:pPr marL="0" indent="0" algn="r">
              <a:buNone/>
            </a:pPr>
            <a:r>
              <a:rPr lang="fr-FR" sz="5500" dirty="0"/>
              <a:t> </a:t>
            </a:r>
          </a:p>
        </p:txBody>
      </p:sp>
      <p:graphicFrame>
        <p:nvGraphicFramePr>
          <p:cNvPr id="4" name="Tableau 3"/>
          <p:cNvGraphicFramePr>
            <a:graphicFrameLocks noGrp="1"/>
          </p:cNvGraphicFramePr>
          <p:nvPr>
            <p:extLst>
              <p:ext uri="{D42A27DB-BD31-4B8C-83A1-F6EECF244321}">
                <p14:modId xmlns:p14="http://schemas.microsoft.com/office/powerpoint/2010/main" val="174468866"/>
              </p:ext>
            </p:extLst>
          </p:nvPr>
        </p:nvGraphicFramePr>
        <p:xfrm>
          <a:off x="1704424" y="4917282"/>
          <a:ext cx="8536856" cy="1066800"/>
        </p:xfrm>
        <a:graphic>
          <a:graphicData uri="http://schemas.openxmlformats.org/drawingml/2006/table">
            <a:tbl>
              <a:tblPr firstRow="1" bandRow="1">
                <a:tableStyleId>{5C22544A-7EE6-4342-B048-85BDC9FD1C3A}</a:tableStyleId>
              </a:tblPr>
              <a:tblGrid>
                <a:gridCol w="8536856">
                  <a:extLst>
                    <a:ext uri="{9D8B030D-6E8A-4147-A177-3AD203B41FA5}">
                      <a16:colId xmlns:a16="http://schemas.microsoft.com/office/drawing/2014/main" val="1091705097"/>
                    </a:ext>
                  </a:extLst>
                </a:gridCol>
              </a:tblGrid>
              <a:tr h="837232">
                <a:tc>
                  <a:txBody>
                    <a:bodyPr/>
                    <a:lstStyle/>
                    <a:p>
                      <a:pPr marL="0" indent="0">
                        <a:buNone/>
                      </a:pPr>
                      <a:r>
                        <a:rPr lang="fr-FR" sz="2400" b="1" dirty="0">
                          <a:solidFill>
                            <a:schemeClr val="accent2">
                              <a:lumMod val="75000"/>
                            </a:schemeClr>
                          </a:solidFill>
                        </a:rPr>
                        <a:t>1795 </a:t>
                      </a:r>
                      <a:r>
                        <a:rPr lang="fr-FR" sz="2000" b="1" dirty="0">
                          <a:solidFill>
                            <a:schemeClr val="accent2">
                              <a:lumMod val="75000"/>
                            </a:schemeClr>
                          </a:solidFill>
                        </a:rPr>
                        <a:t> </a:t>
                      </a:r>
                      <a:r>
                        <a:rPr lang="fr-FR" sz="2000" b="1" dirty="0">
                          <a:solidFill>
                            <a:schemeClr val="tx1"/>
                          </a:solidFill>
                        </a:rPr>
                        <a:t>Le Directoire organise une première séparation de l’Eglise et de l’Etat</a:t>
                      </a:r>
                    </a:p>
                    <a:p>
                      <a:pPr marL="0" indent="0">
                        <a:buNone/>
                      </a:pPr>
                      <a:endParaRPr lang="fr-FR" sz="800" b="1" dirty="0">
                        <a:solidFill>
                          <a:schemeClr val="tx1"/>
                        </a:solidFill>
                      </a:endParaRPr>
                    </a:p>
                    <a:p>
                      <a:pPr marL="0" indent="0">
                        <a:buNone/>
                      </a:pPr>
                      <a:r>
                        <a:rPr lang="fr-FR" sz="2400" b="1" dirty="0">
                          <a:solidFill>
                            <a:schemeClr val="accent2">
                              <a:lumMod val="75000"/>
                            </a:schemeClr>
                          </a:solidFill>
                        </a:rPr>
                        <a:t>1871</a:t>
                      </a:r>
                      <a:r>
                        <a:rPr lang="fr-FR" sz="2000" b="1" dirty="0">
                          <a:solidFill>
                            <a:schemeClr val="accent2">
                              <a:lumMod val="75000"/>
                            </a:schemeClr>
                          </a:solidFill>
                        </a:rPr>
                        <a:t>  </a:t>
                      </a:r>
                      <a:r>
                        <a:rPr lang="fr-FR" sz="2000" b="1" dirty="0">
                          <a:solidFill>
                            <a:schemeClr val="tx1"/>
                          </a:solidFill>
                        </a:rPr>
                        <a:t>La Commune de Paris décrète la séparation </a:t>
                      </a:r>
                      <a:r>
                        <a:rPr lang="fr-FR" sz="2000" b="1" u="sng" dirty="0">
                          <a:solidFill>
                            <a:schemeClr val="tx1"/>
                          </a:solidFill>
                        </a:rPr>
                        <a:t>des</a:t>
                      </a:r>
                      <a:r>
                        <a:rPr lang="fr-FR" sz="2000" b="1" dirty="0">
                          <a:solidFill>
                            <a:schemeClr val="tx1"/>
                          </a:solidFill>
                        </a:rPr>
                        <a:t> Eglises et de l’Etat</a:t>
                      </a:r>
                    </a:p>
                    <a:p>
                      <a:endParaRPr lang="fr-FR" sz="800" dirty="0">
                        <a:solidFill>
                          <a:schemeClr val="tx1"/>
                        </a:solidFill>
                      </a:endParaRPr>
                    </a:p>
                  </a:txBody>
                  <a:tcPr>
                    <a:solidFill>
                      <a:schemeClr val="bg1">
                        <a:lumMod val="75000"/>
                      </a:schemeClr>
                    </a:solidFill>
                  </a:tcPr>
                </a:tc>
                <a:extLst>
                  <a:ext uri="{0D108BD9-81ED-4DB2-BD59-A6C34878D82A}">
                    <a16:rowId xmlns:a16="http://schemas.microsoft.com/office/drawing/2014/main" val="4282002001"/>
                  </a:ext>
                </a:extLst>
              </a:tr>
            </a:tbl>
          </a:graphicData>
        </a:graphic>
      </p:graphicFrame>
    </p:spTree>
    <p:extLst>
      <p:ext uri="{BB962C8B-B14F-4D97-AF65-F5344CB8AC3E}">
        <p14:creationId xmlns:p14="http://schemas.microsoft.com/office/powerpoint/2010/main" val="125435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i 1905">
            <a:extLst>
              <a:ext uri="{FF2B5EF4-FFF2-40B4-BE49-F238E27FC236}">
                <a16:creationId xmlns:a16="http://schemas.microsoft.com/office/drawing/2014/main" id="{6801DF7F-05C3-631E-7BCD-653E74B7B008}"/>
              </a:ext>
            </a:extLst>
          </p:cNvPr>
          <p:cNvPicPr>
            <a:picLocks noChangeAspect="1" noChangeArrowheads="1"/>
          </p:cNvPicPr>
          <p:nvPr/>
        </p:nvPicPr>
        <p:blipFill>
          <a:blip r:embed="rId2">
            <a:alphaModFix amt="17000"/>
            <a:extLst>
              <a:ext uri="{28A0092B-C50C-407E-A947-70E740481C1C}">
                <a14:useLocalDpi xmlns:a14="http://schemas.microsoft.com/office/drawing/2010/main" val="0"/>
              </a:ext>
            </a:extLst>
          </a:blip>
          <a:srcRect/>
          <a:stretch>
            <a:fillRect/>
          </a:stretch>
        </p:blipFill>
        <p:spPr bwMode="auto">
          <a:xfrm>
            <a:off x="2523" y="0"/>
            <a:ext cx="12189477" cy="685942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825137" y="474616"/>
            <a:ext cx="10541726" cy="6165670"/>
          </a:xfrm>
          <a:ln>
            <a:solidFill>
              <a:schemeClr val="accent2">
                <a:lumMod val="75000"/>
              </a:schemeClr>
            </a:solidFill>
          </a:ln>
        </p:spPr>
        <p:txBody>
          <a:bodyPr>
            <a:noAutofit/>
          </a:bodyPr>
          <a:lstStyle/>
          <a:p>
            <a:pPr marL="0" indent="0">
              <a:buNone/>
            </a:pPr>
            <a:r>
              <a:rPr lang="fr-FR" sz="2400" b="1" dirty="0">
                <a:solidFill>
                  <a:schemeClr val="accent2">
                    <a:lumMod val="75000"/>
                  </a:schemeClr>
                </a:solidFill>
              </a:rPr>
              <a:t>1801</a:t>
            </a:r>
            <a:r>
              <a:rPr lang="fr-FR" sz="2000" dirty="0">
                <a:solidFill>
                  <a:schemeClr val="accent2">
                    <a:lumMod val="75000"/>
                  </a:schemeClr>
                </a:solidFill>
              </a:rPr>
              <a:t>  </a:t>
            </a:r>
            <a:r>
              <a:rPr lang="fr-FR" sz="2200" b="1" dirty="0"/>
              <a:t>Le concordat est signé entre  Bonaparte et le pape Pie VII</a:t>
            </a:r>
          </a:p>
          <a:p>
            <a:pPr marL="850900" indent="-130175"/>
            <a:r>
              <a:rPr lang="fr-FR" sz="2200" dirty="0"/>
              <a:t>Le catholicisme est reconnu comme la religion de la « majorité des français ».  </a:t>
            </a:r>
          </a:p>
          <a:p>
            <a:pPr marL="850900" indent="-130175"/>
            <a:r>
              <a:rPr lang="fr-FR" sz="2200" dirty="0"/>
              <a:t>Les biens de l’Eglise redeviennent biens nationaux</a:t>
            </a:r>
            <a:r>
              <a:rPr lang="fr-FR" sz="2000" dirty="0"/>
              <a:t>.</a:t>
            </a:r>
          </a:p>
          <a:p>
            <a:pPr marL="0" indent="0">
              <a:buNone/>
            </a:pPr>
            <a:endParaRPr lang="fr-FR" sz="2000" b="1" dirty="0"/>
          </a:p>
          <a:p>
            <a:pPr marL="0" indent="0">
              <a:buNone/>
            </a:pPr>
            <a:r>
              <a:rPr lang="fr-FR" sz="2400" b="1" dirty="0">
                <a:solidFill>
                  <a:schemeClr val="accent2">
                    <a:lumMod val="75000"/>
                  </a:schemeClr>
                </a:solidFill>
              </a:rPr>
              <a:t>1905</a:t>
            </a:r>
            <a:r>
              <a:rPr lang="fr-FR" sz="2400" b="1" dirty="0"/>
              <a:t> </a:t>
            </a:r>
            <a:r>
              <a:rPr lang="fr-FR" sz="2000" b="1" dirty="0"/>
              <a:t> </a:t>
            </a:r>
            <a:r>
              <a:rPr lang="fr-FR" sz="2200" b="1" dirty="0"/>
              <a:t>Loi de séparation </a:t>
            </a:r>
            <a:r>
              <a:rPr lang="fr-FR" sz="2200" b="1" u="sng" dirty="0"/>
              <a:t>des </a:t>
            </a:r>
            <a:r>
              <a:rPr lang="fr-FR" sz="2200" b="1" dirty="0"/>
              <a:t>Églises et de l’Etat :</a:t>
            </a:r>
          </a:p>
          <a:p>
            <a:pPr marL="893763" lvl="1" indent="-173038"/>
            <a:r>
              <a:rPr lang="fr-FR" sz="2200" dirty="0"/>
              <a:t>Article 1</a:t>
            </a:r>
            <a:r>
              <a:rPr lang="fr-FR" sz="2200" baseline="30000" dirty="0"/>
              <a:t>er</a:t>
            </a:r>
            <a:r>
              <a:rPr lang="fr-FR" sz="2200" dirty="0"/>
              <a:t> : « La République assure la </a:t>
            </a:r>
            <a:r>
              <a:rPr lang="fr-FR" sz="2200" b="1" dirty="0"/>
              <a:t>liberté</a:t>
            </a:r>
            <a:r>
              <a:rPr lang="fr-FR" sz="2200" dirty="0"/>
              <a:t> de conscience ». </a:t>
            </a:r>
          </a:p>
          <a:p>
            <a:pPr marL="893763" lvl="1" indent="-173038"/>
            <a:r>
              <a:rPr lang="fr-FR" sz="2200" dirty="0"/>
              <a:t>Article 2 : « La République ne reconnaît, ne salarie ni ne subventionne aucun culte ».</a:t>
            </a:r>
          </a:p>
          <a:p>
            <a:pPr marL="893763" lvl="1" indent="-173038" algn="just"/>
            <a:r>
              <a:rPr lang="fr-FR" sz="2200" b="1" dirty="0"/>
              <a:t>Alsace-Moselle et outre-mer</a:t>
            </a:r>
            <a:r>
              <a:rPr lang="fr-FR" sz="2200" dirty="0"/>
              <a:t> : les exceptions au droit des cultes issu de la loi de 1905. La loi de séparation des Églises et de l'État de 1905 ne s'applique pas partout en  France. En Alsace-Moselle et dans certains territoires d'outre-mer, comme la Guyane, la Polynésie française, </a:t>
            </a:r>
            <a:r>
              <a:rPr lang="fr-FR" sz="2200" dirty="0" err="1"/>
              <a:t>Walis-et-Futuna</a:t>
            </a:r>
            <a:r>
              <a:rPr lang="fr-FR" sz="2200" dirty="0"/>
              <a:t>, saint-pierre et-Miquelon, la Nouvelle Calédonie et Mayotte.</a:t>
            </a:r>
          </a:p>
          <a:p>
            <a:pPr marL="720725" indent="0">
              <a:buNone/>
            </a:pPr>
            <a:r>
              <a:rPr lang="fr-FR" sz="2200" b="1" dirty="0"/>
              <a:t>           Les acteurs principaux:</a:t>
            </a:r>
          </a:p>
          <a:p>
            <a:pPr marL="720725" indent="0">
              <a:buNone/>
            </a:pPr>
            <a:r>
              <a:rPr lang="fr-FR" sz="2200" b="1" dirty="0"/>
              <a:t>           </a:t>
            </a:r>
            <a:r>
              <a:rPr lang="fr-FR" sz="2200" b="1" dirty="0">
                <a:solidFill>
                  <a:schemeClr val="accent2">
                    <a:lumMod val="50000"/>
                  </a:schemeClr>
                </a:solidFill>
              </a:rPr>
              <a:t>Emile Combes</a:t>
            </a:r>
            <a:r>
              <a:rPr lang="fr-FR" sz="2200" b="1" dirty="0"/>
              <a:t>,  ancien séminariste, mais anticlérical assez virulent</a:t>
            </a:r>
          </a:p>
          <a:p>
            <a:pPr marL="720725" indent="0">
              <a:buNone/>
            </a:pPr>
            <a:r>
              <a:rPr lang="fr-FR" sz="2200" b="1" dirty="0"/>
              <a:t>           </a:t>
            </a:r>
            <a:r>
              <a:rPr lang="fr-FR" sz="2200" b="1" dirty="0">
                <a:solidFill>
                  <a:schemeClr val="accent2">
                    <a:lumMod val="50000"/>
                  </a:schemeClr>
                </a:solidFill>
              </a:rPr>
              <a:t>Aristide Briand</a:t>
            </a:r>
            <a:r>
              <a:rPr lang="fr-FR" sz="2200" b="1" dirty="0"/>
              <a:t>,  pacifiste, davantage ouvert au dialogue</a:t>
            </a:r>
          </a:p>
          <a:p>
            <a:pPr marL="0" indent="0">
              <a:buNone/>
            </a:pPr>
            <a:r>
              <a:rPr lang="fr-FR" sz="2000" b="1" dirty="0"/>
              <a:t>                                                       </a:t>
            </a:r>
          </a:p>
          <a:p>
            <a:pPr marL="0" indent="0">
              <a:buNone/>
            </a:pPr>
            <a:endParaRPr lang="fr-FR" sz="2000" b="1" dirty="0"/>
          </a:p>
          <a:p>
            <a:pPr marL="0" indent="0">
              <a:buNone/>
            </a:pPr>
            <a:r>
              <a:rPr lang="fr-FR" sz="2000" b="1" dirty="0"/>
              <a:t> </a:t>
            </a:r>
          </a:p>
        </p:txBody>
      </p:sp>
    </p:spTree>
    <p:extLst>
      <p:ext uri="{BB962C8B-B14F-4D97-AF65-F5344CB8AC3E}">
        <p14:creationId xmlns:p14="http://schemas.microsoft.com/office/powerpoint/2010/main" val="21624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escription de cette image, également commentée ci-après">
            <a:extLst>
              <a:ext uri="{FF2B5EF4-FFF2-40B4-BE49-F238E27FC236}">
                <a16:creationId xmlns:a16="http://schemas.microsoft.com/office/drawing/2014/main" id="{26A4232C-411C-D618-2D38-05CF6141207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718457" y="980723"/>
            <a:ext cx="10635343" cy="5393192"/>
          </a:xfrm>
          <a:ln>
            <a:solidFill>
              <a:schemeClr val="accent2">
                <a:lumMod val="75000"/>
              </a:schemeClr>
            </a:solidFill>
          </a:ln>
        </p:spPr>
        <p:txBody>
          <a:bodyPr>
            <a:normAutofit/>
          </a:bodyPr>
          <a:lstStyle/>
          <a:p>
            <a:pPr marL="0" indent="0" algn="just">
              <a:buNone/>
            </a:pPr>
            <a:r>
              <a:rPr lang="fr-FR" sz="2400" dirty="0"/>
              <a:t>Pour rendre effectif le libre exercice du culte, sont instituées des </a:t>
            </a:r>
            <a:r>
              <a:rPr lang="fr-FR" sz="2400" b="1" dirty="0"/>
              <a:t>aumôneries</a:t>
            </a:r>
            <a:r>
              <a:rPr lang="fr-FR" sz="2400" dirty="0"/>
              <a:t> dans certaines institutions publiques (casernes, lycées, prisons, hôpitaux).</a:t>
            </a:r>
          </a:p>
          <a:p>
            <a:pPr marL="0" indent="0" algn="just">
              <a:buNone/>
            </a:pPr>
            <a:r>
              <a:rPr lang="fr-FR" sz="2400" dirty="0"/>
              <a:t>Sont autorisées Les </a:t>
            </a:r>
            <a:r>
              <a:rPr lang="fr-FR" sz="2400" b="1" dirty="0"/>
              <a:t>associations cultuelles </a:t>
            </a:r>
            <a:r>
              <a:rPr lang="fr-FR" sz="2400" dirty="0"/>
              <a:t>dont l’objet exclusif est l’exercice du culte sont de type loi de1901). (art. 4)</a:t>
            </a:r>
          </a:p>
          <a:p>
            <a:pPr marL="0" indent="0" algn="just">
              <a:buNone/>
            </a:pPr>
            <a:r>
              <a:rPr lang="fr-FR" sz="2400" dirty="0"/>
              <a:t>Le gouvernement confie au clergé la garde des </a:t>
            </a:r>
            <a:r>
              <a:rPr lang="fr-FR" sz="2400" b="1" dirty="0"/>
              <a:t>églises</a:t>
            </a:r>
            <a:r>
              <a:rPr lang="fr-FR" sz="2400" dirty="0"/>
              <a:t> qui deviennent propriété des </a:t>
            </a:r>
            <a:r>
              <a:rPr lang="fr-FR" sz="2400" b="1" dirty="0"/>
              <a:t>communes.</a:t>
            </a:r>
            <a:endParaRPr lang="fr-FR" sz="2400" b="1" dirty="0">
              <a:solidFill>
                <a:schemeClr val="accent2">
                  <a:lumMod val="50000"/>
                </a:schemeClr>
              </a:solidFill>
            </a:endParaRPr>
          </a:p>
          <a:p>
            <a:pPr marL="0" indent="0">
              <a:buNone/>
            </a:pPr>
            <a:endParaRPr lang="fr-FR" b="1" dirty="0">
              <a:solidFill>
                <a:schemeClr val="accent2">
                  <a:lumMod val="50000"/>
                </a:schemeClr>
              </a:solidFill>
            </a:endParaRPr>
          </a:p>
          <a:p>
            <a:pPr marL="0" indent="0">
              <a:buNone/>
            </a:pPr>
            <a:r>
              <a:rPr lang="fr-FR" sz="3200" b="1" dirty="0">
                <a:solidFill>
                  <a:schemeClr val="accent2">
                    <a:lumMod val="50000"/>
                  </a:schemeClr>
                </a:solidFill>
              </a:rPr>
              <a:t>Du côté de l’enseignement</a:t>
            </a:r>
          </a:p>
          <a:p>
            <a:pPr marL="0" indent="0" algn="just">
              <a:buNone/>
            </a:pPr>
            <a:r>
              <a:rPr lang="fr-FR" sz="2400" dirty="0"/>
              <a:t>La </a:t>
            </a:r>
            <a:r>
              <a:rPr lang="fr-FR" sz="2400" b="1" dirty="0"/>
              <a:t>loi du 7 juillet </a:t>
            </a:r>
            <a:r>
              <a:rPr lang="fr-FR" sz="2400" b="1" dirty="0">
                <a:solidFill>
                  <a:schemeClr val="accent2">
                    <a:lumMod val="75000"/>
                  </a:schemeClr>
                </a:solidFill>
              </a:rPr>
              <a:t>1904</a:t>
            </a:r>
            <a:r>
              <a:rPr lang="fr-FR" sz="2400" dirty="0"/>
              <a:t>, ou </a:t>
            </a:r>
            <a:r>
              <a:rPr lang="fr-FR" sz="2400" b="1" dirty="0"/>
              <a:t>loi relative à la suppression de l'enseignement congréganiste</a:t>
            </a:r>
            <a:r>
              <a:rPr lang="fr-FR" sz="2400" dirty="0"/>
              <a:t>, dite « </a:t>
            </a:r>
            <a:r>
              <a:rPr lang="fr-FR" sz="2400" b="1" dirty="0"/>
              <a:t>loi Combes </a:t>
            </a:r>
            <a:r>
              <a:rPr lang="fr-FR" sz="2400" dirty="0"/>
              <a:t>»  interdit l'enseignement en France à tous les congréganistes et les </a:t>
            </a:r>
            <a:r>
              <a:rPr lang="fr-FR" sz="2400" b="1" dirty="0"/>
              <a:t>congrégations religieuses</a:t>
            </a:r>
            <a:r>
              <a:rPr lang="fr-FR" sz="2400" dirty="0"/>
              <a:t> même autorisées, et organise la liquidation de leurs biens. </a:t>
            </a:r>
          </a:p>
          <a:p>
            <a:pPr marL="0" indent="0">
              <a:buNone/>
            </a:pPr>
            <a:endParaRPr lang="fr-FR" sz="2400" dirty="0"/>
          </a:p>
        </p:txBody>
      </p:sp>
    </p:spTree>
    <p:extLst>
      <p:ext uri="{BB962C8B-B14F-4D97-AF65-F5344CB8AC3E}">
        <p14:creationId xmlns:p14="http://schemas.microsoft.com/office/powerpoint/2010/main" val="22276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{4A934CCB-F04F-1E42-8A11-A8EF0DA2E6C5}tf10001119</Template>
  <TotalTime>1421</TotalTime>
  <Words>1247</Words>
  <Application>Microsoft Office PowerPoint</Application>
  <PresentationFormat>Grand écran</PresentationFormat>
  <Paragraphs>90</Paragraphs>
  <Slides>16</Slides>
  <Notes>0</Notes>
  <HiddenSlides>0</HiddenSlides>
  <MMClips>4</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Calibri</vt:lpstr>
      <vt:lpstr>Calibri Light</vt:lpstr>
      <vt:lpstr>Wingdings</vt:lpstr>
      <vt:lpstr>Thème Office</vt:lpstr>
      <vt:lpstr>Présentation PowerPoint</vt:lpstr>
      <vt:lpstr>La laïcité: définition, représentations</vt:lpstr>
      <vt:lpstr>Qu’est-ce que la laïcité ?</vt:lpstr>
      <vt:lpstr>Qu’est-ce que la laïcité ?</vt:lpstr>
      <vt:lpstr>Qu’est-ce que la laïcité ?</vt:lpstr>
      <vt:lpstr>Présentation PowerPoint</vt:lpstr>
      <vt:lpstr>Une brève histoire de la laïcité (en France)</vt:lpstr>
      <vt:lpstr>Présentation PowerPoint</vt:lpstr>
      <vt:lpstr>Présentation PowerPoint</vt:lpstr>
      <vt:lpstr>Présentation PowerPoint</vt:lpstr>
      <vt:lpstr>Présentation PowerPoint</vt:lpstr>
      <vt:lpstr>Présentation PowerPoint</vt:lpstr>
      <vt:lpstr>Présentation PowerPoint</vt:lpstr>
      <vt:lpstr>L’école et la laïcité, les programmes</vt:lpstr>
      <vt:lpstr>L’école et la laïcité, les programmes</vt:lpstr>
      <vt:lpstr>L’étrange histoire des « devoirs envers Dieu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Laïcité Valeurs de la République</dc:title>
  <dc:creator>Charles.Perrin</dc:creator>
  <cp:lastModifiedBy>nathalie.riehl</cp:lastModifiedBy>
  <cp:revision>70</cp:revision>
  <dcterms:created xsi:type="dcterms:W3CDTF">2023-03-23T15:44:38Z</dcterms:created>
  <dcterms:modified xsi:type="dcterms:W3CDTF">2024-03-22T19:05:01Z</dcterms:modified>
</cp:coreProperties>
</file>